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5.xml" ContentType="application/vnd.openxmlformats-officedocument.them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6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7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8.xml" ContentType="application/vnd.openxmlformats-officedocument.them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9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10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1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  <p:sldMasterId id="2147483798" r:id="rId5"/>
    <p:sldMasterId id="2147483812" r:id="rId6"/>
    <p:sldMasterId id="2147483814" r:id="rId7"/>
    <p:sldMasterId id="2147483821" r:id="rId8"/>
    <p:sldMasterId id="2147483832" r:id="rId9"/>
    <p:sldMasterId id="2147483836" r:id="rId10"/>
    <p:sldMasterId id="2147483840" r:id="rId11"/>
    <p:sldMasterId id="2147483853" r:id="rId12"/>
    <p:sldMasterId id="2147483858" r:id="rId13"/>
    <p:sldMasterId id="2147483862" r:id="rId14"/>
    <p:sldMasterId id="2147483866" r:id="rId15"/>
  </p:sldMasterIdLst>
  <p:notesMasterIdLst>
    <p:notesMasterId r:id="rId25"/>
  </p:notesMasterIdLst>
  <p:handoutMasterIdLst>
    <p:handoutMasterId r:id="rId26"/>
  </p:handoutMasterIdLst>
  <p:sldIdLst>
    <p:sldId id="418" r:id="rId16"/>
    <p:sldId id="460" r:id="rId17"/>
    <p:sldId id="446" r:id="rId18"/>
    <p:sldId id="453" r:id="rId19"/>
    <p:sldId id="455" r:id="rId20"/>
    <p:sldId id="457" r:id="rId21"/>
    <p:sldId id="459" r:id="rId22"/>
    <p:sldId id="441" r:id="rId23"/>
    <p:sldId id="458" r:id="rId24"/>
  </p:sldIdLst>
  <p:sldSz cx="9144000" cy="5143500" type="screen16x9"/>
  <p:notesSz cx="6810375" cy="9942513"/>
  <p:defaultTextStyle>
    <a:defPPr>
      <a:defRPr lang="en-GB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ヒラギノ角ゴ Pro W3"/>
        <a:cs typeface="ヒラギノ角ゴ Pro W3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32">
          <p15:clr>
            <a:srgbClr val="A4A3A4"/>
          </p15:clr>
        </p15:guide>
        <p15:guide id="4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FF61"/>
    <a:srgbClr val="F6FAFA"/>
    <a:srgbClr val="EEFFF5"/>
    <a:srgbClr val="ECFFFE"/>
    <a:srgbClr val="D0FFD7"/>
    <a:srgbClr val="92D050"/>
    <a:srgbClr val="00B050"/>
    <a:srgbClr val="000000"/>
    <a:srgbClr val="124191"/>
    <a:srgbClr val="7B4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92" autoAdjust="0"/>
    <p:restoredTop sz="95500" autoAdjust="0"/>
  </p:normalViewPr>
  <p:slideViewPr>
    <p:cSldViewPr snapToGrid="0">
      <p:cViewPr varScale="1">
        <p:scale>
          <a:sx n="49" d="100"/>
          <a:sy n="49" d="100"/>
        </p:scale>
        <p:origin x="56" y="43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  <p:guide orient="horz" pos="3132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3A1A956-FBA6-4D44-9717-88B588F88EA2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EB7DA75-3119-461F-BBD9-15CADFA283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5986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2CF6B7E-5EE0-4686-A335-20EF82FA6D28}" type="datetimeFigureOut">
              <a:rPr lang="en-US"/>
              <a:pPr>
                <a:defRPr/>
              </a:pPr>
              <a:t>4/15/2020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622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6C2616F-011D-47B3-A2C1-4E16F11993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9924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5.bin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8.bin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9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9.bin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0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0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1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2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3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3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4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4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5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5.bin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7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8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19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0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0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1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1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2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3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3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4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5.bin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6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10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27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11.png"/><Relationship Id="rId5" Type="http://schemas.openxmlformats.org/officeDocument/2006/relationships/image" Target="../media/image9.emf"/><Relationship Id="rId4" Type="http://schemas.openxmlformats.org/officeDocument/2006/relationships/oleObject" Target="../embeddings/oleObject28.bin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baseline="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  <a:endParaRPr lang="en-US" noProof="0" dirty="0">
              <a:solidFill>
                <a:schemeClr val="bg2"/>
              </a:solidFill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863" y="1087438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08513" y="1087310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baseline="0"/>
            </a:lvl1pPr>
            <a:lvl2pPr marL="0" indent="0">
              <a:spcAft>
                <a:spcPts val="600"/>
              </a:spcAft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kia 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22363" y="563044"/>
            <a:ext cx="8244000" cy="2253600"/>
          </a:xfrm>
        </p:spPr>
        <p:txBody>
          <a:bodyPr/>
          <a:lstStyle>
            <a:lvl1pPr marL="0" indent="0">
              <a:buNone/>
              <a:defRPr sz="6600">
                <a:solidFill>
                  <a:schemeClr val="tx2"/>
                </a:solidFill>
                <a:latin typeface="Nokia Pure Headline Ultra Light" panose="020B0204020202020204" pitchFamily="34" charset="0"/>
              </a:defRPr>
            </a:lvl1pPr>
          </a:lstStyle>
          <a:p>
            <a:pPr eaLnBrk="1" hangingPunct="1"/>
            <a:r>
              <a:rPr lang="en-US" dirty="0">
                <a:ea typeface="ヒラギノ角ゴ Pro W3"/>
                <a:cs typeface="ヒラギノ角ゴ Pro W3"/>
              </a:rPr>
              <a:t>main headline in</a:t>
            </a:r>
            <a:br>
              <a:rPr lang="en-US" dirty="0">
                <a:ea typeface="ヒラギノ角ゴ Pro W3"/>
                <a:cs typeface="ヒラギノ角ゴ Pro W3"/>
              </a:rPr>
            </a:br>
            <a:r>
              <a:rPr lang="en-US" dirty="0">
                <a:ea typeface="ヒラギノ角ゴ Pro W3"/>
                <a:cs typeface="ヒラギノ角ゴ Pro W3"/>
              </a:rPr>
              <a:t>lower case here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>
                <a:solidFill>
                  <a:schemeClr val="bg1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2276" y="2659314"/>
            <a:ext cx="8243887" cy="1697037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dirty="0"/>
              <a:t>Supporting headline in sentence case here</a:t>
            </a:r>
          </a:p>
          <a:p>
            <a:pPr eaLnBrk="1" hangingPunct="1">
              <a:defRPr/>
            </a:pPr>
            <a:r>
              <a:rPr lang="en-US" sz="1800" dirty="0"/>
              <a:t>Author/Presenter</a:t>
            </a:r>
          </a:p>
          <a:p>
            <a:pPr eaLnBrk="1" hangingPunct="1">
              <a:defRPr/>
            </a:pPr>
            <a:r>
              <a:rPr lang="en-GB" sz="1800" dirty="0"/>
              <a:t>DD-MM-YYYY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0" y="39903"/>
            <a:ext cx="1567485" cy="6604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9200" y="307967"/>
            <a:ext cx="1460710" cy="24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957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422363" y="563044"/>
            <a:ext cx="8244000" cy="2253600"/>
          </a:xfrm>
        </p:spPr>
        <p:txBody>
          <a:bodyPr/>
          <a:lstStyle>
            <a:lvl1pPr marL="0" indent="0">
              <a:buNone/>
              <a:defRPr sz="6600">
                <a:solidFill>
                  <a:schemeClr val="tx2"/>
                </a:solidFill>
                <a:latin typeface="Nokia Pure Headline Ultra Light" panose="020B0204020202020204" pitchFamily="34" charset="0"/>
              </a:defRPr>
            </a:lvl1pPr>
          </a:lstStyle>
          <a:p>
            <a:pPr eaLnBrk="1" hangingPunct="1"/>
            <a:r>
              <a:rPr lang="en-US" dirty="0">
                <a:ea typeface="ヒラギノ角ゴ Pro W3"/>
                <a:cs typeface="ヒラギノ角ゴ Pro W3"/>
              </a:rPr>
              <a:t>main headline in</a:t>
            </a:r>
            <a:br>
              <a:rPr lang="en-US" dirty="0">
                <a:ea typeface="ヒラギノ角ゴ Pro W3"/>
                <a:cs typeface="ヒラギノ角ゴ Pro W3"/>
              </a:rPr>
            </a:br>
            <a:r>
              <a:rPr lang="en-US" dirty="0">
                <a:ea typeface="ヒラギノ角ゴ Pro W3"/>
                <a:cs typeface="ヒラギノ角ゴ Pro W3"/>
              </a:rPr>
              <a:t>lower case here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noProof="0">
                <a:solidFill>
                  <a:schemeClr val="bg1"/>
                </a:solidFill>
                <a:cs typeface="Arial" panose="020B0604020202020204" pitchFamily="34" charset="0"/>
              </a:rPr>
              <a:t>JVET-R0282: GEO with MMVD</a:t>
            </a:r>
            <a:endParaRPr lang="en-US" noProof="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22276" y="2659314"/>
            <a:ext cx="8243887" cy="1697037"/>
          </a:xfrm>
        </p:spPr>
        <p:txBody>
          <a:bodyPr/>
          <a:lstStyle/>
          <a:p>
            <a:pPr marL="0" indent="0" eaLnBrk="1" hangingPunct="1">
              <a:buFont typeface="Arial" pitchFamily="34" charset="0"/>
              <a:buNone/>
              <a:defRPr/>
            </a:pPr>
            <a:r>
              <a:rPr lang="en-US" sz="1800" dirty="0"/>
              <a:t>Supporting headline in sentence case here</a:t>
            </a:r>
          </a:p>
          <a:p>
            <a:pPr eaLnBrk="1" hangingPunct="1">
              <a:defRPr/>
            </a:pPr>
            <a:r>
              <a:rPr lang="en-US" sz="1800" dirty="0"/>
              <a:t>Author/Presenter</a:t>
            </a:r>
          </a:p>
          <a:p>
            <a:pPr eaLnBrk="1" hangingPunct="1">
              <a:defRPr/>
            </a:pPr>
            <a:r>
              <a:rPr lang="en-GB" sz="1800" dirty="0"/>
              <a:t>DD-MM-YYYY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20" y="39903"/>
            <a:ext cx="1567485" cy="6604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9200" y="307967"/>
            <a:ext cx="1460710" cy="24183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Nokia 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8138" y="4672013"/>
            <a:ext cx="703262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7600" y="288000"/>
            <a:ext cx="8244000" cy="2253600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4400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>
                <a:solidFill>
                  <a:schemeClr val="bg1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Nokia 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8138" y="4672013"/>
            <a:ext cx="703262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>
                <a:solidFill>
                  <a:schemeClr val="bg1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kia Blue Separ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430463"/>
            <a:ext cx="172720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708400" y="2430463"/>
            <a:ext cx="172720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>
                <a:solidFill>
                  <a:schemeClr val="bg1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18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>
                <a:solidFill>
                  <a:schemeClr val="bg1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49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 userDrawn="1"/>
        </p:nvSpPr>
        <p:spPr>
          <a:xfrm>
            <a:off x="417514" y="4787901"/>
            <a:ext cx="6078537" cy="12311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457189">
              <a:defRPr/>
            </a:pPr>
            <a:r>
              <a:rPr lang="en-GB" sz="800" b="1">
                <a:solidFill>
                  <a:srgbClr val="FFFFFF"/>
                </a:solidFill>
                <a:latin typeface="Nokia Pure Text Light"/>
                <a:ea typeface="+mn-ea"/>
                <a:cs typeface="Arial" charset="0"/>
              </a:rPr>
              <a:t>Confidential</a:t>
            </a:r>
          </a:p>
        </p:txBody>
      </p:sp>
    </p:spTree>
    <p:extLst>
      <p:ext uri="{BB962C8B-B14F-4D97-AF65-F5344CB8AC3E}">
        <p14:creationId xmlns:p14="http://schemas.microsoft.com/office/powerpoint/2010/main" val="4276985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3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17513" y="1089025"/>
            <a:ext cx="8229600" cy="3444875"/>
          </a:xfrm>
        </p:spPr>
        <p:txBody>
          <a:bodyPr/>
          <a:lstStyle>
            <a:lvl1pPr>
              <a:defRPr>
                <a:latin typeface="Nokia Pure Text Light" pitchFamily="34" charset="0"/>
              </a:defRPr>
            </a:lvl1pPr>
            <a:lvl2pPr>
              <a:buClr>
                <a:schemeClr val="bg2"/>
              </a:buClr>
              <a:defRPr>
                <a:latin typeface="Nokia Pure Text Light" pitchFamily="34" charset="0"/>
              </a:defRPr>
            </a:lvl2pPr>
            <a:lvl3pPr>
              <a:defRPr>
                <a:latin typeface="Nokia Pure Text Light" pitchFamily="34" charset="0"/>
              </a:defRPr>
            </a:lvl3pPr>
            <a:lvl4pPr>
              <a:defRPr>
                <a:latin typeface="Nokia Pure Text Light" pitchFamily="34" charset="0"/>
              </a:defRPr>
            </a:lvl4pPr>
            <a:lvl5pPr>
              <a:defRPr>
                <a:latin typeface="Nokia Pure Text Ligh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17513" y="279400"/>
            <a:ext cx="8229600" cy="311150"/>
          </a:xfrm>
        </p:spPr>
        <p:txBody>
          <a:bodyPr/>
          <a:lstStyle>
            <a:lvl1pPr>
              <a:defRPr baseline="0">
                <a:latin typeface="Nokia Pure Headline Ligh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8"/>
          <p:cNvSpPr>
            <a:spLocks noGrp="1"/>
          </p:cNvSpPr>
          <p:nvPr>
            <p:ph sz="quarter" idx="13"/>
          </p:nvPr>
        </p:nvSpPr>
        <p:spPr>
          <a:xfrm>
            <a:off x="418121" y="652091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600">
                <a:solidFill>
                  <a:schemeClr val="bg2"/>
                </a:solidFill>
                <a:latin typeface="Nokia Pure Headline Light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56822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7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17513" y="279400"/>
            <a:ext cx="8229600" cy="309600"/>
          </a:xfrm>
        </p:spPr>
        <p:txBody>
          <a:bodyPr/>
          <a:lstStyle>
            <a:lvl1pPr>
              <a:defRPr baseline="0">
                <a:latin typeface="Nokia Pure Headline Light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8"/>
          <p:cNvSpPr>
            <a:spLocks noGrp="1"/>
          </p:cNvSpPr>
          <p:nvPr>
            <p:ph sz="quarter" idx="13"/>
          </p:nvPr>
        </p:nvSpPr>
        <p:spPr>
          <a:xfrm>
            <a:off x="418121" y="652091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600">
                <a:solidFill>
                  <a:schemeClr val="bg2"/>
                </a:solidFill>
                <a:latin typeface="Nokia Pure Headline Light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143883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1" name="think-cell Slide" r:id="rId4" imgW="360" imgH="360" progId="TCLayout.ActiveDocument.1">
                  <p:embed/>
                </p:oleObj>
              </mc:Choice>
              <mc:Fallback>
                <p:oleObj name="think-cell Slide" r:id="rId4" imgW="360" imgH="36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8475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1" y="537791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30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9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3071944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1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17598" y="1080000"/>
            <a:ext cx="83088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4031190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18118" y="1080000"/>
            <a:ext cx="8308800" cy="35604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>
                <a:solidFill>
                  <a:schemeClr val="tx2"/>
                </a:solidFill>
              </a:defRPr>
            </a:lvl1pPr>
            <a:lvl2pPr marL="460800" algn="l">
              <a:defRPr sz="1400">
                <a:solidFill>
                  <a:schemeClr val="tx2"/>
                </a:solidFill>
              </a:defRPr>
            </a:lvl2pPr>
            <a:lvl3pPr marL="691200" indent="-230400" algn="l">
              <a:defRPr sz="1200">
                <a:solidFill>
                  <a:schemeClr val="tx2"/>
                </a:solidFill>
              </a:defRPr>
            </a:lvl3pPr>
            <a:lvl4pPr marL="921600" algn="l">
              <a:defRPr sz="1000">
                <a:solidFill>
                  <a:schemeClr val="tx2"/>
                </a:solidFill>
              </a:defRPr>
            </a:lvl4pPr>
            <a:lvl5pPr marL="1152000" algn="l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33912870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6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1400" baseline="0">
                <a:solidFill>
                  <a:schemeClr val="tx2"/>
                </a:solidFill>
              </a:defRPr>
            </a:lvl1pPr>
            <a:lvl2pPr marL="0" indent="0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36844060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418119" y="1080000"/>
            <a:ext cx="40104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/>
            </a:lvl2pPr>
            <a:lvl3pPr marL="691200" indent="-230400">
              <a:defRPr sz="1200"/>
            </a:lvl3pPr>
            <a:lvl4pPr marL="921600">
              <a:defRPr sz="1000"/>
            </a:lvl4pPr>
            <a:lvl5pPr marL="1152000"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13326853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1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176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1200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1400" baseline="0">
                <a:solidFill>
                  <a:schemeClr val="tx2"/>
                </a:solidFill>
              </a:defRPr>
            </a:lvl1pPr>
            <a:lvl2pPr marL="0" indent="0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616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3506910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418119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/>
            </a:lvl2pPr>
            <a:lvl3pPr marL="691200" indent="-230400">
              <a:defRPr sz="1200"/>
            </a:lvl3pPr>
            <a:lvl4pPr marL="921600">
              <a:defRPr sz="1000"/>
            </a:lvl4pPr>
            <a:lvl5pPr marL="1152000"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9"/>
          </p:nvPr>
        </p:nvSpPr>
        <p:spPr>
          <a:xfrm>
            <a:off x="32616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/>
            </a:lvl2pPr>
            <a:lvl3pPr marL="691200" indent="-230400">
              <a:defRPr sz="1200"/>
            </a:lvl3pPr>
            <a:lvl4pPr marL="921600">
              <a:defRPr sz="1000"/>
            </a:lvl4pPr>
            <a:lvl5pPr marL="1152000"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20"/>
          </p:nvPr>
        </p:nvSpPr>
        <p:spPr>
          <a:xfrm>
            <a:off x="61200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/>
            </a:lvl2pPr>
            <a:lvl3pPr marL="691200" indent="-230400">
              <a:defRPr sz="1200"/>
            </a:lvl3pPr>
            <a:lvl4pPr marL="921600">
              <a:defRPr sz="1000"/>
            </a:lvl4pPr>
            <a:lvl5pPr marL="1152000"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40320555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176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944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1400" baseline="0">
                <a:solidFill>
                  <a:schemeClr val="tx2"/>
                </a:solidFill>
              </a:defRPr>
            </a:lvl1pPr>
            <a:lvl2pPr marL="0" indent="0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5560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8328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1400" baseline="0">
                <a:solidFill>
                  <a:schemeClr val="tx2"/>
                </a:solidFill>
              </a:defRPr>
            </a:lvl1pPr>
            <a:lvl2pPr marL="0" indent="0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637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32556009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68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418119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9"/>
          </p:nvPr>
        </p:nvSpPr>
        <p:spPr>
          <a:xfrm>
            <a:off x="25560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20"/>
          </p:nvPr>
        </p:nvSpPr>
        <p:spPr>
          <a:xfrm>
            <a:off x="46944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sz="quarter" idx="21"/>
          </p:nvPr>
        </p:nvSpPr>
        <p:spPr>
          <a:xfrm>
            <a:off x="68328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24925036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baseline="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25528342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863" y="1087438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08513" y="1087310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baseline="0"/>
            </a:lvl1pPr>
            <a:lvl2pPr marL="0" indent="0">
              <a:spcAft>
                <a:spcPts val="600"/>
              </a:spcAft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681676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1018288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baseline="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1858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863" y="1087438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08513" y="1087310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baseline="0"/>
            </a:lvl1pPr>
            <a:lvl2pPr marL="0" indent="0">
              <a:spcAft>
                <a:spcPts val="600"/>
              </a:spcAft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241253366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329800703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7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4895078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17598" y="1080000"/>
            <a:ext cx="83088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38423873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2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418118" y="1080000"/>
            <a:ext cx="8308800" cy="35604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600">
                <a:solidFill>
                  <a:schemeClr val="tx2"/>
                </a:solidFill>
              </a:defRPr>
            </a:lvl1pPr>
            <a:lvl2pPr marL="460800" algn="l">
              <a:defRPr sz="1400">
                <a:solidFill>
                  <a:schemeClr val="tx2"/>
                </a:solidFill>
              </a:defRPr>
            </a:lvl2pPr>
            <a:lvl3pPr marL="691200" indent="-230400" algn="l">
              <a:defRPr sz="1200">
                <a:solidFill>
                  <a:schemeClr val="tx2"/>
                </a:solidFill>
              </a:defRPr>
            </a:lvl3pPr>
            <a:lvl4pPr marL="921600" algn="l">
              <a:defRPr sz="1000">
                <a:solidFill>
                  <a:schemeClr val="tx2"/>
                </a:solidFill>
              </a:defRPr>
            </a:lvl4pPr>
            <a:lvl5pPr marL="1152000" algn="l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GB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4808948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4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17600" y="1080000"/>
            <a:ext cx="40104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1400" baseline="0">
                <a:solidFill>
                  <a:schemeClr val="tx2"/>
                </a:solidFill>
              </a:defRPr>
            </a:lvl1pPr>
            <a:lvl2pPr marL="0" indent="0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317372681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6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418119" y="1080000"/>
            <a:ext cx="40104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9"/>
          </p:nvPr>
        </p:nvSpPr>
        <p:spPr>
          <a:xfrm>
            <a:off x="4716000" y="1080000"/>
            <a:ext cx="40104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/>
            </a:lvl2pPr>
            <a:lvl3pPr marL="691200" indent="-230400">
              <a:defRPr sz="1200"/>
            </a:lvl3pPr>
            <a:lvl4pPr marL="921600">
              <a:defRPr sz="1000"/>
            </a:lvl4pPr>
            <a:lvl5pPr marL="1152000"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361928774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9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176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1200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1400" baseline="0">
                <a:solidFill>
                  <a:schemeClr val="tx2"/>
                </a:solidFill>
              </a:defRPr>
            </a:lvl1pPr>
            <a:lvl2pPr marL="0" indent="0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32616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52207451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91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418119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/>
            </a:lvl2pPr>
            <a:lvl3pPr marL="691200" indent="-230400">
              <a:defRPr sz="1200"/>
            </a:lvl3pPr>
            <a:lvl4pPr marL="921600">
              <a:defRPr sz="1000"/>
            </a:lvl4pPr>
            <a:lvl5pPr marL="1152000"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9"/>
          </p:nvPr>
        </p:nvSpPr>
        <p:spPr>
          <a:xfrm>
            <a:off x="32616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/>
            </a:lvl2pPr>
            <a:lvl3pPr marL="691200" indent="-230400">
              <a:defRPr sz="1200"/>
            </a:lvl3pPr>
            <a:lvl4pPr marL="921600">
              <a:defRPr sz="1000"/>
            </a:lvl4pPr>
            <a:lvl5pPr marL="1152000"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20"/>
          </p:nvPr>
        </p:nvSpPr>
        <p:spPr>
          <a:xfrm>
            <a:off x="6120000" y="1080000"/>
            <a:ext cx="25920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/>
            </a:lvl2pPr>
            <a:lvl3pPr marL="691200" indent="-230400">
              <a:defRPr sz="1200"/>
            </a:lvl3pPr>
            <a:lvl4pPr marL="921600">
              <a:defRPr sz="1000"/>
            </a:lvl4pPr>
            <a:lvl5pPr marL="1152000"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5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178261970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41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176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944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1400" baseline="0">
                <a:solidFill>
                  <a:schemeClr val="tx2"/>
                </a:solidFill>
              </a:defRPr>
            </a:lvl1pPr>
            <a:lvl2pPr marL="0" indent="0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9"/>
          </p:nvPr>
        </p:nvSpPr>
        <p:spPr>
          <a:xfrm>
            <a:off x="25560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sz="1400" baseline="0">
                <a:solidFill>
                  <a:schemeClr val="tx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8328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Aft>
                <a:spcPts val="600"/>
              </a:spcAft>
              <a:buNone/>
              <a:defRPr sz="1400" baseline="0">
                <a:solidFill>
                  <a:schemeClr val="tx2"/>
                </a:solidFill>
              </a:defRPr>
            </a:lvl1pPr>
            <a:lvl2pPr marL="0" indent="0">
              <a:spcAft>
                <a:spcPts val="600"/>
              </a:spcAft>
              <a:buNone/>
              <a:defRPr sz="1400">
                <a:solidFill>
                  <a:schemeClr val="tx2"/>
                </a:solidFill>
              </a:defRPr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637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84839729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kia Whi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965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ontent Placeholder 2"/>
          <p:cNvSpPr>
            <a:spLocks noGrp="1"/>
          </p:cNvSpPr>
          <p:nvPr>
            <p:ph sz="quarter" idx="15"/>
          </p:nvPr>
        </p:nvSpPr>
        <p:spPr>
          <a:xfrm>
            <a:off x="418119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9"/>
          </p:nvPr>
        </p:nvSpPr>
        <p:spPr>
          <a:xfrm>
            <a:off x="25560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3" name="Content Placeholder 2"/>
          <p:cNvSpPr>
            <a:spLocks noGrp="1"/>
          </p:cNvSpPr>
          <p:nvPr>
            <p:ph sz="quarter" idx="20"/>
          </p:nvPr>
        </p:nvSpPr>
        <p:spPr>
          <a:xfrm>
            <a:off x="46944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6" name="Content Placeholder 2"/>
          <p:cNvSpPr>
            <a:spLocks noGrp="1"/>
          </p:cNvSpPr>
          <p:nvPr>
            <p:ph sz="quarter" idx="21"/>
          </p:nvPr>
        </p:nvSpPr>
        <p:spPr>
          <a:xfrm>
            <a:off x="6832800" y="1080000"/>
            <a:ext cx="1893600" cy="356040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>
                <a:solidFill>
                  <a:schemeClr val="tx2"/>
                </a:solidFill>
              </a:defRPr>
            </a:lvl1pPr>
            <a:lvl2pPr marL="460800">
              <a:defRPr sz="1400">
                <a:solidFill>
                  <a:schemeClr val="tx2"/>
                </a:solidFill>
              </a:defRPr>
            </a:lvl2pPr>
            <a:lvl3pPr marL="691200" indent="-230400">
              <a:defRPr sz="1200">
                <a:solidFill>
                  <a:schemeClr val="tx2"/>
                </a:solidFill>
              </a:defRPr>
            </a:lvl3pPr>
            <a:lvl4pPr marL="921600">
              <a:defRPr sz="1000">
                <a:solidFill>
                  <a:schemeClr val="tx2"/>
                </a:solidFill>
              </a:defRPr>
            </a:lvl4pPr>
            <a:lvl5pPr marL="1152000">
              <a:defRPr sz="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417600" y="279249"/>
            <a:ext cx="8308800" cy="309600"/>
          </a:xfrm>
        </p:spPr>
        <p:txBody>
          <a:bodyPr/>
          <a:lstStyle>
            <a:lvl1pPr>
              <a:defRPr sz="20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GB" dirty="0"/>
              <a:t>Click to edit headline</a:t>
            </a:r>
            <a:endParaRPr lang="en-US" dirty="0"/>
          </a:p>
        </p:txBody>
      </p:sp>
      <p:sp>
        <p:nvSpPr>
          <p:cNvPr id="17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417512" y="590400"/>
            <a:ext cx="8308800" cy="309600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en-GB" dirty="0"/>
              <a:t>Click to edit secondary headline</a:t>
            </a:r>
          </a:p>
        </p:txBody>
      </p:sp>
    </p:spTree>
    <p:extLst>
      <p:ext uri="{BB962C8B-B14F-4D97-AF65-F5344CB8AC3E}">
        <p14:creationId xmlns:p14="http://schemas.microsoft.com/office/powerpoint/2010/main" val="21766468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989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652090"/>
            <a:ext cx="8227649" cy="301625"/>
          </a:xfrm>
          <a:prstGeom prst="rect">
            <a:avLst/>
          </a:prstGeom>
        </p:spPr>
        <p:txBody>
          <a:bodyPr/>
          <a:lstStyle>
            <a:lvl1pPr marL="0" indent="0">
              <a:buFont typeface="Arial"/>
              <a:buNone/>
              <a:defRPr sz="1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8803767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Nokia 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3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67200" y="900000"/>
            <a:ext cx="8359200" cy="198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600">
                <a:solidFill>
                  <a:schemeClr val="bg1"/>
                </a:solidFill>
                <a:latin typeface="Nokia Pure Headline Ultra Light" panose="020B0204020202020204" pitchFamily="34" charset="0"/>
              </a:defRPr>
            </a:lvl1pPr>
          </a:lstStyle>
          <a:p>
            <a:pPr eaLnBrk="1" hangingPunct="1"/>
            <a:r>
              <a:rPr lang="en-US" dirty="0">
                <a:ea typeface="ヒラギノ角ゴ Pro W3"/>
                <a:cs typeface="ヒラギノ角ゴ Pro W3"/>
              </a:rPr>
              <a:t>Main headline in</a:t>
            </a:r>
            <a:br>
              <a:rPr lang="en-US" dirty="0">
                <a:ea typeface="ヒラギノ角ゴ Pro W3"/>
                <a:cs typeface="ヒラギノ角ゴ Pro W3"/>
              </a:rPr>
            </a:br>
            <a:r>
              <a:rPr lang="en-US" dirty="0">
                <a:ea typeface="ヒラギノ角ゴ Pro W3"/>
                <a:cs typeface="ヒラギノ角ゴ Pro W3"/>
              </a:rPr>
              <a:t>lower case here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 hasCustomPrompt="1"/>
          </p:nvPr>
        </p:nvSpPr>
        <p:spPr>
          <a:xfrm>
            <a:off x="417600" y="3059999"/>
            <a:ext cx="8308800" cy="15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230400" indent="-228600">
              <a:buFont typeface="Arial" panose="020B0604020202020204" pitchFamily="34" charset="0"/>
              <a:buChar char="•"/>
              <a:defRPr sz="1800"/>
            </a:lvl2pPr>
          </a:lstStyle>
          <a:p>
            <a:pPr lvl="0"/>
            <a:r>
              <a:rPr lang="en-US" dirty="0"/>
              <a:t>Supporting headline in sentence case here </a:t>
            </a:r>
          </a:p>
          <a:p>
            <a:pPr lvl="1"/>
            <a:r>
              <a:rPr lang="en-US" dirty="0"/>
              <a:t>Author/Presenter</a:t>
            </a:r>
          </a:p>
          <a:p>
            <a:pPr lvl="1"/>
            <a:r>
              <a:rPr lang="en-US" dirty="0"/>
              <a:t>DD-MM-YYYY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00" y="280580"/>
            <a:ext cx="1080000" cy="175283"/>
          </a:xfrm>
          <a:prstGeom prst="rect">
            <a:avLst/>
          </a:prstGeom>
        </p:spPr>
      </p:pic>
      <p:sp>
        <p:nvSpPr>
          <p:cNvPr id="7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FFFFFF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7704000" y="349200"/>
            <a:ext cx="1027162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900">
                <a:solidFill>
                  <a:srgbClr val="FFFFFF"/>
                </a:solidFill>
                <a:latin typeface="Nokia Pure Text Light"/>
              </a:rPr>
              <a:t>Nokia Technologies</a:t>
            </a:r>
          </a:p>
        </p:txBody>
      </p:sp>
    </p:spTree>
    <p:extLst>
      <p:ext uri="{BB962C8B-B14F-4D97-AF65-F5344CB8AC3E}">
        <p14:creationId xmlns:p14="http://schemas.microsoft.com/office/powerpoint/2010/main" val="344587844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Nokia 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37"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8140" y="4672013"/>
            <a:ext cx="703262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>
                <a:solidFill>
                  <a:srgbClr val="FFFFFF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38866125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baseline="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9316824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863" y="1087438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08513" y="1087310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baseline="0"/>
            </a:lvl1pPr>
            <a:lvl2pPr marL="0" indent="0">
              <a:spcAft>
                <a:spcPts val="600"/>
              </a:spcAft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241940361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2066001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Nokia Blue 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58138" y="4672013"/>
            <a:ext cx="703262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417600" y="288000"/>
            <a:ext cx="8244000" cy="2253600"/>
          </a:xfrm>
        </p:spPr>
        <p:txBody>
          <a:bodyPr/>
          <a:lstStyle>
            <a:lvl1pPr marL="0" indent="0">
              <a:spcAft>
                <a:spcPts val="1200"/>
              </a:spcAft>
              <a:buNone/>
              <a:defRPr sz="4400" baseline="0">
                <a:solidFill>
                  <a:schemeClr val="tx2"/>
                </a:solidFill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>
                <a:solidFill>
                  <a:schemeClr val="bg1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9562054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baseline="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01791843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863" y="1087438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08513" y="1087310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baseline="0"/>
            </a:lvl1pPr>
            <a:lvl2pPr marL="0" indent="0">
              <a:spcAft>
                <a:spcPts val="600"/>
              </a:spcAft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204033239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31735680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baseline="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120" y="279250"/>
            <a:ext cx="8229600" cy="311789"/>
          </a:xfrm>
        </p:spPr>
        <p:txBody>
          <a:bodyPr/>
          <a:lstStyle>
            <a:lvl1pPr>
              <a:defRPr sz="240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1" y="652091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600" baseline="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40567261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0" y="279250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>
          <a:xfrm>
            <a:off x="418121" y="652091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6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864" y="1087438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08513" y="1087310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baseline="0"/>
            </a:lvl1pPr>
            <a:lvl2pPr marL="0" indent="0">
              <a:spcAft>
                <a:spcPts val="600"/>
              </a:spcAft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228997692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1" y="652091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6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42524076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Aft>
                <a:spcPts val="600"/>
              </a:spcAft>
              <a:defRPr baseline="0"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214607234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120" y="279249"/>
            <a:ext cx="8229600" cy="311789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423863" y="1087438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Font typeface="Arial" pitchFamily="34" charset="0"/>
              <a:buNone/>
              <a:defRPr baseline="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4608513" y="1087310"/>
            <a:ext cx="4032250" cy="2544762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baseline="0"/>
            </a:lvl1pPr>
            <a:lvl2pPr marL="0" indent="0">
              <a:spcAft>
                <a:spcPts val="600"/>
              </a:spcAft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8286246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kia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8"/>
          <p:cNvSpPr>
            <a:spLocks noGrp="1"/>
          </p:cNvSpPr>
          <p:nvPr>
            <p:ph sz="quarter" idx="13"/>
          </p:nvPr>
        </p:nvSpPr>
        <p:spPr>
          <a:xfrm>
            <a:off x="418120" y="537790"/>
            <a:ext cx="8227649" cy="301625"/>
          </a:xfrm>
        </p:spPr>
        <p:txBody>
          <a:bodyPr/>
          <a:lstStyle>
            <a:lvl1pPr marL="0" indent="0">
              <a:buFont typeface="Arial"/>
              <a:buNone/>
              <a:defRPr sz="1800">
                <a:solidFill>
                  <a:schemeClr val="bg2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2275899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1.xml"/><Relationship Id="rId3" Type="http://schemas.openxmlformats.org/officeDocument/2006/relationships/slideLayout" Target="../slideLayouts/slideLayout13.xml"/><Relationship Id="rId7" Type="http://schemas.openxmlformats.org/officeDocument/2006/relationships/vmlDrawing" Target="../drawings/vmlDrawing1.v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4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6.emf"/><Relationship Id="rId4" Type="http://schemas.openxmlformats.org/officeDocument/2006/relationships/slideLayout" Target="../slideLayouts/slideLayout14.xml"/><Relationship Id="rId9" Type="http://schemas.openxmlformats.org/officeDocument/2006/relationships/oleObject" Target="../embeddings/oleObject1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oleObject" Target="../embeddings/oleObject6.bin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ags" Target="../tags/tag6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vmlDrawing" Target="../drawings/vmlDrawing6.v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8.png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6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.png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.png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theme" Target="../theme/theme8.xml"/><Relationship Id="rId18" Type="http://schemas.openxmlformats.org/officeDocument/2006/relationships/image" Target="../media/image8.png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image" Target="../media/image6.emf"/><Relationship Id="rId2" Type="http://schemas.openxmlformats.org/officeDocument/2006/relationships/slideLayout" Target="../slideLayouts/slideLayout32.xml"/><Relationship Id="rId16" Type="http://schemas.openxmlformats.org/officeDocument/2006/relationships/oleObject" Target="../embeddings/oleObject16.bin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ags" Target="../tags/tag16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vmlDrawing" Target="../drawings/vmlDrawing16.v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5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1.pn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46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9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1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2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1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5" Type="http://schemas.openxmlformats.org/officeDocument/2006/relationships/image" Target="../media/image1.png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593725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+mj-lt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49149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Arial" pitchFamily="34" charset="0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84613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Arial" pitchFamily="34" charset="0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0922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Arial" pitchFamily="34" charset="0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4665663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Arial" pitchFamily="34" charset="0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440055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Arial" pitchFamily="34" charset="0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28098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Arial" pitchFamily="34" charset="0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Arial" pitchFamily="34" charset="0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794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5"/>
            <a:ext cx="82296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18 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65 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0 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201 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104</a:t>
            </a:r>
            <a:b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113</a:t>
            </a:r>
            <a:b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3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216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217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5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168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187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and </a:t>
            </a: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background</a:t>
            </a:r>
            <a:r>
              <a:rPr lang="en-GB" sz="5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US" sz="500" b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US" sz="500" b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US" sz="500" b="1">
              <a:solidFill>
                <a:schemeClr val="tx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500" b="1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4643438"/>
            <a:ext cx="144462" cy="13811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US" sz="800" noProof="0" smtClean="0">
                <a:solidFill>
                  <a:schemeClr val="bg2"/>
                </a:solidFill>
                <a:latin typeface="+mn-lt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noProof="0">
              <a:solidFill>
                <a:schemeClr val="bg2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50" name="Picture 1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59725" y="4672013"/>
            <a:ext cx="701675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41438" y="4643438"/>
            <a:ext cx="6078537" cy="1222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sz="800" noProof="0" dirty="0">
                <a:solidFill>
                  <a:schemeClr val="bg2"/>
                </a:solidFill>
                <a:latin typeface="+mn-lt"/>
                <a:cs typeface="Arial" charset="0"/>
              </a:rPr>
              <a:t>© Nokia 2019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3363" y="4749800"/>
            <a:ext cx="60785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GB" sz="800">
              <a:solidFill>
                <a:schemeClr val="bg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endParaRPr lang="en-GB" sz="800">
              <a:solidFill>
                <a:schemeClr val="bg2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Footer Placeholder 29"/>
          <p:cNvSpPr>
            <a:spLocks noGrp="1"/>
          </p:cNvSpPr>
          <p:nvPr>
            <p:ph type="ftr" sz="quarter" idx="3"/>
          </p:nvPr>
        </p:nvSpPr>
        <p:spPr>
          <a:xfrm>
            <a:off x="432000" y="4789325"/>
            <a:ext cx="60804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  <a:endParaRPr lang="en-US" noProof="0" dirty="0">
              <a:solidFill>
                <a:schemeClr val="bg2"/>
              </a:solidFill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5" r:id="rId2"/>
    <p:sldLayoutId id="2147483804" r:id="rId3"/>
    <p:sldLayoutId id="2147483871" r:id="rId4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800" b="1" kern="1200">
          <a:solidFill>
            <a:schemeClr val="tx1"/>
          </a:solidFill>
          <a:latin typeface="+mj-lt"/>
          <a:ea typeface="ヒラギノ角ゴ Pro W3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bg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593725"/>
            <a:ext cx="9502776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4914900"/>
            <a:ext cx="9502776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846138"/>
            <a:ext cx="9502776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092200"/>
            <a:ext cx="9502776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4665663"/>
            <a:ext cx="9502776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4400550"/>
            <a:ext cx="9502776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280988"/>
            <a:ext cx="9502776" cy="0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47638"/>
            <a:ext cx="0" cy="5508626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47638"/>
            <a:ext cx="0" cy="5508626"/>
          </a:xfrm>
          <a:prstGeom prst="line">
            <a:avLst/>
          </a:prstGeom>
          <a:noFill/>
          <a:ln w="317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ln>
                <a:solidFill>
                  <a:schemeClr val="tx1"/>
                </a:solidFill>
              </a:ln>
              <a:latin typeface="Arial" pitchFamily="34" charset="0"/>
            </a:endParaRPr>
          </a:p>
        </p:txBody>
      </p:sp>
      <p:sp>
        <p:nvSpPr>
          <p:cNvPr id="6155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880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61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5"/>
            <a:ext cx="82296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18 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65 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0 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201 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104</a:t>
            </a:r>
            <a:b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113</a:t>
            </a:r>
            <a:b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US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3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216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217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5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R 168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G 187</a:t>
            </a:r>
            <a:b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</a:b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r>
              <a:rPr lang="en-GB" sz="500" b="1">
                <a:solidFill>
                  <a:schemeClr val="tx2"/>
                </a:solidFill>
                <a:latin typeface="+mn-lt"/>
                <a:cs typeface="Arial" panose="020B0604020202020204" pitchFamily="34" charset="0"/>
              </a:rPr>
              <a:t>Core and background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US" sz="500" b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US" sz="500" b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US" sz="500" b="1">
              <a:solidFill>
                <a:schemeClr val="tx2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chemeClr val="accent1"/>
              </a:buClr>
              <a:defRPr/>
            </a:pPr>
            <a:endParaRPr lang="en-GB" sz="500" b="1">
              <a:solidFill>
                <a:schemeClr val="tx2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4643438"/>
            <a:ext cx="144462" cy="13811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US" sz="800" noProof="0" smtClean="0">
                <a:latin typeface="+mn-lt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noProof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42800" y="4644000"/>
            <a:ext cx="5048250" cy="1222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sz="800" noProof="0" dirty="0">
                <a:solidFill>
                  <a:schemeClr val="bg1"/>
                </a:solidFill>
                <a:latin typeface="+mn-lt"/>
                <a:cs typeface="Arial" charset="0"/>
              </a:rPr>
              <a:t>© Nokia 2019</a:t>
            </a:r>
          </a:p>
        </p:txBody>
      </p:sp>
      <p:sp>
        <p:nvSpPr>
          <p:cNvPr id="2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432000" y="4789425"/>
            <a:ext cx="50472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r>
              <a:rPr lang="en-US" noProof="0">
                <a:solidFill>
                  <a:schemeClr val="bg1"/>
                </a:solidFill>
                <a:cs typeface="Arial" panose="020B0604020202020204" pitchFamily="34" charset="0"/>
              </a:rPr>
              <a:t>JVET-R0282: GEO with MMVD</a:t>
            </a:r>
            <a:endParaRPr lang="en-US" noProof="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</p:sldLayoutIdLst>
  <p:hf sldNum="0"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800" b="1" kern="1200">
          <a:solidFill>
            <a:schemeClr val="tx2"/>
          </a:solidFill>
          <a:latin typeface="+mj-lt"/>
          <a:ea typeface="ヒラギノ角ゴ Pro W3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tx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0" fontAlgn="base" hangingPunct="0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0" fontAlgn="base" hangingPunct="0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0" fontAlgn="base" hangingPunct="0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241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2430463"/>
            <a:ext cx="172720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08400" y="2430463"/>
            <a:ext cx="1727200" cy="28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" name="Object 29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1588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6"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88" y="1589"/>
                        <a:ext cx="158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794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6"/>
            <a:ext cx="82296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8" name="TextBox 7"/>
          <p:cNvSpPr txBox="1"/>
          <p:nvPr/>
        </p:nvSpPr>
        <p:spPr>
          <a:xfrm>
            <a:off x="417514" y="4787901"/>
            <a:ext cx="6078537" cy="123111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defTabSz="457189">
              <a:defRPr/>
            </a:pPr>
            <a:r>
              <a:rPr lang="en-GB" sz="800" b="1">
                <a:solidFill>
                  <a:srgbClr val="DC6E00"/>
                </a:solidFill>
                <a:latin typeface="Nokia Pure Text Light"/>
                <a:ea typeface="+mn-ea"/>
                <a:cs typeface="Arial" charset="0"/>
              </a:rPr>
              <a:t>Confidential</a:t>
            </a:r>
          </a:p>
        </p:txBody>
      </p:sp>
      <p:pic>
        <p:nvPicPr>
          <p:cNvPr id="13" name="Picture 1"/>
          <p:cNvPicPr>
            <a:picLocks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959726" y="4672013"/>
            <a:ext cx="701675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Slide Number Placeholder 5"/>
          <p:cNvSpPr txBox="1">
            <a:spLocks/>
          </p:cNvSpPr>
          <p:nvPr/>
        </p:nvSpPr>
        <p:spPr>
          <a:xfrm>
            <a:off x="417513" y="4646247"/>
            <a:ext cx="144462" cy="138112"/>
          </a:xfrm>
          <a:prstGeom prst="rect">
            <a:avLst/>
          </a:prstGeom>
        </p:spPr>
        <p:txBody>
          <a:bodyPr wrap="none"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GB" sz="800" smtClean="0">
                <a:solidFill>
                  <a:srgbClr val="000000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29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</p:sldLayoutIdLst>
  <p:hf sldNum="0" hdr="0" dt="0"/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Nokia Pure Headline Light" pitchFamily="34" charset="0"/>
          <a:ea typeface="Nokia Pure Headline Light" pitchFamily="34" charset="0"/>
          <a:cs typeface="Arial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0" indent="0" algn="l" defTabSz="457189" rtl="0" eaLnBrk="1" fontAlgn="base" hangingPunct="1">
        <a:spcBef>
          <a:spcPct val="0"/>
        </a:spcBef>
        <a:spcAft>
          <a:spcPts val="384"/>
        </a:spcAft>
        <a:buFont typeface="Arial" charset="0"/>
        <a:buNone/>
        <a:defRPr sz="1600" b="1" kern="1200">
          <a:solidFill>
            <a:srgbClr val="000000"/>
          </a:solidFill>
          <a:latin typeface="Nokia Pure Text Light" pitchFamily="34" charset="0"/>
          <a:ea typeface="Nokia Pure Text Light" pitchFamily="34" charset="0"/>
          <a:cs typeface="Nokia Pure Text Light" pitchFamily="34" charset="0"/>
        </a:defRPr>
      </a:lvl1pPr>
      <a:lvl2pPr marL="230394" indent="-230394" algn="l" defTabSz="457189" rtl="0" eaLnBrk="1" fontAlgn="base" hangingPunct="1">
        <a:spcBef>
          <a:spcPct val="0"/>
        </a:spcBef>
        <a:spcAft>
          <a:spcPts val="384"/>
        </a:spcAft>
        <a:buClr>
          <a:schemeClr val="bg2"/>
        </a:buClr>
        <a:buFont typeface="Arial" pitchFamily="34" charset="0"/>
        <a:buChar char="•"/>
        <a:defRPr sz="1600" kern="1200">
          <a:solidFill>
            <a:srgbClr val="000000"/>
          </a:solidFill>
          <a:latin typeface="Nokia Pure Text Light" pitchFamily="34" charset="0"/>
          <a:ea typeface="Nokia Pure Text Light" pitchFamily="34" charset="0"/>
          <a:cs typeface="Nokia Pure Text Light" pitchFamily="34" charset="0"/>
        </a:defRPr>
      </a:lvl2pPr>
      <a:lvl3pPr marL="460789" indent="-230394" algn="l" defTabSz="457189" rtl="0" eaLnBrk="1" fontAlgn="base" hangingPunct="1">
        <a:spcBef>
          <a:spcPct val="0"/>
        </a:spcBef>
        <a:spcAft>
          <a:spcPts val="384"/>
        </a:spcAft>
        <a:buClr>
          <a:schemeClr val="bg2"/>
        </a:buClr>
        <a:buFont typeface="Arial" pitchFamily="34" charset="0"/>
        <a:buChar char="–"/>
        <a:defRPr sz="1600" kern="1200">
          <a:solidFill>
            <a:srgbClr val="000000"/>
          </a:solidFill>
          <a:latin typeface="Nokia Pure Text Light" pitchFamily="34" charset="0"/>
          <a:ea typeface="Nokia Pure Text Light" pitchFamily="34" charset="0"/>
          <a:cs typeface="Nokia Pure Text Light" pitchFamily="34" charset="0"/>
        </a:defRPr>
      </a:lvl3pPr>
      <a:lvl4pPr marL="691183" indent="-228594" algn="l" defTabSz="457189" rtl="0" eaLnBrk="1" fontAlgn="base" hangingPunct="1">
        <a:spcBef>
          <a:spcPct val="0"/>
        </a:spcBef>
        <a:spcAft>
          <a:spcPts val="384"/>
        </a:spcAft>
        <a:buClr>
          <a:schemeClr val="bg2"/>
        </a:buClr>
        <a:buFont typeface="Arial" pitchFamily="34" charset="0"/>
        <a:buChar char="–"/>
        <a:defRPr sz="1600" kern="1200">
          <a:solidFill>
            <a:srgbClr val="000000"/>
          </a:solidFill>
          <a:latin typeface="Nokia Pure Text Light" pitchFamily="34" charset="0"/>
          <a:ea typeface="Nokia Pure Text Light" pitchFamily="34" charset="0"/>
          <a:cs typeface="Nokia Pure Text Light" pitchFamily="34" charset="0"/>
        </a:defRPr>
      </a:lvl4pPr>
      <a:lvl5pPr marL="921577" indent="-230183" algn="l" defTabSz="457189" rtl="0" eaLnBrk="1" fontAlgn="base" hangingPunct="1">
        <a:spcBef>
          <a:spcPct val="0"/>
        </a:spcBef>
        <a:spcAft>
          <a:spcPts val="384"/>
        </a:spcAft>
        <a:buClr>
          <a:schemeClr val="bg2"/>
        </a:buClr>
        <a:buFont typeface="Arial" pitchFamily="34" charset="0"/>
        <a:buChar char="–"/>
        <a:defRPr sz="1600" kern="1200">
          <a:solidFill>
            <a:srgbClr val="000000"/>
          </a:solidFill>
          <a:latin typeface="Nokia Pure Text Light" pitchFamily="34" charset="0"/>
          <a:ea typeface="Nokia Pure Text Light" pitchFamily="34" charset="0"/>
          <a:cs typeface="Nokia Pure Text Light" pitchFamily="34" charset="0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2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7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600" y="280988"/>
            <a:ext cx="8308800" cy="30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Slide Number Placeholder 5"/>
          <p:cNvSpPr txBox="1">
            <a:spLocks/>
          </p:cNvSpPr>
          <p:nvPr/>
        </p:nvSpPr>
        <p:spPr>
          <a:xfrm>
            <a:off x="419102" y="4816800"/>
            <a:ext cx="144462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GB" sz="800" smtClean="0">
                <a:solidFill>
                  <a:srgbClr val="001135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>
              <a:solidFill>
                <a:srgbClr val="001135"/>
              </a:solidFill>
              <a:cs typeface="Arial" panose="020B0604020202020204" pitchFamily="34" charset="0"/>
            </a:endParaRPr>
          </a:p>
        </p:txBody>
      </p:sp>
      <p:sp>
        <p:nvSpPr>
          <p:cNvPr id="3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0" y="4806000"/>
            <a:ext cx="691200" cy="11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703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000" b="0" kern="1200">
          <a:solidFill>
            <a:schemeClr val="tx1"/>
          </a:solidFill>
          <a:latin typeface="+mj-lt"/>
          <a:ea typeface="Nokia Pure Headline Ultra Light" panose="020B0204020202020204" pitchFamily="34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tx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593725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Nokia Pure Headline Light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49149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84613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0922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4665663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440055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28098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794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5"/>
            <a:ext cx="82296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18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65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0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201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104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113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3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216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217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5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168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187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and </a:t>
            </a: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background</a:t>
            </a: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GB" sz="5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4643438"/>
            <a:ext cx="144462" cy="13811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US" sz="800" smtClean="0">
                <a:solidFill>
                  <a:srgbClr val="68717A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68717A"/>
              </a:solidFill>
              <a:cs typeface="Arial" panose="020B0604020202020204" pitchFamily="34" charset="0"/>
            </a:endParaRPr>
          </a:p>
        </p:txBody>
      </p:sp>
      <p:pic>
        <p:nvPicPr>
          <p:cNvPr id="1050" name="Picture 1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59725" y="4672013"/>
            <a:ext cx="701675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41438" y="4643438"/>
            <a:ext cx="6078537" cy="1222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sz="800">
                <a:solidFill>
                  <a:srgbClr val="68717A"/>
                </a:solidFill>
                <a:latin typeface="Nokia Pure Text Light"/>
                <a:cs typeface="Arial" charset="0"/>
              </a:rPr>
              <a:t>© Nokia 2018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3363" y="4749800"/>
            <a:ext cx="60785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Footer Placeholder 29"/>
          <p:cNvSpPr>
            <a:spLocks noGrp="1"/>
          </p:cNvSpPr>
          <p:nvPr>
            <p:ph type="ftr" sz="quarter" idx="3"/>
          </p:nvPr>
        </p:nvSpPr>
        <p:spPr>
          <a:xfrm>
            <a:off x="432000" y="4789325"/>
            <a:ext cx="60804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916146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800" b="1" kern="1200">
          <a:solidFill>
            <a:schemeClr val="tx1"/>
          </a:solidFill>
          <a:latin typeface="+mj-lt"/>
          <a:ea typeface="ヒラギノ角ゴ Pro W3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bg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593725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Nokia Pure Headline Light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49149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84613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0922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4665663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440055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28098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794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5"/>
            <a:ext cx="82296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18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65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0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201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104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113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3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216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217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5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168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187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and </a:t>
            </a: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background</a:t>
            </a: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GB" sz="5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4643438"/>
            <a:ext cx="144462" cy="13811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US" sz="800" smtClean="0">
                <a:solidFill>
                  <a:srgbClr val="68717A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68717A"/>
              </a:solidFill>
              <a:cs typeface="Arial" panose="020B0604020202020204" pitchFamily="34" charset="0"/>
            </a:endParaRPr>
          </a:p>
        </p:txBody>
      </p:sp>
      <p:pic>
        <p:nvPicPr>
          <p:cNvPr id="1050" name="Picture 1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59725" y="4672013"/>
            <a:ext cx="701675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41438" y="4643438"/>
            <a:ext cx="6078537" cy="1222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sz="800">
                <a:solidFill>
                  <a:srgbClr val="68717A"/>
                </a:solidFill>
                <a:latin typeface="Nokia Pure Text Light"/>
                <a:cs typeface="Arial" charset="0"/>
              </a:rPr>
              <a:t>© Nokia 2018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3363" y="4749800"/>
            <a:ext cx="60785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Footer Placeholder 29"/>
          <p:cNvSpPr>
            <a:spLocks noGrp="1"/>
          </p:cNvSpPr>
          <p:nvPr>
            <p:ph type="ftr" sz="quarter" idx="3"/>
          </p:nvPr>
        </p:nvSpPr>
        <p:spPr>
          <a:xfrm>
            <a:off x="432000" y="4789325"/>
            <a:ext cx="60804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758575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800" b="1" kern="1200">
          <a:solidFill>
            <a:schemeClr val="tx1"/>
          </a:solidFill>
          <a:latin typeface="+mj-lt"/>
          <a:ea typeface="ヒラギノ角ゴ Pro W3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bg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5"/>
            </p:custDataLst>
          </p:nvPr>
        </p:nvGraphicFramePr>
        <p:xfrm>
          <a:off x="1588" y="1588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49" name="think-cell Slide" r:id="rId16" imgW="270" imgH="270" progId="TCLayout.ActiveDocument.1">
                  <p:embed/>
                </p:oleObj>
              </mc:Choice>
              <mc:Fallback>
                <p:oleObj name="think-cell Slide" r:id="rId16" imgW="270" imgH="270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600" y="280988"/>
            <a:ext cx="8308800" cy="309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7" name="Slide Number Placeholder 5"/>
          <p:cNvSpPr txBox="1">
            <a:spLocks/>
          </p:cNvSpPr>
          <p:nvPr/>
        </p:nvSpPr>
        <p:spPr>
          <a:xfrm>
            <a:off x="419102" y="4816800"/>
            <a:ext cx="144462" cy="122400"/>
          </a:xfrm>
          <a:prstGeom prst="rect">
            <a:avLst/>
          </a:prstGeom>
        </p:spPr>
        <p:txBody>
          <a:bodyPr lIns="0" tIns="0" rIns="0" bIns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71245D3D-131A-47D1-B100-B33219007AD2}" type="slidenum">
              <a:rPr lang="en-GB" sz="800" smtClean="0">
                <a:solidFill>
                  <a:srgbClr val="001135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GB">
              <a:solidFill>
                <a:srgbClr val="001135"/>
              </a:solidFill>
              <a:cs typeface="Arial" panose="020B0604020202020204" pitchFamily="34" charset="0"/>
            </a:endParaRPr>
          </a:p>
        </p:txBody>
      </p:sp>
      <p:sp>
        <p:nvSpPr>
          <p:cNvPr id="39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657000" y="4816800"/>
            <a:ext cx="2581200" cy="122400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8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>
                <a:solidFill>
                  <a:srgbClr val="001135"/>
                </a:solidFill>
                <a:cs typeface="Arial" panose="020B0604020202020204" pitchFamily="34" charset="0"/>
              </a:rPr>
              <a:t>JVET-R0282: GEO with MMVD</a:t>
            </a:r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0" y="4806000"/>
            <a:ext cx="691200" cy="11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4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000" b="0" kern="1200">
          <a:solidFill>
            <a:schemeClr val="tx1"/>
          </a:solidFill>
          <a:latin typeface="+mj-lt"/>
          <a:ea typeface="Nokia Pure Headline Ultra Light" panose="020B0204020202020204" pitchFamily="34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tx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tx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593725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Nokia Pure Headline Light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49149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84613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0922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4665663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440055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28098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794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5"/>
            <a:ext cx="82296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18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65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0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201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104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113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3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216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217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5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168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187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and </a:t>
            </a: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background</a:t>
            </a: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GB" sz="5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4643438"/>
            <a:ext cx="144462" cy="13811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US" sz="800" smtClean="0">
                <a:solidFill>
                  <a:srgbClr val="68717A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68717A"/>
              </a:solidFill>
              <a:cs typeface="Arial" panose="020B0604020202020204" pitchFamily="34" charset="0"/>
            </a:endParaRPr>
          </a:p>
        </p:txBody>
      </p:sp>
      <p:pic>
        <p:nvPicPr>
          <p:cNvPr id="1050" name="Picture 1"/>
          <p:cNvPicPr>
            <a:picLocks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959725" y="4672013"/>
            <a:ext cx="701675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41438" y="4643438"/>
            <a:ext cx="6078537" cy="1222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sz="800">
                <a:solidFill>
                  <a:srgbClr val="68717A"/>
                </a:solidFill>
                <a:latin typeface="Nokia Pure Text Light"/>
                <a:cs typeface="Arial" charset="0"/>
              </a:rPr>
              <a:t>© Nokia 2018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3363" y="4749800"/>
            <a:ext cx="60785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Footer Placeholder 29"/>
          <p:cNvSpPr>
            <a:spLocks noGrp="1"/>
          </p:cNvSpPr>
          <p:nvPr>
            <p:ph type="ftr" sz="quarter" idx="3"/>
          </p:nvPr>
        </p:nvSpPr>
        <p:spPr>
          <a:xfrm>
            <a:off x="432000" y="4789325"/>
            <a:ext cx="60804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520501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55" r:id="rId2"/>
    <p:sldLayoutId id="2147483856" r:id="rId3"/>
    <p:sldLayoutId id="2147483870" r:id="rId4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800" b="1" kern="1200">
          <a:solidFill>
            <a:schemeClr val="tx1"/>
          </a:solidFill>
          <a:latin typeface="+mj-lt"/>
          <a:ea typeface="ヒラギノ角ゴ Pro W3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bg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593725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Nokia Pure Headline Light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49149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84613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0922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4665663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440055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28098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794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5"/>
            <a:ext cx="82296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18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65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0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201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104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113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3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216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217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5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168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187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and </a:t>
            </a: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background</a:t>
            </a: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GB" sz="5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4643438"/>
            <a:ext cx="144462" cy="13811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US" sz="800" smtClean="0">
                <a:solidFill>
                  <a:srgbClr val="68717A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68717A"/>
              </a:solidFill>
              <a:cs typeface="Arial" panose="020B0604020202020204" pitchFamily="34" charset="0"/>
            </a:endParaRPr>
          </a:p>
        </p:txBody>
      </p:sp>
      <p:pic>
        <p:nvPicPr>
          <p:cNvPr id="1050" name="Picture 1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59725" y="4672013"/>
            <a:ext cx="701675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41438" y="4643438"/>
            <a:ext cx="6078537" cy="1222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sz="800">
                <a:solidFill>
                  <a:srgbClr val="68717A"/>
                </a:solidFill>
                <a:latin typeface="Nokia Pure Text Light"/>
                <a:cs typeface="Arial" charset="0"/>
              </a:rPr>
              <a:t>© Nokia 2018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3363" y="4749800"/>
            <a:ext cx="60785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Footer Placeholder 29"/>
          <p:cNvSpPr>
            <a:spLocks noGrp="1"/>
          </p:cNvSpPr>
          <p:nvPr>
            <p:ph type="ftr" sz="quarter" idx="3"/>
          </p:nvPr>
        </p:nvSpPr>
        <p:spPr>
          <a:xfrm>
            <a:off x="432000" y="4789325"/>
            <a:ext cx="60804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3324306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800" b="1" kern="1200">
          <a:solidFill>
            <a:schemeClr val="tx1"/>
          </a:solidFill>
          <a:latin typeface="+mj-lt"/>
          <a:ea typeface="ヒラギノ角ゴ Pro W3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bg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593725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Nokia Pure Headline Light"/>
              <a:ea typeface="+mn-ea"/>
              <a:cs typeface="+mn-cs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49149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84613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0922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4665663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440055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28098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 defTabSz="457189">
              <a:defRPr/>
            </a:pPr>
            <a:endParaRPr lang="en-GB">
              <a:solidFill>
                <a:srgbClr val="124191"/>
              </a:solidFill>
              <a:latin typeface="Arial" pitchFamily="34" charset="0"/>
              <a:ea typeface="+mn-ea"/>
              <a:cs typeface="+mn-cs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794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6"/>
            <a:ext cx="82296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89" y="5208589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35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R 18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G 65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1" y="5208589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35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R 0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G 201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5208589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32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R 104</a:t>
            </a:r>
            <a:br>
              <a:rPr lang="en-US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G 113</a:t>
            </a:r>
            <a:br>
              <a:rPr lang="en-US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39" y="5208589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35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R 216</a:t>
            </a:r>
            <a:b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G 217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6" y="5208589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35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R 168</a:t>
            </a:r>
            <a:b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G 187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1" y="5208589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35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Core and </a:t>
            </a:r>
            <a:r>
              <a:rPr lang="en-GB" sz="500" b="1">
                <a:solidFill>
                  <a:srgbClr val="FFFFFF"/>
                </a:solidFill>
                <a:latin typeface="Nokia Pure Text Light"/>
                <a:ea typeface="+mn-ea"/>
                <a:cs typeface="Arial" panose="020B0604020202020204" pitchFamily="34" charset="0"/>
              </a:rPr>
              <a:t>background</a:t>
            </a: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89" y="5208589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35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1" y="5208589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35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5208589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32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1" y="5208589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35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GB" sz="500" b="1">
              <a:solidFill>
                <a:srgbClr val="FFFFF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4643439"/>
            <a:ext cx="144462" cy="13811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US" sz="800" smtClean="0">
                <a:solidFill>
                  <a:srgbClr val="68717A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68717A"/>
              </a:solidFill>
              <a:cs typeface="Arial" panose="020B0604020202020204" pitchFamily="34" charset="0"/>
            </a:endParaRPr>
          </a:p>
        </p:txBody>
      </p:sp>
      <p:pic>
        <p:nvPicPr>
          <p:cNvPr id="1050" name="Picture 1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59726" y="4672013"/>
            <a:ext cx="701675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extBox 27"/>
          <p:cNvSpPr txBox="1"/>
          <p:nvPr/>
        </p:nvSpPr>
        <p:spPr>
          <a:xfrm>
            <a:off x="1503364" y="4749800"/>
            <a:ext cx="6078537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457189"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457189"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Footer Placeholder 29"/>
          <p:cNvSpPr>
            <a:spLocks noGrp="1"/>
          </p:cNvSpPr>
          <p:nvPr>
            <p:ph type="ftr" sz="quarter" idx="3"/>
          </p:nvPr>
        </p:nvSpPr>
        <p:spPr>
          <a:xfrm>
            <a:off x="432000" y="4789325"/>
            <a:ext cx="60804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l" defTabSz="457189"/>
            <a:r>
              <a:rPr lang="en-US">
                <a:solidFill>
                  <a:srgbClr val="68717A"/>
                </a:solidFill>
                <a:ea typeface="+mn-ea"/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509602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</p:sldLayoutIdLst>
  <p:hf sldNum="0" hdr="0" dt="0"/>
  <p:txStyles>
    <p:titleStyle>
      <a:lvl1pPr algn="l" defTabSz="457189" rtl="0" eaLnBrk="1" fontAlgn="base" hangingPunct="1">
        <a:spcBef>
          <a:spcPct val="0"/>
        </a:spcBef>
        <a:spcAft>
          <a:spcPct val="0"/>
        </a:spcAft>
        <a:defRPr lang="en-US" sz="2400" b="1" kern="1200" baseline="0" dirty="0" smtClean="0">
          <a:solidFill>
            <a:schemeClr val="tx1"/>
          </a:solidFill>
          <a:latin typeface="+mj-lt"/>
          <a:ea typeface="ヒラギノ角ゴ Pro W3" charset="0"/>
          <a:cs typeface="Arial"/>
        </a:defRPr>
      </a:lvl1pPr>
      <a:lvl2pPr algn="l" defTabSz="457189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189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189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189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189" algn="l" defTabSz="457189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378" algn="l" defTabSz="457189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566" algn="l" defTabSz="457189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754" algn="l" defTabSz="457189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3" indent="-230183" algn="l" defTabSz="457189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1600" kern="1200">
          <a:solidFill>
            <a:schemeClr val="bg2"/>
          </a:solidFill>
          <a:latin typeface="+mn-lt"/>
          <a:ea typeface="ヒラギノ角ゴ Pro W3" charset="0"/>
          <a:cs typeface="ヒラギノ角ゴ Pro W3" charset="0"/>
        </a:defRPr>
      </a:lvl1pPr>
      <a:lvl2pPr marL="458777" indent="-228594" algn="l" defTabSz="457189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16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2pPr>
      <a:lvl3pPr marL="684196" indent="-225419" algn="l" defTabSz="457189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16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3pPr>
      <a:lvl4pPr marL="912791" indent="-228594" algn="l" defTabSz="457189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16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4pPr>
      <a:lvl5pPr marL="1142972" indent="-230183" algn="l" defTabSz="457189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16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Line 9"/>
          <p:cNvSpPr>
            <a:spLocks noChangeShapeType="1"/>
          </p:cNvSpPr>
          <p:nvPr/>
        </p:nvSpPr>
        <p:spPr bwMode="auto">
          <a:xfrm flipV="1">
            <a:off x="-179388" y="593725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Nokia Pure Headline Light"/>
            </a:endParaRPr>
          </a:p>
        </p:txBody>
      </p:sp>
      <p:sp>
        <p:nvSpPr>
          <p:cNvPr id="1036" name="Line 12"/>
          <p:cNvSpPr>
            <a:spLocks noChangeShapeType="1"/>
          </p:cNvSpPr>
          <p:nvPr/>
        </p:nvSpPr>
        <p:spPr bwMode="auto">
          <a:xfrm flipV="1">
            <a:off x="-179388" y="49149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7" name="Line 9"/>
          <p:cNvSpPr>
            <a:spLocks noChangeShapeType="1"/>
          </p:cNvSpPr>
          <p:nvPr/>
        </p:nvSpPr>
        <p:spPr bwMode="auto">
          <a:xfrm flipV="1">
            <a:off x="-179388" y="84613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8" name="Line 10"/>
          <p:cNvSpPr>
            <a:spLocks noChangeShapeType="1"/>
          </p:cNvSpPr>
          <p:nvPr/>
        </p:nvSpPr>
        <p:spPr bwMode="auto">
          <a:xfrm flipH="1">
            <a:off x="-179388" y="109220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39" name="Line 12"/>
          <p:cNvSpPr>
            <a:spLocks noChangeShapeType="1"/>
          </p:cNvSpPr>
          <p:nvPr/>
        </p:nvSpPr>
        <p:spPr bwMode="auto">
          <a:xfrm flipV="1">
            <a:off x="-179388" y="4665663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0" name="Line 13"/>
          <p:cNvSpPr>
            <a:spLocks noChangeShapeType="1"/>
          </p:cNvSpPr>
          <p:nvPr/>
        </p:nvSpPr>
        <p:spPr bwMode="auto">
          <a:xfrm flipH="1" flipV="1">
            <a:off x="-179388" y="4400550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1" name="Line 14"/>
          <p:cNvSpPr>
            <a:spLocks noChangeShapeType="1"/>
          </p:cNvSpPr>
          <p:nvPr/>
        </p:nvSpPr>
        <p:spPr bwMode="auto">
          <a:xfrm>
            <a:off x="-179388" y="280988"/>
            <a:ext cx="9502776" cy="0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2" name="Line 15"/>
          <p:cNvSpPr>
            <a:spLocks noChangeShapeType="1"/>
          </p:cNvSpPr>
          <p:nvPr/>
        </p:nvSpPr>
        <p:spPr bwMode="auto">
          <a:xfrm flipH="1">
            <a:off x="417513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1043" name="Line 17"/>
          <p:cNvSpPr>
            <a:spLocks noChangeShapeType="1"/>
          </p:cNvSpPr>
          <p:nvPr/>
        </p:nvSpPr>
        <p:spPr bwMode="auto">
          <a:xfrm>
            <a:off x="8656638" y="-147638"/>
            <a:ext cx="0" cy="5508626"/>
          </a:xfrm>
          <a:prstGeom prst="line">
            <a:avLst/>
          </a:prstGeom>
          <a:noFill/>
          <a:ln w="3175">
            <a:solidFill>
              <a:schemeClr val="bg1"/>
            </a:solidFill>
            <a:round/>
            <a:headEnd/>
            <a:tailEnd/>
          </a:ln>
        </p:spPr>
        <p:txBody>
          <a:bodyPr anchor="ctr"/>
          <a:lstStyle/>
          <a:p>
            <a:pPr>
              <a:defRPr/>
            </a:pPr>
            <a:endParaRPr lang="en-GB">
              <a:solidFill>
                <a:srgbClr val="124191"/>
              </a:solidFill>
              <a:latin typeface="Arial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417513" y="279400"/>
            <a:ext cx="82296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17513" y="1089025"/>
            <a:ext cx="8229600" cy="3306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18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65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145</a:t>
            </a:r>
          </a:p>
        </p:txBody>
      </p:sp>
      <p:sp>
        <p:nvSpPr>
          <p:cNvPr id="43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0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201 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255</a:t>
            </a:r>
          </a:p>
        </p:txBody>
      </p:sp>
      <p:sp>
        <p:nvSpPr>
          <p:cNvPr id="44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104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113</a:t>
            </a:r>
            <a:b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US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122</a:t>
            </a:r>
          </a:p>
        </p:txBody>
      </p:sp>
      <p:sp>
        <p:nvSpPr>
          <p:cNvPr id="45" name="AutoShape 64"/>
          <p:cNvSpPr>
            <a:spLocks noChangeArrowheads="1"/>
          </p:cNvSpPr>
          <p:nvPr/>
        </p:nvSpPr>
        <p:spPr bwMode="auto">
          <a:xfrm>
            <a:off x="291623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216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217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218</a:t>
            </a:r>
          </a:p>
        </p:txBody>
      </p:sp>
      <p:sp>
        <p:nvSpPr>
          <p:cNvPr id="46" name="AutoShape 65"/>
          <p:cNvSpPr>
            <a:spLocks noChangeArrowheads="1"/>
          </p:cNvSpPr>
          <p:nvPr/>
        </p:nvSpPr>
        <p:spPr bwMode="auto">
          <a:xfrm>
            <a:off x="2555875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R 168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G 187</a:t>
            </a:r>
            <a:b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</a:b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 192</a:t>
            </a:r>
          </a:p>
        </p:txBody>
      </p:sp>
      <p:sp>
        <p:nvSpPr>
          <p:cNvPr id="47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and </a:t>
            </a:r>
            <a:r>
              <a:rPr lang="en-GB" sz="500" b="1">
                <a:solidFill>
                  <a:srgbClr val="FFFFFF"/>
                </a:solidFill>
                <a:latin typeface="Nokia Pure Text Light"/>
                <a:cs typeface="Arial" panose="020B0604020202020204" pitchFamily="34" charset="0"/>
              </a:rPr>
              <a:t>background</a:t>
            </a:r>
            <a:r>
              <a:rPr lang="en-GB" sz="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colors:</a:t>
            </a:r>
          </a:p>
        </p:txBody>
      </p:sp>
      <p:sp>
        <p:nvSpPr>
          <p:cNvPr id="48" name="AutoShape 57"/>
          <p:cNvSpPr>
            <a:spLocks noChangeArrowheads="1"/>
          </p:cNvSpPr>
          <p:nvPr/>
        </p:nvSpPr>
        <p:spPr bwMode="auto">
          <a:xfrm>
            <a:off x="1474788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49" name="AutoShape 58"/>
          <p:cNvSpPr>
            <a:spLocks noChangeArrowheads="1"/>
          </p:cNvSpPr>
          <p:nvPr/>
        </p:nvSpPr>
        <p:spPr bwMode="auto">
          <a:xfrm>
            <a:off x="1835150" y="5208588"/>
            <a:ext cx="287338" cy="13493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18000" tIns="252000" rIns="18000" bIns="0"/>
          <a:lstStyle/>
          <a:p>
            <a:pPr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cs typeface="Arial" panose="020B0604020202020204" pitchFamily="34" charset="0"/>
            </a:endParaRPr>
          </a:p>
        </p:txBody>
      </p:sp>
      <p:sp>
        <p:nvSpPr>
          <p:cNvPr id="50" name="AutoShape 59"/>
          <p:cNvSpPr>
            <a:spLocks noChangeArrowheads="1"/>
          </p:cNvSpPr>
          <p:nvPr/>
        </p:nvSpPr>
        <p:spPr bwMode="auto">
          <a:xfrm>
            <a:off x="2195513" y="5208588"/>
            <a:ext cx="287337" cy="134937"/>
          </a:xfrm>
          <a:prstGeom prst="roundRect">
            <a:avLst>
              <a:gd name="adj" fmla="val 16667"/>
            </a:avLst>
          </a:pr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lIns="18000" tIns="252000" rIns="18000" bIns="0"/>
          <a:lstStyle/>
          <a:p>
            <a:pPr defTabSz="604647" eaLnBrk="0" fontAlgn="auto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US" sz="500" b="1">
              <a:solidFill>
                <a:srgbClr val="FFFFFF"/>
              </a:solidFill>
              <a:latin typeface="Nokia Pure Text Light"/>
              <a:ea typeface="+mn-ea"/>
              <a:cs typeface="Arial" panose="020B0604020202020204" pitchFamily="34" charset="0"/>
            </a:endParaRPr>
          </a:p>
        </p:txBody>
      </p:sp>
      <p:sp>
        <p:nvSpPr>
          <p:cNvPr id="51" name="Rectangle 68"/>
          <p:cNvSpPr>
            <a:spLocks noChangeArrowheads="1"/>
          </p:cNvSpPr>
          <p:nvPr/>
        </p:nvSpPr>
        <p:spPr bwMode="auto">
          <a:xfrm>
            <a:off x="647700" y="5208588"/>
            <a:ext cx="792163" cy="134937"/>
          </a:xfrm>
          <a:prstGeom prst="rect">
            <a:avLst/>
          </a:prstGeom>
          <a:noFill/>
          <a:ln>
            <a:noFill/>
          </a:ln>
        </p:spPr>
        <p:txBody>
          <a:bodyPr wrap="none" lIns="18000" tIns="0" rIns="36000" bIns="0" anchor="ctr"/>
          <a:lstStyle/>
          <a:p>
            <a:pPr algn="r" defTabSz="603250" eaLnBrk="0" hangingPunct="0">
              <a:spcBef>
                <a:spcPct val="15000"/>
              </a:spcBef>
              <a:spcAft>
                <a:spcPct val="15000"/>
              </a:spcAft>
              <a:buClr>
                <a:srgbClr val="00C9FF"/>
              </a:buClr>
              <a:defRPr/>
            </a:pPr>
            <a:endParaRPr lang="en-GB" sz="5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Slide Number Placeholder 5"/>
          <p:cNvSpPr txBox="1">
            <a:spLocks/>
          </p:cNvSpPr>
          <p:nvPr/>
        </p:nvSpPr>
        <p:spPr>
          <a:xfrm>
            <a:off x="433388" y="4643438"/>
            <a:ext cx="144462" cy="138112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59182688-34E5-4CE3-92E4-C88AA8BD9750}" type="slidenum">
              <a:rPr lang="en-US" sz="800" smtClean="0">
                <a:solidFill>
                  <a:srgbClr val="68717A"/>
                </a:solidFill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>
              <a:solidFill>
                <a:srgbClr val="68717A"/>
              </a:solidFill>
              <a:cs typeface="Arial" panose="020B0604020202020204" pitchFamily="34" charset="0"/>
            </a:endParaRPr>
          </a:p>
        </p:txBody>
      </p:sp>
      <p:pic>
        <p:nvPicPr>
          <p:cNvPr id="1050" name="Picture 1"/>
          <p:cNvPicPr>
            <a:picLocks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959725" y="4672013"/>
            <a:ext cx="701675" cy="11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1341438" y="4643438"/>
            <a:ext cx="6078537" cy="1222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r>
              <a:rPr lang="en-US" sz="800">
                <a:solidFill>
                  <a:srgbClr val="68717A"/>
                </a:solidFill>
                <a:latin typeface="Nokia Pure Text Light"/>
                <a:cs typeface="Arial" charset="0"/>
              </a:rPr>
              <a:t>© Nokia 2018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03363" y="4749800"/>
            <a:ext cx="6078537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>
              <a:defRPr/>
            </a:pPr>
            <a:endParaRPr lang="en-GB" sz="800">
              <a:solidFill>
                <a:srgbClr val="68717A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1" name="Footer Placeholder 29"/>
          <p:cNvSpPr>
            <a:spLocks noGrp="1"/>
          </p:cNvSpPr>
          <p:nvPr>
            <p:ph type="ftr" sz="quarter" idx="3"/>
          </p:nvPr>
        </p:nvSpPr>
        <p:spPr>
          <a:xfrm>
            <a:off x="432000" y="4789325"/>
            <a:ext cx="6080400" cy="12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algn="l"/>
            <a:r>
              <a:rPr lang="en-US">
                <a:solidFill>
                  <a:srgbClr val="68717A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3214373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</p:sldLayoutIdLst>
  <p:hf sldNum="0"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1800" b="1" kern="1200">
          <a:solidFill>
            <a:schemeClr val="tx1"/>
          </a:solidFill>
          <a:latin typeface="+mj-lt"/>
          <a:ea typeface="ヒラギノ角ゴ Pro W3" charset="0"/>
          <a:cs typeface="Arial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ヒラギノ角ゴ Pro W3" charset="0"/>
          <a:cs typeface="Arial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b="1">
          <a:solidFill>
            <a:schemeClr val="bg2"/>
          </a:solidFill>
          <a:latin typeface="Arial" charset="0"/>
          <a:ea typeface="ヒラギノ角ゴ Pro W3" charset="0"/>
        </a:defRPr>
      </a:lvl9pPr>
    </p:titleStyle>
    <p:bodyStyle>
      <a:lvl1pPr marL="230188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3200" kern="1200">
          <a:solidFill>
            <a:schemeClr val="bg2"/>
          </a:solidFill>
          <a:latin typeface="+mn-lt"/>
          <a:ea typeface="ヒラギノ角ゴ Pro W3" charset="0"/>
          <a:cs typeface="ヒラギノ角ゴ Pro W3" charset="0"/>
        </a:defRPr>
      </a:lvl1pPr>
      <a:lvl2pPr marL="458788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8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2pPr>
      <a:lvl3pPr marL="684213" indent="-225425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4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3pPr>
      <a:lvl4pPr marL="912813" indent="-228600" algn="l" defTabSz="457200" rtl="0" eaLnBrk="1" fontAlgn="base" hangingPunct="1">
        <a:spcBef>
          <a:spcPct val="0"/>
        </a:spcBef>
        <a:spcAft>
          <a:spcPts val="600"/>
        </a:spcAft>
        <a:buFont typeface="Lucida Grande"/>
        <a:buChar char="-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4pPr>
      <a:lvl5pPr marL="1143000" indent="-230188" algn="l" defTabSz="457200" rtl="0" eaLnBrk="1" fontAlgn="base" hangingPunct="1">
        <a:spcBef>
          <a:spcPct val="0"/>
        </a:spcBef>
        <a:spcAft>
          <a:spcPts val="600"/>
        </a:spcAft>
        <a:buFont typeface="Arial" charset="0"/>
        <a:buChar char="•"/>
        <a:defRPr sz="2000" kern="1200">
          <a:solidFill>
            <a:schemeClr val="bg2"/>
          </a:solidFill>
          <a:latin typeface="+mn-lt"/>
          <a:ea typeface="ヒラギノ角ゴ Pro W3" charset="0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013E09F-E4CC-3D47-9D40-53AA8BDB71F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22363" y="978677"/>
            <a:ext cx="8244000" cy="3793107"/>
          </a:xfrm>
        </p:spPr>
        <p:txBody>
          <a:bodyPr/>
          <a:lstStyle/>
          <a:p>
            <a:pPr algn="ctr"/>
            <a:endParaRPr lang="en-US" sz="3600" dirty="0"/>
          </a:p>
          <a:p>
            <a:pPr algn="ctr"/>
            <a:r>
              <a:rPr lang="en-US" sz="3600" dirty="0"/>
              <a:t>GEO with MMVD</a:t>
            </a:r>
          </a:p>
          <a:p>
            <a:pPr algn="ctr"/>
            <a:r>
              <a:rPr lang="en-US" sz="3200" dirty="0"/>
              <a:t>JVET-R0282</a:t>
            </a:r>
          </a:p>
          <a:p>
            <a:pPr algn="ctr"/>
            <a:endParaRPr lang="en-US" sz="3200" dirty="0"/>
          </a:p>
          <a:p>
            <a:pPr algn="ctr"/>
            <a:r>
              <a:rPr lang="en-US" sz="2400" dirty="0"/>
              <a:t>Krit Panusopone, </a:t>
            </a:r>
            <a:r>
              <a:rPr lang="en-US" sz="2400" dirty="0" err="1"/>
              <a:t>Seungwook</a:t>
            </a:r>
            <a:r>
              <a:rPr lang="en-US" sz="2400" dirty="0"/>
              <a:t> Hong, </a:t>
            </a:r>
            <a:r>
              <a:rPr lang="en-US" sz="2400" dirty="0" err="1"/>
              <a:t>Limin</a:t>
            </a:r>
            <a:r>
              <a:rPr lang="en-US" sz="2400" dirty="0"/>
              <a:t> Wang</a:t>
            </a:r>
          </a:p>
          <a:p>
            <a:pPr algn="ctr"/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465520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C00A54-9722-49A9-AF70-FA9057A9A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/>
              <a:t>Merge_gpm_partition_idx</a:t>
            </a:r>
            <a:r>
              <a:rPr lang="en-US" sz="1800" dirty="0"/>
              <a:t> indicates split direction for GEO CU</a:t>
            </a:r>
          </a:p>
          <a:p>
            <a:r>
              <a:rPr lang="en-US" sz="1800" dirty="0"/>
              <a:t>Also determine location of partition 0 and 1</a:t>
            </a:r>
          </a:p>
          <a:p>
            <a:r>
              <a:rPr lang="en-US" sz="1800" dirty="0"/>
              <a:t>Merge_gpm_idx0/1 indicates merge candidate index that its MV is used as MV of GEO partition 0 and 1, respectively</a:t>
            </a:r>
          </a:p>
          <a:p>
            <a:r>
              <a:rPr lang="en-US" sz="1800" dirty="0"/>
              <a:t>GEO MV is limited to MV of merge candidates</a:t>
            </a:r>
          </a:p>
          <a:p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99730F-D945-4FFF-9195-C4D643BE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Geometric Partitioning Merge Mode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5B92DC-205B-4277-B24B-44741266F1F8}"/>
              </a:ext>
            </a:extLst>
          </p:cNvPr>
          <p:cNvGrpSpPr/>
          <p:nvPr/>
        </p:nvGrpSpPr>
        <p:grpSpPr>
          <a:xfrm>
            <a:off x="3445842" y="2742406"/>
            <a:ext cx="2252315" cy="1701012"/>
            <a:chOff x="890684" y="3505200"/>
            <a:chExt cx="2252315" cy="170101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F99CE6-DAED-4154-9073-84F50F63E5E8}"/>
                </a:ext>
              </a:extLst>
            </p:cNvPr>
            <p:cNvSpPr/>
            <p:nvPr/>
          </p:nvSpPr>
          <p:spPr>
            <a:xfrm>
              <a:off x="1201968" y="4087626"/>
              <a:ext cx="1118586" cy="1118586"/>
            </a:xfrm>
            <a:prstGeom prst="rect">
              <a:avLst/>
            </a:prstGeom>
            <a:solidFill>
              <a:schemeClr val="bg1"/>
            </a:solidFill>
            <a:effectLst>
              <a:outerShdw blurRad="50800" dist="50800" dir="27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Geo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B090684-2C86-4A42-AE7A-0DFE9A50F1F0}"/>
                </a:ext>
              </a:extLst>
            </p:cNvPr>
            <p:cNvSpPr/>
            <p:nvPr/>
          </p:nvSpPr>
          <p:spPr>
            <a:xfrm>
              <a:off x="2278660" y="3802200"/>
              <a:ext cx="8643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gpm_idx0</a:t>
              </a:r>
              <a:endParaRPr lang="en-US" sz="1200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36CFE83-BCE1-4D1B-9D09-AA3BC9625596}"/>
                </a:ext>
              </a:extLst>
            </p:cNvPr>
            <p:cNvSpPr/>
            <p:nvPr/>
          </p:nvSpPr>
          <p:spPr>
            <a:xfrm rot="16200000">
              <a:off x="597014" y="4488496"/>
              <a:ext cx="86433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gpm_idx1</a:t>
              </a:r>
              <a:endParaRPr lang="en-US" sz="1200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3A3E61-2FCA-4D8B-AEED-1116143D022D}"/>
                </a:ext>
              </a:extLst>
            </p:cNvPr>
            <p:cNvSpPr/>
            <p:nvPr/>
          </p:nvSpPr>
          <p:spPr>
            <a:xfrm>
              <a:off x="1911079" y="3505200"/>
              <a:ext cx="949299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dirty="0">
                  <a:solidFill>
                    <a:srgbClr val="000000"/>
                  </a:solidFill>
                  <a:latin typeface="Consolas" panose="020B0609020204030204" pitchFamily="49" charset="0"/>
                </a:rPr>
                <a:t>partition</a:t>
              </a:r>
              <a:endParaRPr lang="en-US" sz="120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1A2B75D-84CF-4D27-A270-F3295BC9245E}"/>
                </a:ext>
              </a:extLst>
            </p:cNvPr>
            <p:cNvCxnSpPr/>
            <p:nvPr/>
          </p:nvCxnSpPr>
          <p:spPr>
            <a:xfrm flipH="1">
              <a:off x="933554" y="3805194"/>
              <a:ext cx="1282256" cy="1083365"/>
            </a:xfrm>
            <a:prstGeom prst="line">
              <a:avLst/>
            </a:prstGeom>
            <a:ln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2E7099-9FE7-49F7-BAAE-FF0A55289DE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  <a:endParaRPr lang="en-US" noProof="0" dirty="0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46436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C00A54-9722-49A9-AF70-FA9057A9A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Reuse GEO syntax for split direction and base MV</a:t>
            </a:r>
          </a:p>
          <a:p>
            <a:r>
              <a:rPr lang="en-US" sz="1800" dirty="0"/>
              <a:t>Explicit signaling to indicate using MVD to refine base GEO MV</a:t>
            </a:r>
          </a:p>
          <a:p>
            <a:r>
              <a:rPr lang="en-US" sz="1800" dirty="0"/>
              <a:t>Distance and direction components used to calculate MVD</a:t>
            </a:r>
          </a:p>
          <a:p>
            <a:r>
              <a:rPr lang="en-US" sz="1800" dirty="0"/>
              <a:t>Same MMVD offset LUT as in VVC MMVD</a:t>
            </a:r>
          </a:p>
          <a:p>
            <a:r>
              <a:rPr lang="en-US" sz="1800" dirty="0"/>
              <a:t>GEO MV = base MV + MMVD offset</a:t>
            </a:r>
          </a:p>
          <a:p>
            <a:pPr lvl="1"/>
            <a:r>
              <a:rPr lang="en-US" sz="1400" dirty="0" err="1"/>
              <a:t>GeoMmvdOffset</a:t>
            </a:r>
            <a:r>
              <a:rPr lang="en-US" sz="1400" dirty="0"/>
              <a:t> = (</a:t>
            </a:r>
            <a:r>
              <a:rPr lang="en-US" sz="1400" dirty="0" err="1"/>
              <a:t>GeoMmvdDistance</a:t>
            </a:r>
            <a:r>
              <a:rPr lang="en-US" sz="1400" dirty="0"/>
              <a:t> &lt;&lt; 2) * </a:t>
            </a:r>
            <a:r>
              <a:rPr lang="en-US" sz="1400" dirty="0" err="1"/>
              <a:t>GeoMmvdSign</a:t>
            </a:r>
            <a:endParaRPr lang="en-US" sz="1400" dirty="0"/>
          </a:p>
          <a:p>
            <a:pPr lvl="1"/>
            <a:endParaRPr lang="en-US" sz="1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99730F-D945-4FFF-9195-C4D643BE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 with MMVD extension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D81701-DDF5-493F-A0A2-FA4A585F47F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  <a:endParaRPr lang="en-US" noProof="0" dirty="0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226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C00A54-9722-49A9-AF70-FA9057A9AA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Flexible, support one partition only, both partitions, and no refinement</a:t>
            </a:r>
          </a:p>
          <a:p>
            <a:r>
              <a:rPr lang="en-US" sz="1800" dirty="0"/>
              <a:t>2 flags, geo_mmvd_idx0_flag0/1, one for each GEO partition</a:t>
            </a:r>
          </a:p>
          <a:p>
            <a:r>
              <a:rPr lang="en-US" sz="1800" dirty="0"/>
              <a:t>4 syntax elements for MVD derivation </a:t>
            </a:r>
          </a:p>
          <a:p>
            <a:pPr lvl="1"/>
            <a:r>
              <a:rPr lang="en-US" sz="1400" dirty="0" err="1"/>
              <a:t>geo_mmvd_distance_idx</a:t>
            </a:r>
            <a:r>
              <a:rPr lang="en-US" sz="1400" dirty="0"/>
              <a:t>[0/1], </a:t>
            </a:r>
            <a:r>
              <a:rPr lang="en-US" sz="1400" dirty="0" err="1"/>
              <a:t>geo_mmvd_direction_idx</a:t>
            </a:r>
            <a:r>
              <a:rPr lang="en-US" sz="1400" dirty="0"/>
              <a:t>[0/1]</a:t>
            </a:r>
          </a:p>
          <a:p>
            <a:r>
              <a:rPr lang="en-US" sz="1800" dirty="0"/>
              <a:t>If (geo_mmvd_idx0_flag == true)</a:t>
            </a:r>
          </a:p>
          <a:p>
            <a:pPr lvl="1"/>
            <a:r>
              <a:rPr lang="en-US" sz="1400" dirty="0"/>
              <a:t>GEO part 0 MV = base GEO part 0 MV + GEO MMVD part 0 offset</a:t>
            </a:r>
          </a:p>
          <a:p>
            <a:r>
              <a:rPr lang="en-US" sz="1800" dirty="0"/>
              <a:t>If (geo_mmvd_idx1_flag == true)</a:t>
            </a:r>
          </a:p>
          <a:p>
            <a:pPr lvl="1"/>
            <a:r>
              <a:rPr lang="en-US" sz="1400" dirty="0"/>
              <a:t>GEO part 1 MV = base GEO part 1 MV + GEO MMVD part 1 offset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 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99730F-D945-4FFF-9195-C4D643BE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 with MMVD signaling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220DBE-E113-452E-BD95-9D9734A64B7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  <a:endParaRPr lang="en-US" noProof="0" dirty="0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28068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CB51D-4258-4497-B582-7F7C5501B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syntax changes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77F90B9-C019-4D48-BEA9-7F467F335B71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23468843"/>
              </p:ext>
            </p:extLst>
          </p:nvPr>
        </p:nvGraphicFramePr>
        <p:xfrm>
          <a:off x="717830" y="898687"/>
          <a:ext cx="7246043" cy="358298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25916">
                  <a:extLst>
                    <a:ext uri="{9D8B030D-6E8A-4147-A177-3AD203B41FA5}">
                      <a16:colId xmlns:a16="http://schemas.microsoft.com/office/drawing/2014/main" val="700889052"/>
                    </a:ext>
                  </a:extLst>
                </a:gridCol>
                <a:gridCol w="920127">
                  <a:extLst>
                    <a:ext uri="{9D8B030D-6E8A-4147-A177-3AD203B41FA5}">
                      <a16:colId xmlns:a16="http://schemas.microsoft.com/office/drawing/2014/main" val="3089706089"/>
                    </a:ext>
                  </a:extLst>
                </a:gridCol>
              </a:tblGrid>
              <a:tr h="252917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</a:rPr>
                        <a:t>				if( !</a:t>
                      </a:r>
                      <a:r>
                        <a:rPr lang="en-CA" sz="1200" dirty="0" err="1">
                          <a:effectLst/>
                        </a:rPr>
                        <a:t>ciip_flag</a:t>
                      </a:r>
                      <a:r>
                        <a:rPr lang="en-CA" sz="1200" dirty="0">
                          <a:effectLst/>
                        </a:rPr>
                        <a:t>[ x0 ][ y0 ] ) {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0887877"/>
                  </a:ext>
                </a:extLst>
              </a:tr>
              <a:tr h="252917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</a:rPr>
                        <a:t>					</a:t>
                      </a:r>
                      <a:r>
                        <a:rPr lang="en-CA" sz="1200" dirty="0" err="1">
                          <a:effectLst/>
                        </a:rPr>
                        <a:t>merge_gpm_partition_idx</a:t>
                      </a:r>
                      <a:r>
                        <a:rPr lang="en-CA" sz="1200" dirty="0">
                          <a:effectLst/>
                        </a:rPr>
                        <a:t>[ x0 ][ y0 ]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>
                          <a:effectLst/>
                        </a:rPr>
                        <a:t>ae(v)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9015304"/>
                  </a:ext>
                </a:extLst>
              </a:tr>
              <a:tr h="252917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</a:rPr>
                        <a:t>					merge_gpm_idx0[ x0 ][ y0 ]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>
                          <a:effectLst/>
                        </a:rPr>
                        <a:t>ae(v)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2006684"/>
                  </a:ext>
                </a:extLst>
              </a:tr>
              <a:tr h="252917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</a:rPr>
                        <a:t>					if( </a:t>
                      </a:r>
                      <a:r>
                        <a:rPr lang="en-CA" sz="1200" dirty="0" err="1">
                          <a:effectLst/>
                        </a:rPr>
                        <a:t>MaxNumGpmMergeCand</a:t>
                      </a:r>
                      <a:r>
                        <a:rPr lang="en-CA" sz="1200" dirty="0">
                          <a:effectLst/>
                        </a:rPr>
                        <a:t> &gt; 2 )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>
                          <a:effectLst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3147529"/>
                  </a:ext>
                </a:extLst>
              </a:tr>
              <a:tr h="252917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</a:rPr>
                        <a:t>						merge_gpm_idx1[ x0 ][ y0 ]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>
                          <a:effectLst/>
                        </a:rPr>
                        <a:t>ae(v)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10168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                      geo_mmvd_idx0_flag[ x0 ][ y0 ]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ae(v)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0427945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                      geo_mmvd_idx1_flag[ x0 ][ y0 ]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ae(v)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4808237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                      if ( geo_mmvd_idx0_flag[ x0 ][ y0 ] ) {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5547083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                           </a:t>
                      </a:r>
                      <a:r>
                        <a:rPr lang="en-CA" sz="1200" dirty="0" err="1">
                          <a:effectLst/>
                          <a:highlight>
                            <a:srgbClr val="FFFF00"/>
                          </a:highlight>
                        </a:rPr>
                        <a:t>geo_mmvd_distance_idx</a:t>
                      </a: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[ 0 ][ x0 ][ y0 ]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ae(v)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7092431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                           </a:t>
                      </a:r>
                      <a:r>
                        <a:rPr lang="en-CA" sz="1200" dirty="0" err="1">
                          <a:effectLst/>
                          <a:highlight>
                            <a:srgbClr val="FFFF00"/>
                          </a:highlight>
                        </a:rPr>
                        <a:t>geo_mmvd_direction_idx</a:t>
                      </a: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[ 0 ][ x0 ][ y0 ]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ae(v)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923066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                      }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8590652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 dirty="0">
                          <a:effectLst/>
                          <a:highlight>
                            <a:srgbClr val="FFFF00"/>
                          </a:highlight>
                        </a:rPr>
                        <a:t>                      if ( geo_mmvd_idx1_flag[ x0 ][ y0 ] ) {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2849424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>
                          <a:effectLst/>
                          <a:highlight>
                            <a:srgbClr val="FFFF00"/>
                          </a:highlight>
                        </a:rPr>
                        <a:t>                           geo_mmvd_distance_idx[ 1 ][ x0 ][ y0 ]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ae(v)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5276924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>
                          <a:effectLst/>
                          <a:highlight>
                            <a:srgbClr val="FFFF00"/>
                          </a:highlight>
                        </a:rPr>
                        <a:t>                           geo_mmvd_direction_idx[ 1 ][ x0 ][ y0 ]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ae(v)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031381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>
                          <a:effectLst/>
                        </a:rPr>
                        <a:t>                       </a:t>
                      </a:r>
                      <a:r>
                        <a:rPr lang="en-CA" sz="1200">
                          <a:effectLst/>
                          <a:highlight>
                            <a:srgbClr val="FFFF00"/>
                          </a:highlight>
                        </a:rPr>
                        <a:t>}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1750057"/>
                  </a:ext>
                </a:extLst>
              </a:tr>
              <a:tr h="210764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CA" sz="1200">
                          <a:effectLst/>
                        </a:rPr>
                        <a:t>				}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CA" sz="1200" dirty="0">
                          <a:effectLst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83" marR="8483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4835458"/>
                  </a:ext>
                </a:extLst>
              </a:tr>
            </a:tbl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45DCDE-BEA6-421B-94FE-6D28F76B181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</a:p>
        </p:txBody>
      </p:sp>
    </p:spTree>
    <p:extLst>
      <p:ext uri="{BB962C8B-B14F-4D97-AF65-F5344CB8AC3E}">
        <p14:creationId xmlns:p14="http://schemas.microsoft.com/office/powerpoint/2010/main" val="1903813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B2C9-194A-496D-BEDE-4B04C98E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BB964-EA76-48A7-90D8-D9D358A462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Proposed method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C54DA-63A8-46EA-B319-C53A1E05D5E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181461A3-9610-4D69-B34C-174D49FB7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522499"/>
              </p:ext>
            </p:extLst>
          </p:nvPr>
        </p:nvGraphicFramePr>
        <p:xfrm>
          <a:off x="647390" y="1137970"/>
          <a:ext cx="7849219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17">
                  <a:extLst>
                    <a:ext uri="{9D8B030D-6E8A-4147-A177-3AD203B41FA5}">
                      <a16:colId xmlns:a16="http://schemas.microsoft.com/office/drawing/2014/main" val="4047249025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1315197970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3069914057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1721120028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3271524738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1614442545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644766676"/>
                    </a:ext>
                  </a:extLst>
                </a:gridCol>
              </a:tblGrid>
              <a:tr h="316566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Random Access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Low Delay 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4970863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</a:t>
                      </a:r>
                    </a:p>
                  </a:txBody>
                  <a:tcPr marL="6350" marR="6350" marT="635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</a:t>
                      </a:r>
                    </a:p>
                  </a:txBody>
                  <a:tcPr marL="6350" marR="6350" marT="635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1285937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A1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-0.15%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6007876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A2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-0.26%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-0.41%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6189457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-0.16%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-0.32%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-0.82%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5743487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C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-0.42%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-0.83%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-0.77%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-1.32%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-1.25%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7677028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E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-0.47%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-0.85%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0433238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b="1" dirty="0"/>
                        <a:t>Overall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-0.25%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-0.51%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-0.66%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-0.97%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045280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b="0" dirty="0"/>
                        <a:t>Class D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-0.41%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-0.81%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-0.68%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-1.55%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-1.32%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9974033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b="0" dirty="0"/>
                        <a:t>Class F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-0.07%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-0.25%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0.12%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0.02%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7254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8439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9C00A54-9722-49A9-AF70-FA9057A9AA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513" y="1089025"/>
            <a:ext cx="8229600" cy="3700300"/>
          </a:xfrm>
        </p:spPr>
        <p:txBody>
          <a:bodyPr/>
          <a:lstStyle/>
          <a:p>
            <a:r>
              <a:rPr lang="en-US" sz="1800" dirty="0"/>
              <a:t>Extend GEO to allow MVD for each GEO partition MV</a:t>
            </a:r>
          </a:p>
          <a:p>
            <a:r>
              <a:rPr lang="en-US" sz="1800" dirty="0"/>
              <a:t>Flexible syntax, support one partition only, both partitions, and no refinement</a:t>
            </a:r>
          </a:p>
          <a:p>
            <a:r>
              <a:rPr lang="en-US" sz="1800" dirty="0"/>
              <a:t>Minor changes in VVC decoding process</a:t>
            </a:r>
          </a:p>
          <a:p>
            <a:r>
              <a:rPr lang="en-US" sz="1800" dirty="0" err="1"/>
              <a:t>Luma</a:t>
            </a:r>
            <a:r>
              <a:rPr lang="en-US" sz="1800" dirty="0"/>
              <a:t> BD-rate gains of -0.25% for RA and -0.51% for LB</a:t>
            </a:r>
          </a:p>
          <a:p>
            <a:r>
              <a:rPr lang="en-US" sz="1800" dirty="0"/>
              <a:t>Propose to adopt GEO extension to allow MMVD style refinement in VVC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/>
          </a:p>
          <a:p>
            <a:pPr marL="0" indent="0">
              <a:buNone/>
            </a:pPr>
            <a:r>
              <a:rPr lang="en-US" sz="1800" dirty="0"/>
              <a:t>Thanks to Qualcomm for crosschecking (JVET-R0407)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399730F-D945-4FFF-9195-C4D643BE4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ECBF09-10D9-4539-A6F8-0BBE54D0F372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  <a:endParaRPr lang="en-US" noProof="0" dirty="0">
              <a:solidFill>
                <a:schemeClr val="bg2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289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21229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CB2C9-194A-496D-BEDE-4B04C98EC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result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BB964-EA76-48A7-90D8-D9D358A462A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Encoder complexity reduction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BC54DA-63A8-46EA-B319-C53A1E05D5E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en-US" noProof="0">
                <a:solidFill>
                  <a:schemeClr val="bg2"/>
                </a:solidFill>
                <a:cs typeface="Arial" charset="0"/>
              </a:rPr>
              <a:t>JVET-R0282: GEO with MMVD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D63505B9-14A9-4F49-904D-E3E854C52D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8881747"/>
              </p:ext>
            </p:extLst>
          </p:nvPr>
        </p:nvGraphicFramePr>
        <p:xfrm>
          <a:off x="647390" y="1137970"/>
          <a:ext cx="7849219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1317">
                  <a:extLst>
                    <a:ext uri="{9D8B030D-6E8A-4147-A177-3AD203B41FA5}">
                      <a16:colId xmlns:a16="http://schemas.microsoft.com/office/drawing/2014/main" val="4047249025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1315197970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3069914057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1721120028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3271524738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1614442545"/>
                    </a:ext>
                  </a:extLst>
                </a:gridCol>
                <a:gridCol w="1121317">
                  <a:extLst>
                    <a:ext uri="{9D8B030D-6E8A-4147-A177-3AD203B41FA5}">
                      <a16:colId xmlns:a16="http://schemas.microsoft.com/office/drawing/2014/main" val="644766676"/>
                    </a:ext>
                  </a:extLst>
                </a:gridCol>
              </a:tblGrid>
              <a:tr h="316566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Random Access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>
                        <a:ln>
                          <a:noFill/>
                        </a:ln>
                      </a:endParaRPr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Low Delay 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4970863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</a:t>
                      </a:r>
                    </a:p>
                  </a:txBody>
                  <a:tcPr marL="6350" marR="6350" marT="635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Y</a:t>
                      </a:r>
                    </a:p>
                  </a:txBody>
                  <a:tcPr marL="6350" marR="6350" marT="6350" marB="0" anchor="b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U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V</a:t>
                      </a:r>
                    </a:p>
                  </a:txBody>
                  <a:tcPr marL="6350" marR="6350" marT="6350" marB="0" anchor="b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1285937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A1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-0.11%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6007876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A2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-0.19%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-0.21%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6189457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B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-0.09%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-0.17%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85743487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C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-0.30%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-0.30%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-0.50%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-0.68%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57677028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dirty="0"/>
                        <a:t>Class E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-0.21%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0433238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b="1" dirty="0"/>
                        <a:t>Overall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-0.17%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-0.24%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-0.29%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-0.43%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-0.32%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045280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b="0" dirty="0"/>
                        <a:t>Class D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-0.29%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-0.51%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-0.45%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-1.05%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-0.78%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9974033"/>
                  </a:ext>
                </a:extLst>
              </a:tr>
              <a:tr h="316566">
                <a:tc>
                  <a:txBody>
                    <a:bodyPr/>
                    <a:lstStyle/>
                    <a:p>
                      <a:r>
                        <a:rPr lang="en-US" sz="1600" b="0" dirty="0"/>
                        <a:t>Class F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-0.01%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-0.07%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-0.05%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-0.11%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0.59%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-0.47%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77254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41495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CH_PPT_Temp_Nokia_Pure_Macro_Free_v54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DCF4F67C-EAD3-446C-BDA9-B7DD04650A78}"/>
    </a:ext>
  </a:extLst>
</a:theme>
</file>

<file path=ppt/theme/theme2.xml><?xml version="1.0" encoding="utf-8"?>
<a:theme xmlns:a="http://schemas.openxmlformats.org/drawingml/2006/main" name="Nokia Master Blue Background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F98D9A7D-425F-43A3-BBD9-9EA3E3983E8E}"/>
    </a:ext>
  </a:extLst>
</a:theme>
</file>

<file path=ppt/theme/theme3.xml><?xml version="1.0" encoding="utf-8"?>
<a:theme xmlns:a="http://schemas.openxmlformats.org/drawingml/2006/main" name="Final Slide">
  <a:themeElements>
    <a:clrScheme name="Custom 18">
      <a:dk1>
        <a:srgbClr val="124191"/>
      </a:dk1>
      <a:lt1>
        <a:srgbClr val="FFFFFF"/>
      </a:lt1>
      <a:dk2>
        <a:srgbClr val="FFFFFF"/>
      </a:dk2>
      <a:lt2>
        <a:srgbClr val="687170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96ED95D0-674F-4793-B85D-F8B2CF8CDE38}"/>
    </a:ext>
  </a:extLst>
</a:theme>
</file>

<file path=ppt/theme/theme4.xml><?xml version="1.0" encoding="utf-8"?>
<a:theme xmlns:a="http://schemas.openxmlformats.org/drawingml/2006/main" name="1_blank">
  <a:themeElements>
    <a:clrScheme name="Custom 30">
      <a:dk1>
        <a:srgbClr val="124191"/>
      </a:dk1>
      <a:lt1>
        <a:srgbClr val="FFFFFF"/>
      </a:lt1>
      <a:dk2>
        <a:srgbClr val="124191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tIns="90000" bIns="90000" rtlCol="0" anchor="ctr"/>
      <a:lstStyle>
        <a:defPPr algn="ctr">
          <a:defRPr sz="1400" dirty="0" err="1" smtClean="0">
            <a:solidFill>
              <a:schemeClr val="bg1"/>
            </a:solidFill>
            <a:latin typeface="Nokia Pure Text Light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 cmpd="sng">
          <a:solidFill>
            <a:schemeClr val="accent4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sz="1400" dirty="0" err="1" smtClean="0">
            <a:solidFill>
              <a:srgbClr val="000000"/>
            </a:solidFill>
            <a:latin typeface="Nokia Pure Text Light" pitchFamily="34" charset="0"/>
          </a:defRPr>
        </a:defPPr>
      </a:lstStyle>
    </a:txDef>
  </a:objectDefaults>
  <a:extraClrSchemeLst/>
</a:theme>
</file>

<file path=ppt/theme/theme5.xml><?xml version="1.0" encoding="utf-8"?>
<a:theme xmlns:a="http://schemas.openxmlformats.org/drawingml/2006/main" name="17_TECH_PPT_Temp_Pure_V31">
  <a:themeElements>
    <a:clrScheme name="Nokia 120515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 fontAlgn="auto">
          <a:spcBef>
            <a:spcPts val="0"/>
          </a:spcBef>
          <a:spcAft>
            <a:spcPts val="0"/>
          </a:spcAft>
          <a:defRPr sz="1200"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72000" tIns="72000" rIns="72000" bIns="72000" rtlCol="0">
        <a:spAutoFit/>
      </a:bodyPr>
      <a:lstStyle>
        <a:defPPr marR="0" algn="l" defTabSz="457200" rtl="0" eaLnBrk="1" fontAlgn="base" latinLnBrk="0" hangingPunct="1">
          <a:lnSpc>
            <a:spcPct val="100000"/>
          </a:lnSpc>
          <a:spcBef>
            <a:spcPts val="0"/>
          </a:spcBef>
          <a:spcAft>
            <a:spcPct val="0"/>
          </a:spcAft>
          <a:buClrTx/>
          <a:buSzTx/>
          <a:tabLst/>
          <a:defRPr sz="1200" dirty="0" smtClean="0">
            <a:solidFill>
              <a:schemeClr val="tx2"/>
            </a:solidFill>
            <a:latin typeface="+mn-lt"/>
            <a:cs typeface="Nokia Pure Headline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20FA3CCC-7F09-4380-B4ED-B540B5701BF8}" vid="{8C1DE882-E356-4A09-9613-B06642F731B0}"/>
    </a:ext>
  </a:extLst>
</a:theme>
</file>

<file path=ppt/theme/theme6.xml><?xml version="1.0" encoding="utf-8"?>
<a:theme xmlns:a="http://schemas.openxmlformats.org/drawingml/2006/main" name="1_TECH_PPT_Temp_Nokia_Pure_Macro_Free_v54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DCF4F67C-EAD3-446C-BDA9-B7DD04650A78}"/>
    </a:ext>
  </a:extLst>
</a:theme>
</file>

<file path=ppt/theme/theme7.xml><?xml version="1.0" encoding="utf-8"?>
<a:theme xmlns:a="http://schemas.openxmlformats.org/drawingml/2006/main" name="2_TECH_PPT_Temp_Nokia_Pure_Macro_Free_v54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DCF4F67C-EAD3-446C-BDA9-B7DD04650A78}"/>
    </a:ext>
  </a:extLst>
</a:theme>
</file>

<file path=ppt/theme/theme8.xml><?xml version="1.0" encoding="utf-8"?>
<a:theme xmlns:a="http://schemas.openxmlformats.org/drawingml/2006/main" name="5_TECH_PPT_Temp_Pure_V31">
  <a:themeElements>
    <a:clrScheme name="Nokia 120515">
      <a:dk1>
        <a:srgbClr val="124191"/>
      </a:dk1>
      <a:lt1>
        <a:srgbClr val="FFFFFF"/>
      </a:lt1>
      <a:dk2>
        <a:srgbClr val="001135"/>
      </a:dk2>
      <a:lt2>
        <a:srgbClr val="4D5766"/>
      </a:lt2>
      <a:accent1>
        <a:srgbClr val="98A2AE"/>
      </a:accent1>
      <a:accent2>
        <a:srgbClr val="BEC8D2"/>
      </a:accent2>
      <a:accent3>
        <a:srgbClr val="00C9FF"/>
      </a:accent3>
      <a:accent4>
        <a:srgbClr val="FF3154"/>
      </a:accent4>
      <a:accent5>
        <a:srgbClr val="FFFB00"/>
      </a:accent5>
      <a:accent6>
        <a:srgbClr val="4BDD33"/>
      </a:accent6>
      <a:hlink>
        <a:srgbClr val="0645AD"/>
      </a:hlink>
      <a:folHlink>
        <a:srgbClr val="0B0080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<a:prstTxWarp prst="textNoShape">
          <a:avLst/>
        </a:prstTxWarp>
        <a:noAutofit/>
      </a:bodyPr>
      <a:lstStyle>
        <a:defPPr algn="l" fontAlgn="auto">
          <a:spcBef>
            <a:spcPts val="0"/>
          </a:spcBef>
          <a:spcAft>
            <a:spcPts val="0"/>
          </a:spcAft>
          <a:defRPr sz="1200"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72000" tIns="72000" rIns="72000" bIns="72000" rtlCol="0">
        <a:spAutoFit/>
      </a:bodyPr>
      <a:lstStyle>
        <a:defPPr marR="0" algn="l" defTabSz="457200" rtl="0" eaLnBrk="1" fontAlgn="base" latinLnBrk="0" hangingPunct="1">
          <a:lnSpc>
            <a:spcPct val="100000"/>
          </a:lnSpc>
          <a:spcBef>
            <a:spcPts val="0"/>
          </a:spcBef>
          <a:spcAft>
            <a:spcPct val="0"/>
          </a:spcAft>
          <a:buClrTx/>
          <a:buSzTx/>
          <a:tabLst/>
          <a:defRPr sz="1200" dirty="0" smtClean="0">
            <a:solidFill>
              <a:schemeClr val="tx2"/>
            </a:solidFill>
            <a:latin typeface="+mn-lt"/>
            <a:cs typeface="Nokia Pure Headline Ligh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okia_Pure_PPT_TECH_V3.potx" id="{14433743-52F9-4774-A990-D82D154ABD07}" vid="{30D45774-10E7-4C9D-8A93-6CE8CCA0D7C1}"/>
    </a:ext>
  </a:extLst>
</a:theme>
</file>

<file path=ppt/theme/theme9.xml><?xml version="1.0" encoding="utf-8"?>
<a:theme xmlns:a="http://schemas.openxmlformats.org/drawingml/2006/main" name="3_TECH_PPT_Temp_Nokia_Pure_Macro_Free_v54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DCF4F67C-EAD3-446C-BDA9-B7DD04650A78}"/>
    </a:ext>
  </a:extLst>
</a:theme>
</file>

<file path=ppt/theme/theme10.xml><?xml version="1.0" encoding="utf-8"?>
<a:theme xmlns:a="http://schemas.openxmlformats.org/drawingml/2006/main" name="30_TECH_PPT_Temp_Nokia_Pure_Macro_Free_v54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DCF4F67C-EAD3-446C-BDA9-B7DD04650A78}"/>
    </a:ext>
  </a:extLst>
</a:theme>
</file>

<file path=ppt/theme/theme11.xml><?xml version="1.0" encoding="utf-8"?>
<a:theme xmlns:a="http://schemas.openxmlformats.org/drawingml/2006/main" name="4_TECH_PPT_Temp_Nokia_Pure_Macro_Free_v54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DCF4F67C-EAD3-446C-BDA9-B7DD04650A78}"/>
    </a:ext>
  </a:extLst>
</a:theme>
</file>

<file path=ppt/theme/theme12.xml><?xml version="1.0" encoding="utf-8"?>
<a:theme xmlns:a="http://schemas.openxmlformats.org/drawingml/2006/main" name="5_TECH_PPT_Temp_Nokia_Pure_Macro_Free_v54">
  <a:themeElements>
    <a:clrScheme name="Nokia Master Theme">
      <a:dk1>
        <a:srgbClr val="124191"/>
      </a:dk1>
      <a:lt1>
        <a:srgbClr val="FFFFFF"/>
      </a:lt1>
      <a:dk2>
        <a:srgbClr val="FFFFFF"/>
      </a:dk2>
      <a:lt2>
        <a:srgbClr val="68717A"/>
      </a:lt2>
      <a:accent1>
        <a:srgbClr val="00C9FF"/>
      </a:accent1>
      <a:accent2>
        <a:srgbClr val="00C9FF"/>
      </a:accent2>
      <a:accent3>
        <a:srgbClr val="00C9FF"/>
      </a:accent3>
      <a:accent4>
        <a:srgbClr val="A8BBC0"/>
      </a:accent4>
      <a:accent5>
        <a:srgbClr val="A8BBC0"/>
      </a:accent5>
      <a:accent6>
        <a:srgbClr val="D8D9DA"/>
      </a:accent6>
      <a:hlink>
        <a:srgbClr val="124191"/>
      </a:hlink>
      <a:folHlink>
        <a:srgbClr val="124191"/>
      </a:folHlink>
    </a:clrScheme>
    <a:fontScheme name="Nokia Pure">
      <a:majorFont>
        <a:latin typeface="Nokia Pure Headline Light"/>
        <a:ea typeface=""/>
        <a:cs typeface=""/>
      </a:majorFont>
      <a:minorFont>
        <a:latin typeface="Nokia Pure T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tIns="90000" bIns="90000" rtlCol="0" anchor="t" anchorCtr="0"/>
      <a:lstStyle>
        <a:defPPr algn="ctr" fontAlgn="auto">
          <a:spcBef>
            <a:spcPts val="0"/>
          </a:spcBef>
          <a:spcAft>
            <a:spcPts val="0"/>
          </a:spcAft>
          <a:defRPr dirty="0" smtClean="0">
            <a:solidFill>
              <a:schemeClr val="accent4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ECH_PPT_Temp_Nokia_Pure_Macro_Free_v51" id="{3C43FD36-B18B-4EC4-94AC-AC2CB9CFB10D}" vid="{DCF4F67C-EAD3-446C-BDA9-B7DD04650A78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5235CA1D26B942BB982780B04B9513" ma:contentTypeVersion="0" ma:contentTypeDescription="Create a new document." ma:contentTypeScope="" ma:versionID="1ebdc36ef2474cc3b22a79f49e3fc382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34B1E5-ED30-4A1C-8B09-D7EF7FB7FEC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EE7B180-15F7-4252-82C7-C97F62F4E0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BC89982-2CA0-4886-8245-1F266FA3D7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TECH_PPT_Temp_Nokia_Pure_Macro_Free_v54</Template>
  <TotalTime>0</TotalTime>
  <Words>808</Words>
  <Application>Microsoft Office PowerPoint</Application>
  <PresentationFormat>On-screen Show (16:9)</PresentationFormat>
  <Paragraphs>212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30" baseType="lpstr">
      <vt:lpstr>Arial</vt:lpstr>
      <vt:lpstr>Calibri</vt:lpstr>
      <vt:lpstr>Consolas</vt:lpstr>
      <vt:lpstr>Lucida Grande</vt:lpstr>
      <vt:lpstr>Nokia Pure Headline Light</vt:lpstr>
      <vt:lpstr>Nokia Pure Headline Ultra Light</vt:lpstr>
      <vt:lpstr>Nokia Pure Text Light</vt:lpstr>
      <vt:lpstr>Times New Roman</vt:lpstr>
      <vt:lpstr>TECH_PPT_Temp_Nokia_Pure_Macro_Free_v54</vt:lpstr>
      <vt:lpstr>Nokia Master Blue Background</vt:lpstr>
      <vt:lpstr>Final Slide</vt:lpstr>
      <vt:lpstr>1_blank</vt:lpstr>
      <vt:lpstr>17_TECH_PPT_Temp_Pure_V31</vt:lpstr>
      <vt:lpstr>1_TECH_PPT_Temp_Nokia_Pure_Macro_Free_v54</vt:lpstr>
      <vt:lpstr>2_TECH_PPT_Temp_Nokia_Pure_Macro_Free_v54</vt:lpstr>
      <vt:lpstr>5_TECH_PPT_Temp_Pure_V31</vt:lpstr>
      <vt:lpstr>3_TECH_PPT_Temp_Nokia_Pure_Macro_Free_v54</vt:lpstr>
      <vt:lpstr>30_TECH_PPT_Temp_Nokia_Pure_Macro_Free_v54</vt:lpstr>
      <vt:lpstr>4_TECH_PPT_Temp_Nokia_Pure_Macro_Free_v54</vt:lpstr>
      <vt:lpstr>5_TECH_PPT_Temp_Nokia_Pure_Macro_Free_v54</vt:lpstr>
      <vt:lpstr>think-cell Slide</vt:lpstr>
      <vt:lpstr>PowerPoint Presentation</vt:lpstr>
      <vt:lpstr>Geometric Partitioning Merge Mode</vt:lpstr>
      <vt:lpstr>GEO with MMVD extension</vt:lpstr>
      <vt:lpstr>GEO with MMVD signaling</vt:lpstr>
      <vt:lpstr>Proposed syntax changes</vt:lpstr>
      <vt:lpstr>Simulation result</vt:lpstr>
      <vt:lpstr>Conclusions</vt:lpstr>
      <vt:lpstr>PowerPoint Presentation</vt:lpstr>
      <vt:lpstr>Simulation result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2017-02-03T08:03:41Z</dcterms:created>
  <dcterms:modified xsi:type="dcterms:W3CDTF">2020-04-15T15:38:44Z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0x010100495235CA1D26B942BB982780B04B9513</vt:lpwstr>
  </property>
</Properties>
</file>