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7" r:id="rId1"/>
  </p:sldMasterIdLst>
  <p:notesMasterIdLst>
    <p:notesMasterId r:id="rId17"/>
  </p:notesMasterIdLst>
  <p:handoutMasterIdLst>
    <p:handoutMasterId r:id="rId18"/>
  </p:handoutMasterIdLst>
  <p:sldIdLst>
    <p:sldId id="256" r:id="rId2"/>
    <p:sldId id="576" r:id="rId3"/>
    <p:sldId id="555" r:id="rId4"/>
    <p:sldId id="565" r:id="rId5"/>
    <p:sldId id="570" r:id="rId6"/>
    <p:sldId id="584" r:id="rId7"/>
    <p:sldId id="578" r:id="rId8"/>
    <p:sldId id="582" r:id="rId9"/>
    <p:sldId id="568" r:id="rId10"/>
    <p:sldId id="588" r:id="rId11"/>
    <p:sldId id="572" r:id="rId12"/>
    <p:sldId id="557" r:id="rId13"/>
    <p:sldId id="589" r:id="rId14"/>
    <p:sldId id="558" r:id="rId15"/>
    <p:sldId id="283" r:id="rId16"/>
  </p:sldIdLst>
  <p:sldSz cx="9144000" cy="5143500" type="screen16x9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lasny, Daryl" initials="H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FFFCC"/>
    <a:srgbClr val="CCECFF"/>
    <a:srgbClr val="CCFFFF"/>
    <a:srgbClr val="FFCCFF"/>
    <a:srgbClr val="006600"/>
    <a:srgbClr val="663300"/>
    <a:srgbClr val="FF5050"/>
    <a:srgbClr val="728E3A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39" autoAdjust="0"/>
    <p:restoredTop sz="87211" autoAdjust="0"/>
  </p:normalViewPr>
  <p:slideViewPr>
    <p:cSldViewPr>
      <p:cViewPr varScale="1">
        <p:scale>
          <a:sx n="131" d="100"/>
          <a:sy n="131" d="100"/>
        </p:scale>
        <p:origin x="642" y="150"/>
      </p:cViewPr>
      <p:guideLst>
        <p:guide orient="horz" pos="162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23" d="100"/>
          <a:sy n="123" d="100"/>
        </p:scale>
        <p:origin x="4914" y="96"/>
      </p:cViewPr>
      <p:guideLst>
        <p:guide orient="horz" pos="2928"/>
        <p:guide pos="220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5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5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F781F78A-6DA5-4E5C-B7DA-CC0FBB00C99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340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511175" y="511175"/>
            <a:ext cx="6040438" cy="3397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87828" y="4376060"/>
            <a:ext cx="6259286" cy="441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5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endParaRPr lang="en-US"/>
          </a:p>
        </p:txBody>
      </p:sp>
      <p:sp>
        <p:nvSpPr>
          <p:cNvPr id="972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5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fld id="{14BF4540-F070-4ED6-A048-E38C81298C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6477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1175" y="511175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628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285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37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17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960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11175" y="511175"/>
            <a:ext cx="6040438" cy="33972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BF4540-F070-4ED6-A048-E38C81298C37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0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3" descr="SLATITLEPAGE.jpg copy.png">
            <a:extLst>
              <a:ext uri="{FF2B5EF4-FFF2-40B4-BE49-F238E27FC236}">
                <a16:creationId xmlns:a16="http://schemas.microsoft.com/office/drawing/2014/main" id="{68F6F7A7-69B0-47C8-82FB-1B21B3E67A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 l="15042" r="12174"/>
          <a:stretch>
            <a:fillRect/>
          </a:stretch>
        </p:blipFill>
        <p:spPr bwMode="auto">
          <a:xfrm>
            <a:off x="0" y="-961611"/>
            <a:ext cx="9144000" cy="7066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0539" y="845202"/>
            <a:ext cx="8262922" cy="1102519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US" sz="3600" b="1" baseline="0" dirty="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03402" y="3375921"/>
            <a:ext cx="5337199" cy="107529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lang="en-US" sz="18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Presenter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30078" y="2198903"/>
            <a:ext cx="8283844" cy="926702"/>
          </a:xfrm>
        </p:spPr>
        <p:txBody>
          <a:bodyPr/>
          <a:lstStyle>
            <a:lvl1pPr marL="0" indent="0" algn="ctr">
              <a:spcBef>
                <a:spcPts val="0"/>
              </a:spcBef>
              <a:buNone/>
              <a:defRPr lang="en-US" sz="2400" b="1" dirty="0">
                <a:solidFill>
                  <a:schemeClr val="tx1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58601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572293" y="942268"/>
            <a:ext cx="8152608" cy="3650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/>
          <p:cNvSpPr>
            <a:spLocks noGrp="1" noChangeArrowheads="1"/>
          </p:cNvSpPr>
          <p:nvPr>
            <p:ph type="title"/>
          </p:nvPr>
        </p:nvSpPr>
        <p:spPr bwMode="auto">
          <a:xfrm>
            <a:off x="104776" y="1"/>
            <a:ext cx="8938418" cy="6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02633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85776" y="936198"/>
            <a:ext cx="3800474" cy="3692281"/>
          </a:xfrm>
        </p:spPr>
        <p:txBody>
          <a:bodyPr/>
          <a:lstStyle>
            <a:lvl1pPr>
              <a:defRPr sz="2400" baseline="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52976" y="945714"/>
            <a:ext cx="3819525" cy="36922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4776" y="1"/>
            <a:ext cx="8938418" cy="6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59312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4776" y="1"/>
            <a:ext cx="8938418" cy="6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ctr" anchorCtr="0" compatLnSpc="1">
            <a:prstTxWarp prst="textNoShape">
              <a:avLst/>
            </a:prstTxWarp>
          </a:bodyPr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461267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715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13" descr="SLATITLEPAGE.jpg copy.png"/>
          <p:cNvPicPr>
            <a:picLocks noChangeAspect="1"/>
          </p:cNvPicPr>
          <p:nvPr userDrawn="1"/>
        </p:nvPicPr>
        <p:blipFill>
          <a:blip r:embed="rId2" cstate="print"/>
          <a:srcRect l="15042" r="12174"/>
          <a:stretch>
            <a:fillRect/>
          </a:stretch>
        </p:blipFill>
        <p:spPr bwMode="auto">
          <a:xfrm>
            <a:off x="0" y="-961611"/>
            <a:ext cx="9144000" cy="7066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LATITLEPAGE.jpg copy.png"/>
          <p:cNvPicPr>
            <a:picLocks noChangeAspect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916837"/>
            <a:ext cx="9144000" cy="22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26" name="Rectangle 14"/>
          <p:cNvSpPr>
            <a:spLocks noChangeArrowheads="1"/>
          </p:cNvSpPr>
          <p:nvPr userDrawn="1"/>
        </p:nvSpPr>
        <p:spPr bwMode="auto">
          <a:xfrm>
            <a:off x="0" y="1"/>
            <a:ext cx="9144000" cy="610245"/>
          </a:xfrm>
          <a:prstGeom prst="rect">
            <a:avLst/>
          </a:prstGeom>
          <a:solidFill>
            <a:srgbClr val="0000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715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32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04776" y="1"/>
            <a:ext cx="8938418" cy="610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03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2293" y="770812"/>
            <a:ext cx="8152608" cy="383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3"/>
          <p:cNvSpPr txBox="1">
            <a:spLocks/>
          </p:cNvSpPr>
          <p:nvPr userDrawn="1"/>
        </p:nvSpPr>
        <p:spPr>
          <a:xfrm>
            <a:off x="2895600" y="4929344"/>
            <a:ext cx="6248401" cy="189723"/>
          </a:xfrm>
          <a:prstGeom prst="rect">
            <a:avLst/>
          </a:prstGeom>
          <a:noFill/>
        </p:spPr>
        <p:txBody>
          <a:bodyPr anchor="ctr"/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600" b="1" kern="1200">
                <a:solidFill>
                  <a:srgbClr val="000066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Tahoma" pitchFamily="34" charset="0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800" b="1" dirty="0"/>
              <a:t>JVET-P1008: </a:t>
            </a:r>
            <a:r>
              <a:rPr lang="en-US" sz="800" b="0" dirty="0"/>
              <a:t>CE5-related: On the design of CC-ALF </a:t>
            </a:r>
            <a:r>
              <a:rPr lang="en-US" sz="800" kern="0" dirty="0"/>
              <a:t>|    </a:t>
            </a:r>
            <a:fld id="{95F343B4-3827-46CB-BBEB-8360B6C13ADE}" type="slidenum">
              <a:rPr lang="en-US" sz="800" kern="0" smtClean="0"/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r>
              <a:rPr lang="en-US" sz="800" kern="0" dirty="0"/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96" r:id="rId3"/>
    <p:sldLayoutId id="2147483669" r:id="rId4"/>
    <p:sldLayoutId id="2147483699" r:id="rId5"/>
  </p:sldLayoutIdLst>
  <p:hf hdr="0" dt="0"/>
  <p:txStyles>
    <p:titleStyle>
      <a:lvl1pPr algn="ctr" defTabSz="871538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  <a:ea typeface="+mj-ea"/>
          <a:cs typeface="Calibri" pitchFamily="34" charset="0"/>
        </a:defRPr>
      </a:lvl1pPr>
      <a:lvl2pPr algn="l" defTabSz="87153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2pPr>
      <a:lvl3pPr algn="l" defTabSz="87153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3pPr>
      <a:lvl4pPr algn="l" defTabSz="87153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4pPr>
      <a:lvl5pPr algn="l" defTabSz="871538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5pPr>
      <a:lvl6pPr marL="457200" algn="l" defTabSz="871538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6pPr>
      <a:lvl7pPr marL="914400" algn="l" defTabSz="871538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7pPr>
      <a:lvl8pPr marL="1371600" algn="l" defTabSz="871538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8pPr>
      <a:lvl9pPr marL="1828800" algn="l" defTabSz="871538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Tahoma" pitchFamily="34" charset="0"/>
        </a:defRPr>
      </a:lvl9pPr>
    </p:titleStyle>
    <p:bodyStyle>
      <a:lvl1pPr marL="325438" indent="-325438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06438" indent="-269875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087438" indent="-215900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50000"/>
        <a:buFont typeface="Wingdings" pitchFamily="2" charset="2"/>
        <a:buChar char="n"/>
        <a:defRPr sz="2200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1524000" indent="-217488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1960563" indent="-217488" algn="l" defTabSz="871538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50000"/>
        <a:buFont typeface="Wingdings" pitchFamily="2" charset="2"/>
        <a:buChar char="n"/>
        <a:defRPr sz="1800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2417763" indent="-217488" algn="l" defTabSz="87153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900">
          <a:solidFill>
            <a:schemeClr val="tx1"/>
          </a:solidFill>
          <a:latin typeface="+mn-lt"/>
        </a:defRPr>
      </a:lvl6pPr>
      <a:lvl7pPr marL="2874963" indent="-217488" algn="l" defTabSz="87153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900">
          <a:solidFill>
            <a:schemeClr val="tx1"/>
          </a:solidFill>
          <a:latin typeface="+mn-lt"/>
        </a:defRPr>
      </a:lvl7pPr>
      <a:lvl8pPr marL="3332163" indent="-217488" algn="l" defTabSz="87153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900">
          <a:solidFill>
            <a:schemeClr val="tx1"/>
          </a:solidFill>
          <a:latin typeface="+mn-lt"/>
        </a:defRPr>
      </a:lvl8pPr>
      <a:lvl9pPr marL="3789363" indent="-217488" algn="l" defTabSz="871538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0539" y="845202"/>
            <a:ext cx="8262922" cy="1102519"/>
          </a:xfrm>
        </p:spPr>
        <p:txBody>
          <a:bodyPr/>
          <a:lstStyle/>
          <a:p>
            <a:r>
              <a:rPr lang="en-US" dirty="0"/>
              <a:t>CE5-related: On the design of CC-ALF</a:t>
            </a:r>
            <a:br>
              <a:rPr lang="en-US" b="0" dirty="0"/>
            </a:br>
            <a:r>
              <a:rPr lang="fr-FR" b="0" dirty="0"/>
              <a:t>(JVET-P1008)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876550"/>
            <a:ext cx="7772400" cy="1075292"/>
          </a:xfrm>
        </p:spPr>
        <p:txBody>
          <a:bodyPr>
            <a:noAutofit/>
          </a:bodyPr>
          <a:lstStyle/>
          <a:p>
            <a:r>
              <a:rPr lang="en-US" sz="2000" dirty="0"/>
              <a:t>K. Misra, F. Bossen, A. </a:t>
            </a:r>
            <a:r>
              <a:rPr lang="en-US" sz="2000" dirty="0" err="1"/>
              <a:t>Segall</a:t>
            </a:r>
            <a:r>
              <a:rPr lang="en-US" sz="2000" dirty="0"/>
              <a:t> (Sharp Labs of America), </a:t>
            </a:r>
          </a:p>
          <a:p>
            <a:r>
              <a:rPr lang="en-US" sz="2000" dirty="0"/>
              <a:t>N. Hu, J. Dong, V. </a:t>
            </a:r>
            <a:r>
              <a:rPr lang="en-US" sz="2000" dirty="0" err="1"/>
              <a:t>Seregin</a:t>
            </a:r>
            <a:r>
              <a:rPr lang="en-US" sz="2000" dirty="0"/>
              <a:t>, M. </a:t>
            </a:r>
            <a:r>
              <a:rPr lang="en-US" sz="2000" dirty="0" err="1"/>
              <a:t>Karczewicz</a:t>
            </a:r>
            <a:r>
              <a:rPr lang="en-US" sz="2000" dirty="0"/>
              <a:t> (Qualcomm), </a:t>
            </a:r>
          </a:p>
          <a:p>
            <a:r>
              <a:rPr lang="en-US" sz="2000" dirty="0"/>
              <a:t>P. </a:t>
            </a:r>
            <a:r>
              <a:rPr lang="en-US" sz="2000" dirty="0" err="1"/>
              <a:t>Onno</a:t>
            </a:r>
            <a:r>
              <a:rPr lang="en-US" sz="2000" dirty="0"/>
              <a:t>, C. Gisquet, G. Laroche (Canon), </a:t>
            </a:r>
          </a:p>
          <a:p>
            <a:r>
              <a:rPr lang="en-US" sz="2000" dirty="0"/>
              <a:t>J. Li, C.S. Lim, C.-W. </a:t>
            </a:r>
            <a:r>
              <a:rPr lang="en-US" sz="2000" dirty="0" err="1"/>
              <a:t>Kuo</a:t>
            </a:r>
            <a:r>
              <a:rPr lang="en-US" sz="2000" dirty="0"/>
              <a:t> (Panasonic), </a:t>
            </a:r>
          </a:p>
          <a:p>
            <a:r>
              <a:rPr lang="en-US" sz="2000" dirty="0"/>
              <a:t>J. Nam, J. Choi, J. Lim, S. Kim (LGE)</a:t>
            </a:r>
          </a:p>
          <a:p>
            <a:r>
              <a:rPr lang="en-US" sz="2000" dirty="0"/>
              <a:t>O. </a:t>
            </a:r>
            <a:r>
              <a:rPr lang="en-US" sz="2000" dirty="0" err="1"/>
              <a:t>Chubach</a:t>
            </a:r>
            <a:r>
              <a:rPr lang="en-US" sz="2000" dirty="0"/>
              <a:t>, C.-Y. Lai, C.-Y. Chen, T.-D. Chuang, </a:t>
            </a:r>
          </a:p>
          <a:p>
            <a:r>
              <a:rPr lang="en-US" sz="2000" dirty="0"/>
              <a:t>Y.-W. Huang, and S.-M. Lei (MediaTek)</a:t>
            </a:r>
          </a:p>
        </p:txBody>
      </p:sp>
    </p:spTree>
    <p:extLst>
      <p:ext uri="{BB962C8B-B14F-4D97-AF65-F5344CB8AC3E}">
        <p14:creationId xmlns:p14="http://schemas.microsoft.com/office/powerpoint/2010/main" val="2126666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6D7B7-5730-614D-8405-D66E1827B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CC-ALF was proposed at the last meeting and studied in CE5</a:t>
            </a:r>
          </a:p>
          <a:p>
            <a:pPr lvl="1"/>
            <a:r>
              <a:rPr lang="en-US" sz="2000" dirty="0"/>
              <a:t>CC-ALF is a loop-filter that generates a correction for the chroma samples by filtering </a:t>
            </a:r>
            <a:r>
              <a:rPr lang="en-US" sz="2000" dirty="0" err="1"/>
              <a:t>luma</a:t>
            </a:r>
            <a:r>
              <a:rPr lang="en-US" sz="2000" dirty="0"/>
              <a:t> samples</a:t>
            </a:r>
          </a:p>
          <a:p>
            <a:endParaRPr lang="en-US" sz="2400" dirty="0"/>
          </a:p>
          <a:p>
            <a:r>
              <a:rPr lang="en-US" sz="2400" dirty="0"/>
              <a:t>The purpose of this proposal is to recommend a design for the CC-ALF tool that is</a:t>
            </a:r>
          </a:p>
          <a:p>
            <a:pPr lvl="1"/>
            <a:r>
              <a:rPr lang="en-US" sz="2000" dirty="0"/>
              <a:t>Simplified compared to the CE5 configuration</a:t>
            </a:r>
          </a:p>
          <a:p>
            <a:pPr lvl="1"/>
            <a:r>
              <a:rPr lang="en-US" sz="2000" dirty="0"/>
              <a:t>Better harmonized with the ALF design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AA191C-C44F-E542-990C-B988B749D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15114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B9A0C6-4213-BE42-8FE7-C8CE5826F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696" y="895350"/>
            <a:ext cx="8152608" cy="3650794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Proposed simplifications:</a:t>
            </a:r>
          </a:p>
          <a:p>
            <a:r>
              <a:rPr lang="en-US" sz="2000" dirty="0"/>
              <a:t>Complexity reduction</a:t>
            </a:r>
          </a:p>
          <a:p>
            <a:pPr lvl="1"/>
            <a:r>
              <a:rPr lang="en-CA" sz="1800" dirty="0"/>
              <a:t>Reduce the number of multiplies in the filter operation</a:t>
            </a:r>
          </a:p>
          <a:p>
            <a:pPr lvl="1"/>
            <a:r>
              <a:rPr lang="en-CA" sz="1800" dirty="0"/>
              <a:t>Limit dynamic range of coefficient to 6-bits</a:t>
            </a:r>
          </a:p>
          <a:p>
            <a:pPr lvl="1"/>
            <a:r>
              <a:rPr lang="en-CA" sz="1800" dirty="0"/>
              <a:t>Allow for sharing of multipliers with chroma ALF</a:t>
            </a:r>
          </a:p>
          <a:p>
            <a:r>
              <a:rPr lang="en-US" sz="2000" dirty="0"/>
              <a:t>Alignment with ALF</a:t>
            </a:r>
          </a:p>
          <a:p>
            <a:pPr lvl="1"/>
            <a:r>
              <a:rPr lang="en-CA" sz="1800" dirty="0"/>
              <a:t>Limit filter selection to signaling at a CTU level</a:t>
            </a:r>
          </a:p>
          <a:p>
            <a:pPr lvl="1"/>
            <a:r>
              <a:rPr lang="en-CA" sz="1800" dirty="0"/>
              <a:t>Removal of the temporal layer coefficient buffers </a:t>
            </a:r>
          </a:p>
          <a:p>
            <a:pPr lvl="1"/>
            <a:r>
              <a:rPr lang="en-CA" sz="1800" dirty="0"/>
              <a:t>Use of symmetric line selection at virtual boundary</a:t>
            </a:r>
            <a:endParaRPr lang="en-CA" sz="2000" dirty="0"/>
          </a:p>
          <a:p>
            <a:pPr marL="0" indent="0">
              <a:buNone/>
            </a:pPr>
            <a:r>
              <a:rPr lang="en-CA" sz="2000" dirty="0"/>
              <a:t>Additionally, as the simplifications reduce coding efficiency, we also propose to use up to 4 filter per chroma component</a:t>
            </a: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6D5C92-8FB2-854E-AE74-AA1F02F5C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970308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67A1AB-4E06-2345-9A06-6599D9F6AD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6" y="936198"/>
            <a:ext cx="3435885" cy="3692281"/>
          </a:xfrm>
        </p:spPr>
        <p:txBody>
          <a:bodyPr/>
          <a:lstStyle/>
          <a:p>
            <a:r>
              <a:rPr lang="en-US" dirty="0"/>
              <a:t>Complexity Reduction</a:t>
            </a:r>
          </a:p>
          <a:p>
            <a:pPr lvl="1"/>
            <a:r>
              <a:rPr lang="en-US" dirty="0"/>
              <a:t>Change filter shape to 3x4 diamond shape</a:t>
            </a:r>
          </a:p>
          <a:p>
            <a:pPr lvl="1"/>
            <a:r>
              <a:rPr lang="en-US" dirty="0"/>
              <a:t>Goal is to reduce the number of multiplications </a:t>
            </a:r>
          </a:p>
          <a:p>
            <a:pPr lvl="1"/>
            <a:r>
              <a:rPr lang="en-US" dirty="0"/>
              <a:t>Benefit is a 43% decrease</a:t>
            </a:r>
          </a:p>
          <a:p>
            <a:pPr lvl="1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2CF24F-6CFD-41A8-941D-F983EE10C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Reduce filter shape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27F12A-859B-48CF-921D-71F78959A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783" y="1079114"/>
            <a:ext cx="1867847" cy="18334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8333F7-BD1B-4122-BCA6-7262FF8B8C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4983" y="1921985"/>
            <a:ext cx="617567" cy="838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A32157-65B8-463C-BB25-B1AC68DA9A1D}"/>
              </a:ext>
            </a:extLst>
          </p:cNvPr>
          <p:cNvSpPr txBox="1"/>
          <p:nvPr/>
        </p:nvSpPr>
        <p:spPr>
          <a:xfrm>
            <a:off x="5748583" y="3040618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  <a:cs typeface="Calibri" pitchFamily="34" charset="0"/>
              </a:rPr>
              <a:t>CE5-2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9A76D-9647-4609-AAF5-8A61F1A3F58A}"/>
              </a:ext>
            </a:extLst>
          </p:cNvPr>
          <p:cNvSpPr txBox="1"/>
          <p:nvPr/>
        </p:nvSpPr>
        <p:spPr>
          <a:xfrm>
            <a:off x="7233583" y="3040618"/>
            <a:ext cx="1072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  <a:cs typeface="Calibri" pitchFamily="34" charset="0"/>
              </a:rPr>
              <a:t>Proposed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5AD2071-2F78-416A-A2CA-D8A52D9555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567428"/>
              </p:ext>
            </p:extLst>
          </p:nvPr>
        </p:nvGraphicFramePr>
        <p:xfrm>
          <a:off x="4681783" y="3866454"/>
          <a:ext cx="4190998" cy="668655"/>
        </p:xfrm>
        <a:graphic>
          <a:graphicData uri="http://schemas.openxmlformats.org/drawingml/2006/table">
            <a:tbl>
              <a:tblPr firstRow="1" bandRow="1"/>
              <a:tblGrid>
                <a:gridCol w="1924318">
                  <a:extLst>
                    <a:ext uri="{9D8B030D-6E8A-4147-A177-3AD203B41FA5}">
                      <a16:colId xmlns:a16="http://schemas.microsoft.com/office/drawing/2014/main" val="1943690821"/>
                    </a:ext>
                  </a:extLst>
                </a:gridCol>
                <a:gridCol w="755560">
                  <a:extLst>
                    <a:ext uri="{9D8B030D-6E8A-4147-A177-3AD203B41FA5}">
                      <a16:colId xmlns:a16="http://schemas.microsoft.com/office/drawing/2014/main" val="3828717396"/>
                    </a:ext>
                  </a:extLst>
                </a:gridCol>
                <a:gridCol w="755560">
                  <a:extLst>
                    <a:ext uri="{9D8B030D-6E8A-4147-A177-3AD203B41FA5}">
                      <a16:colId xmlns:a16="http://schemas.microsoft.com/office/drawing/2014/main" val="819142499"/>
                    </a:ext>
                  </a:extLst>
                </a:gridCol>
                <a:gridCol w="755560">
                  <a:extLst>
                    <a:ext uri="{9D8B030D-6E8A-4147-A177-3AD203B41FA5}">
                      <a16:colId xmlns:a16="http://schemas.microsoft.com/office/drawing/2014/main" val="223252153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CE5-2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Proposed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1461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Number of taps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3490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Unique coefficient count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-43%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575062"/>
                  </a:ext>
                </a:extLst>
              </a:tr>
            </a:tbl>
          </a:graphicData>
        </a:graphic>
      </p:graphicFrame>
      <p:sp>
        <p:nvSpPr>
          <p:cNvPr id="5" name="Right Arrow 4">
            <a:extLst>
              <a:ext uri="{FF2B5EF4-FFF2-40B4-BE49-F238E27FC236}">
                <a16:creationId xmlns:a16="http://schemas.microsoft.com/office/drawing/2014/main" id="{57C985AF-2FA5-B24E-95CA-37A5AFB4ED3B}"/>
              </a:ext>
            </a:extLst>
          </p:cNvPr>
          <p:cNvSpPr/>
          <p:nvPr/>
        </p:nvSpPr>
        <p:spPr bwMode="auto">
          <a:xfrm>
            <a:off x="6787217" y="2222114"/>
            <a:ext cx="451783" cy="228600"/>
          </a:xfrm>
          <a:prstGeom prst="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715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9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8895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8BDE84-ADE2-475F-9414-F80D728D2E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Alignment with ALF</a:t>
            </a:r>
          </a:p>
          <a:p>
            <a:pPr lvl="1"/>
            <a:r>
              <a:rPr lang="en-CA" sz="1800" dirty="0"/>
              <a:t>Limit filter selection to signaling at a CTU level</a:t>
            </a:r>
          </a:p>
          <a:p>
            <a:pPr lvl="1"/>
            <a:r>
              <a:rPr lang="en-CA" sz="1800" dirty="0"/>
              <a:t>Removal of the temporal layer coefficient buffers </a:t>
            </a:r>
          </a:p>
          <a:p>
            <a:pPr lvl="1"/>
            <a:r>
              <a:rPr lang="en-CA" sz="1800" dirty="0"/>
              <a:t>Use of symmetric line selection at virtual boundary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880E5B-980F-4571-8651-2C61726F8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Align with ALF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63806BA-A08B-494A-802F-A35DDD184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947508"/>
              </p:ext>
            </p:extLst>
          </p:nvPr>
        </p:nvGraphicFramePr>
        <p:xfrm>
          <a:off x="4563465" y="1068738"/>
          <a:ext cx="4252913" cy="1860048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661335079"/>
                    </a:ext>
                  </a:extLst>
                </a:gridCol>
                <a:gridCol w="747713">
                  <a:extLst>
                    <a:ext uri="{9D8B030D-6E8A-4147-A177-3AD203B41FA5}">
                      <a16:colId xmlns:a16="http://schemas.microsoft.com/office/drawing/2014/main" val="17059340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slice_header( ) {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Descriptor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793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kern="1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…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204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if( ChromaArrayType != 0 )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1797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</a:t>
                      </a:r>
                      <a:r>
                        <a:rPr lang="en-CA" sz="1000" b="1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slice_cross_component_alf_cb_enabled_flag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u(1)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07491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if( </a:t>
                      </a: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slice_cross_component_alf_cb_enabled_flag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703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</a:t>
                      </a:r>
                      <a:r>
                        <a:rPr lang="en-GB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slice_cross_component_alf_cb_aps_id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u(3)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77158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if( </a:t>
                      </a: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ChromaArrayType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!= 0 )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90763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</a:t>
                      </a: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slice_cross_component_alf_cr_enabled_flag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u(1)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88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if( </a:t>
                      </a: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slice_cross_component_alf_cr_enabled_flag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)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70060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</a:t>
                      </a:r>
                      <a:r>
                        <a:rPr lang="en-GB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slice_cross_component_alf_cr_aps_id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u(3)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6672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…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6432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}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1438323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E97D4CC-0037-4B10-B007-755D29EED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194511"/>
              </p:ext>
            </p:extLst>
          </p:nvPr>
        </p:nvGraphicFramePr>
        <p:xfrm>
          <a:off x="3086748" y="3387279"/>
          <a:ext cx="5760720" cy="1216664"/>
        </p:xfrm>
        <a:graphic>
          <a:graphicData uri="http://schemas.openxmlformats.org/drawingml/2006/table">
            <a:tbl>
              <a:tblPr/>
              <a:tblGrid>
                <a:gridCol w="5029200">
                  <a:extLst>
                    <a:ext uri="{9D8B030D-6E8A-4147-A177-3AD203B41FA5}">
                      <a16:colId xmlns:a16="http://schemas.microsoft.com/office/drawing/2014/main" val="3133679924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789135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coding_tree_unit( 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Descriptor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3124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…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2339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if ( slice_cross_component_alf_cb_enabled_flag 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800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alf_ctb_cross_component_cb_idc</a:t>
                      </a: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CA" sz="1000" kern="1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xCtb &gt;&gt; CtbLog2SizeY ][ yCtb &gt;&gt; CtbLog2SizeY 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ae(v)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449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if ( slice_cross_component_alf_cr_enabled_flag 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5003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alf_ctb_cross_component_cr_idc</a:t>
                      </a: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en-CA" sz="1000" kern="1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xCtb &gt;&gt; CtbLog2SizeY ][ yCtb &gt;&gt; CtbLog2SizeY 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ae(v)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7029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…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4570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0824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2193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CC45FC-B662-7B4A-B9AD-80404D95AC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Disallow the use of both CC-ALF and chroma ALF in a CTB</a:t>
            </a:r>
          </a:p>
          <a:p>
            <a:r>
              <a:rPr lang="en-US" dirty="0"/>
              <a:t>For each chroma CTB</a:t>
            </a:r>
          </a:p>
          <a:p>
            <a:pPr lvl="1"/>
            <a:r>
              <a:rPr lang="en-US" dirty="0"/>
              <a:t>Signal CC-ALF on/off flag</a:t>
            </a:r>
          </a:p>
          <a:p>
            <a:pPr lvl="1"/>
            <a:r>
              <a:rPr lang="en-US" dirty="0"/>
              <a:t>If CC-ALF enabled, chroma ALF is disabled</a:t>
            </a:r>
          </a:p>
          <a:p>
            <a:pPr lvl="1"/>
            <a:r>
              <a:rPr lang="en-US" dirty="0"/>
              <a:t>Otherwise, signal chroma ALF on/off flag</a:t>
            </a:r>
          </a:p>
          <a:p>
            <a:r>
              <a:rPr lang="en-US" dirty="0"/>
              <a:t>Benefit: Number of multiplications per pixel are reduced</a:t>
            </a:r>
            <a:r>
              <a:rPr lang="zh-TW" altLang="en-US" dirty="0"/>
              <a:t> </a:t>
            </a:r>
            <a:r>
              <a:rPr lang="en-US" altLang="zh-TW" dirty="0"/>
              <a:t>from 19 to 16. (15 in current ALF)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433A59-E960-4C4F-9552-8660A8C7F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Exclusive Application of CC-ALF and Chroma ALF</a:t>
            </a:r>
          </a:p>
        </p:txBody>
      </p:sp>
    </p:spTree>
    <p:extLst>
      <p:ext uri="{BB962C8B-B14F-4D97-AF65-F5344CB8AC3E}">
        <p14:creationId xmlns:p14="http://schemas.microsoft.com/office/powerpoint/2010/main" val="3015852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8BDE84-ADE2-475F-9414-F80D728D2E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6" y="936198"/>
            <a:ext cx="3400424" cy="3692281"/>
          </a:xfrm>
        </p:spPr>
        <p:txBody>
          <a:bodyPr/>
          <a:lstStyle/>
          <a:p>
            <a:r>
              <a:rPr lang="en-CA" sz="2000" dirty="0"/>
              <a:t>Coding efficiency</a:t>
            </a:r>
          </a:p>
          <a:p>
            <a:pPr lvl="1"/>
            <a:r>
              <a:rPr lang="en-CA" sz="1800" dirty="0"/>
              <a:t>Use up to four filter per chroma component</a:t>
            </a:r>
          </a:p>
          <a:p>
            <a:pPr lvl="1"/>
            <a:r>
              <a:rPr lang="en-CA" sz="1800" dirty="0"/>
              <a:t>Selected at CTU level</a:t>
            </a:r>
            <a:endParaRPr lang="en-US" sz="18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880E5B-980F-4571-8651-2C61726F8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Coding Efficiency Improvement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C1B806-7263-CB49-9575-DF6D13FA98BD}"/>
              </a:ext>
            </a:extLst>
          </p:cNvPr>
          <p:cNvSpPr/>
          <p:nvPr/>
        </p:nvSpPr>
        <p:spPr>
          <a:xfrm>
            <a:off x="4190999" y="4038394"/>
            <a:ext cx="4756729" cy="736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504190" algn="l"/>
                <a:tab pos="756285" algn="l"/>
                <a:tab pos="1008380" algn="l"/>
                <a:tab pos="1260475" algn="l"/>
              </a:tabLst>
            </a:pPr>
            <a:r>
              <a:rPr lang="en-CA" sz="900" b="1" dirty="0">
                <a:latin typeface="Times New Roman" panose="02020603050405020304" pitchFamily="18" charset="0"/>
                <a:ea typeface="SimSun" panose="02010600030101010101" pitchFamily="2" charset="-122"/>
              </a:rPr>
              <a:t>alf_cross_component_cb_filters_signalled_minus1</a:t>
            </a:r>
            <a:r>
              <a:rPr lang="en-CA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 plus 1 specifies the number of cross component </a:t>
            </a:r>
            <a:r>
              <a:rPr lang="en-CA" sz="9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Cb</a:t>
            </a:r>
            <a:r>
              <a:rPr lang="en-CA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 filters signalled in the current ALF APS.</a:t>
            </a: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504190" algn="l"/>
                <a:tab pos="756285" algn="l"/>
                <a:tab pos="1008380" algn="l"/>
                <a:tab pos="1260475" algn="l"/>
              </a:tabLst>
            </a:pPr>
            <a:r>
              <a:rPr lang="en-CA" sz="900" b="1" dirty="0">
                <a:latin typeface="Times New Roman" panose="02020603050405020304" pitchFamily="18" charset="0"/>
                <a:ea typeface="SimSun" panose="02010600030101010101" pitchFamily="2" charset="-122"/>
              </a:rPr>
              <a:t>alf_cross_component_cr_filters_signalled_minus1</a:t>
            </a:r>
            <a:r>
              <a:rPr lang="en-CA" sz="900" dirty="0">
                <a:latin typeface="Times New Roman" panose="02020603050405020304" pitchFamily="18" charset="0"/>
                <a:ea typeface="SimSun" panose="02010600030101010101" pitchFamily="2" charset="-122"/>
              </a:rPr>
              <a:t> plus 1 specifies the number of cross component Cr filters signalled in the current ALF APS.</a:t>
            </a:r>
            <a:endParaRPr lang="en-US" sz="1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58B2F5F-A2FE-49EC-9678-ADD15AC55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024817"/>
              </p:ext>
            </p:extLst>
          </p:nvPr>
        </p:nvGraphicFramePr>
        <p:xfrm>
          <a:off x="3795683" y="925682"/>
          <a:ext cx="5152045" cy="2748479"/>
        </p:xfrm>
        <a:graphic>
          <a:graphicData uri="http://schemas.openxmlformats.org/drawingml/2006/table">
            <a:tbl>
              <a:tblPr/>
              <a:tblGrid>
                <a:gridCol w="4497817">
                  <a:extLst>
                    <a:ext uri="{9D8B030D-6E8A-4147-A177-3AD203B41FA5}">
                      <a16:colId xmlns:a16="http://schemas.microsoft.com/office/drawing/2014/main" val="4083122679"/>
                    </a:ext>
                  </a:extLst>
                </a:gridCol>
                <a:gridCol w="654228">
                  <a:extLst>
                    <a:ext uri="{9D8B030D-6E8A-4147-A177-3AD203B41FA5}">
                      <a16:colId xmlns:a16="http://schemas.microsoft.com/office/drawing/2014/main" val="39157037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alf_data( 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Descriptor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272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…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8668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if ( alf_cross_component_cb_filter_signal_flag 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32010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en-GB" sz="1000" b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alf_cross_component_cb_filters_signalled_minus1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ue(v)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94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for( k = 0; k &lt; (alf_cross_component_cb_filters_signalled_minus1+1); k++ 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32639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for ( j = 0; j &lt; 8; j++ 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60761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	</a:t>
                      </a:r>
                      <a:r>
                        <a:rPr lang="en-CA" sz="10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alf_cross_component_cb_coeff_plus32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[ k ][ j ]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u(6)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4206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7691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63132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if ( alf_cross_component_cr_ filter_signal_flag 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392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en-GB" sz="1000" b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alf_cross_component_cr_filters_signalled_minus1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ue(v)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26194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for( k = 0; k &lt; (alf_cross_component_cr_filters_signalled_minus1+1); k++ 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0467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for ( j = 0; j &lt; 8; j++ 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18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	</a:t>
                      </a: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alf_cross_component_cr_coeff_plus32</a:t>
                      </a: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[ k ][ j 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u(6)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0095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13117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404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62483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05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2FD974C-B8B0-4905-B175-1BFC913E65D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10912884"/>
              </p:ext>
            </p:extLst>
          </p:nvPr>
        </p:nvGraphicFramePr>
        <p:xfrm>
          <a:off x="3657600" y="2190750"/>
          <a:ext cx="5385594" cy="2585411"/>
        </p:xfrm>
        <a:graphic>
          <a:graphicData uri="http://schemas.openxmlformats.org/drawingml/2006/table">
            <a:tbl>
              <a:tblPr/>
              <a:tblGrid>
                <a:gridCol w="4701709">
                  <a:extLst>
                    <a:ext uri="{9D8B030D-6E8A-4147-A177-3AD203B41FA5}">
                      <a16:colId xmlns:a16="http://schemas.microsoft.com/office/drawing/2014/main" val="1246111131"/>
                    </a:ext>
                  </a:extLst>
                </a:gridCol>
                <a:gridCol w="683885">
                  <a:extLst>
                    <a:ext uri="{9D8B030D-6E8A-4147-A177-3AD203B41FA5}">
                      <a16:colId xmlns:a16="http://schemas.microsoft.com/office/drawing/2014/main" val="3384906942"/>
                    </a:ext>
                  </a:extLst>
                </a:gridCol>
              </a:tblGrid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alf_data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( ) {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Descriptor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4936293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…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988360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if ( alf_cross_component_cb_filter_signal_flag 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675087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en-GB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alf_cross_component_cb_filters_signalled_minus1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ue(v)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5221334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for( k = 0; k &lt; (alf_cross_component_cb_filters_signalled_minus1+1); k++ 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750175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for ( j = 0; j &lt; 8; </a:t>
                      </a: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j++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116411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	</a:t>
                      </a:r>
                      <a:r>
                        <a:rPr lang="en-CA" sz="1000" b="1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alf_cross_component_cb_coeff_plus32</a:t>
                      </a:r>
                      <a:r>
                        <a:rPr lang="en-CA" sz="1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[ k ][ j ]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u(6)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6852933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0149130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932248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if ( alf_cross_component_cr_ filter_signal_flag ) {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7331290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</a:t>
                      </a:r>
                      <a:r>
                        <a:rPr lang="en-GB" sz="1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alf_cross_component_cr_filters_signalled_minus1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ue(v)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803771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for( k = 0; k &lt; (alf_cross_component_cr_filters_signalled_minus1+1); k++ ) {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407738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for ( j = 0; j &lt; 8; </a:t>
                      </a:r>
                      <a:r>
                        <a:rPr lang="en-CA" sz="10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j++</a:t>
                      </a: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675912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		</a:t>
                      </a:r>
                      <a:r>
                        <a:rPr lang="en-CA" sz="1000" b="1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alf_cross_component_cr_coeff_plus32</a:t>
                      </a:r>
                      <a:r>
                        <a:rPr lang="en-CA" sz="100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[ k ][ j ]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dirty="0">
                          <a:effectLst/>
                          <a:highlight>
                            <a:srgbClr val="FFFF00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u(6)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7688234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	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8842464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	}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40959"/>
                  </a:ext>
                </a:extLst>
              </a:tr>
              <a:tr h="100333">
                <a:tc>
                  <a:txBody>
                    <a:bodyPr/>
                    <a:lstStyle/>
                    <a:p>
                      <a:pPr marL="0" marR="0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}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hangingPunct="0">
                        <a:lnSpc>
                          <a:spcPct val="107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  <a:cs typeface="Times New Roman" panose="02020603050405020304" pitchFamily="18" charset="0"/>
                      </a:endParaRPr>
                    </a:p>
                  </a:txBody>
                  <a:tcPr marL="45244" marR="452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504164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68CD4FB-B076-4C77-8163-E97005700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Limit dynamic range of coefficient to 6-bits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134FAE-00B5-4F29-8615-4ACAA24114F3}"/>
              </a:ext>
            </a:extLst>
          </p:cNvPr>
          <p:cNvSpPr/>
          <p:nvPr/>
        </p:nvSpPr>
        <p:spPr>
          <a:xfrm>
            <a:off x="154075" y="2114550"/>
            <a:ext cx="3366896" cy="2144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504190" algn="l"/>
                <a:tab pos="756285" algn="l"/>
                <a:tab pos="1008380" algn="l"/>
                <a:tab pos="1260475" algn="l"/>
              </a:tabLst>
            </a:pPr>
            <a:r>
              <a:rPr lang="en-CA" sz="1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alf_cross_component_cr_coeff_plus32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[ k ][ j ]</a:t>
            </a:r>
            <a:r>
              <a:rPr lang="en-CA" sz="1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minus 32</a:t>
            </a:r>
            <a:r>
              <a:rPr lang="en-CA" sz="1000" b="1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specifies the value of the </a:t>
            </a:r>
            <a:r>
              <a:rPr lang="en-GB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j-</a:t>
            </a:r>
            <a:r>
              <a:rPr lang="en-GB" sz="1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</a:t>
            </a:r>
            <a:r>
              <a:rPr lang="en-GB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 coefficient of the signalled k-</a:t>
            </a:r>
            <a:r>
              <a:rPr lang="en-GB" sz="1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th</a:t>
            </a:r>
            <a:r>
              <a:rPr lang="en-GB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cross-component Cr </a:t>
            </a:r>
            <a:r>
              <a:rPr lang="en-GB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filter set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. When </a:t>
            </a:r>
            <a:r>
              <a:rPr lang="en-CA" sz="1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alf_cross_component_cr_coeff_abs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[ k ][ j ] is not present, it is inferred to be equal to 32.</a:t>
            </a:r>
            <a:endParaRPr lang="en-US" sz="1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504190" algn="l"/>
                <a:tab pos="756285" algn="l"/>
                <a:tab pos="1008380" algn="l"/>
                <a:tab pos="1260475" algn="l"/>
              </a:tabLst>
            </a:pPr>
            <a:r>
              <a:rPr lang="en-US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…</a:t>
            </a: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504190" algn="l"/>
                <a:tab pos="756285" algn="l"/>
                <a:tab pos="1008380" algn="l"/>
                <a:tab pos="1260475" algn="l"/>
              </a:tabLst>
            </a:pP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It is a requirement of bitstream conformance that the values of </a:t>
            </a:r>
            <a:r>
              <a:rPr lang="en-CA" sz="1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CcAlfApsCoeff</a:t>
            </a:r>
            <a:r>
              <a:rPr lang="en-CA" sz="1000" baseline="-25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Cr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[ </a:t>
            </a:r>
            <a:r>
              <a:rPr lang="en-CA" sz="1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adaptation_parameter_set_id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 ][ k ][ j ] with j = 0..7 shall be in the range of </a:t>
            </a:r>
            <a:r>
              <a:rPr lang="en-CA" sz="10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−2</a:t>
            </a:r>
            <a:r>
              <a:rPr lang="en-CA" sz="1000" baseline="300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5</a:t>
            </a:r>
            <a:r>
              <a:rPr lang="en-CA" sz="10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 to 2</a:t>
            </a:r>
            <a:r>
              <a:rPr lang="en-CA" sz="1000" baseline="300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5</a:t>
            </a:r>
            <a:r>
              <a:rPr lang="en-CA" sz="1000" dirty="0">
                <a:highlight>
                  <a:srgbClr val="FFFF00"/>
                </a:highlight>
                <a:latin typeface="Times New Roman" panose="02020603050405020304" pitchFamily="18" charset="0"/>
                <a:ea typeface="SimSun" panose="02010600030101010101" pitchFamily="2" charset="-122"/>
              </a:rPr>
              <a:t> − 1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, inclusive.</a:t>
            </a: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504190" algn="l"/>
                <a:tab pos="756285" algn="l"/>
                <a:tab pos="1008380" algn="l"/>
                <a:tab pos="1260475" algn="l"/>
              </a:tabLst>
            </a:pPr>
            <a:endParaRPr lang="en-CA" sz="1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0" marR="0" algn="just" hangingPunct="0">
              <a:spcBef>
                <a:spcPts val="680"/>
              </a:spcBef>
              <a:spcAft>
                <a:spcPts val="0"/>
              </a:spcAft>
              <a:tabLst>
                <a:tab pos="504190" algn="l"/>
                <a:tab pos="756285" algn="l"/>
                <a:tab pos="1008380" algn="l"/>
                <a:tab pos="1260475" algn="l"/>
              </a:tabLst>
            </a:pP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Semantic for </a:t>
            </a:r>
            <a:r>
              <a:rPr lang="en-CA" sz="1000" dirty="0" err="1">
                <a:latin typeface="Times New Roman" panose="02020603050405020304" pitchFamily="18" charset="0"/>
                <a:ea typeface="SimSun" panose="02010600030101010101" pitchFamily="2" charset="-122"/>
              </a:rPr>
              <a:t>Cb</a:t>
            </a:r>
            <a:r>
              <a:rPr lang="en-CA" sz="1000" dirty="0">
                <a:latin typeface="Times New Roman" panose="02020603050405020304" pitchFamily="18" charset="0"/>
                <a:ea typeface="SimSun" panose="02010600030101010101" pitchFamily="2" charset="-122"/>
              </a:rPr>
              <a:t> parallels the one above</a:t>
            </a:r>
            <a:endParaRPr lang="en-US" sz="1000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27E3082A-0688-4020-A546-5F6E396D7977}"/>
              </a:ext>
            </a:extLst>
          </p:cNvPr>
          <p:cNvSpPr txBox="1">
            <a:spLocks/>
          </p:cNvSpPr>
          <p:nvPr/>
        </p:nvSpPr>
        <p:spPr bwMode="auto">
          <a:xfrm>
            <a:off x="533400" y="819150"/>
            <a:ext cx="6400800" cy="369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7123" tIns="43561" rIns="87123" bIns="43561" numCol="1" anchor="t" anchorCtr="0" compatLnSpc="1">
            <a:prstTxWarp prst="textNoShape">
              <a:avLst/>
            </a:prstTxWarp>
          </a:bodyPr>
          <a:lstStyle>
            <a:lvl1pPr marL="325438" indent="-32543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60000"/>
              <a:buFont typeface="Wingdings" pitchFamily="2" charset="2"/>
              <a:buChar char="n"/>
              <a:defRPr sz="2400" baseline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06438" indent="-269875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087438" indent="-215900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524000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5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1960563" indent="-217488" algn="l" defTabSz="871538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4177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6pPr>
            <a:lvl7pPr marL="28749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7pPr>
            <a:lvl8pPr marL="33321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8pPr>
            <a:lvl9pPr marL="3789363" indent="-217488" algn="l" defTabSz="871538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dirty="0"/>
              <a:t>Dynamic range of coefficients is limited to 6-bits:</a:t>
            </a:r>
          </a:p>
          <a:p>
            <a:pPr lvl="1"/>
            <a:r>
              <a:rPr lang="en-US" sz="1600" kern="0" dirty="0"/>
              <a:t>Reduces complexity of multiply</a:t>
            </a:r>
          </a:p>
          <a:p>
            <a:pPr lvl="1"/>
            <a:r>
              <a:rPr lang="en-US" sz="1600" kern="0" dirty="0"/>
              <a:t>Smaller memory requirement</a:t>
            </a:r>
          </a:p>
        </p:txBody>
      </p:sp>
    </p:spTree>
    <p:extLst>
      <p:ext uri="{BB962C8B-B14F-4D97-AF65-F5344CB8AC3E}">
        <p14:creationId xmlns:p14="http://schemas.microsoft.com/office/powerpoint/2010/main" val="1857881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8AD2A03-B8AF-BA4F-A7EB-DCFF323B6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Results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71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A5A666-6C9D-234D-84FA-5BB0CE5FF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provide results for two configurations</a:t>
            </a:r>
          </a:p>
          <a:p>
            <a:pPr marL="893763" lvl="1" indent="-457200">
              <a:buFont typeface="+mj-lt"/>
              <a:buAutoNum type="arabicPeriod"/>
            </a:pPr>
            <a:r>
              <a:rPr lang="en-US" dirty="0"/>
              <a:t>Allow for the use of Chroma ALF and CC-ALF in the same CTB</a:t>
            </a:r>
          </a:p>
          <a:p>
            <a:pPr marL="893763" lvl="1" indent="-457200">
              <a:buFont typeface="+mj-lt"/>
              <a:buAutoNum type="arabicPeriod"/>
            </a:pPr>
            <a:r>
              <a:rPr lang="en-US" dirty="0"/>
              <a:t>Do not allow for the use of Chroma ALF and CC-ALF in the same CTB</a:t>
            </a:r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1C2902A-A0CA-E64B-8FBC-E73BD4AF4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829190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A87CCD-91E4-46DC-B2F0-602179D90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versus CE5-2.1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5C37AD-4BA4-41D7-9BB4-D71C1F27532A}"/>
              </a:ext>
            </a:extLst>
          </p:cNvPr>
          <p:cNvSpPr txBox="1"/>
          <p:nvPr/>
        </p:nvSpPr>
        <p:spPr>
          <a:xfrm rot="16200000">
            <a:off x="8113590" y="2652516"/>
            <a:ext cx="1691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  <a:cs typeface="Calibri" pitchFamily="34" charset="0"/>
              </a:rPr>
              <a:t>Anchor: CE5-2.1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EDFCE9-2AC4-4034-8013-870461BCBCC8}"/>
              </a:ext>
            </a:extLst>
          </p:cNvPr>
          <p:cNvSpPr txBox="1"/>
          <p:nvPr/>
        </p:nvSpPr>
        <p:spPr>
          <a:xfrm>
            <a:off x="304799" y="1047750"/>
            <a:ext cx="396240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871538" eaLnBrk="0" hangingPunct="0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n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Compared to CE5-2.1</a:t>
            </a:r>
          </a:p>
          <a:p>
            <a:pPr marL="742950" lvl="1" indent="-285750" defTabSz="871538" eaLnBrk="0" hangingPunct="0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n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AI:  -0.39%</a:t>
            </a:r>
          </a:p>
          <a:p>
            <a:pPr marL="742950" lvl="1" indent="-285750" defTabSz="871538" eaLnBrk="0" hangingPunct="0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n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RA: -0.23%</a:t>
            </a:r>
          </a:p>
          <a:p>
            <a:pPr marL="742950" lvl="1" indent="-285750" defTabSz="871538" eaLnBrk="0" hangingPunct="0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n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LDB: 0.21%</a:t>
            </a:r>
          </a:p>
          <a:p>
            <a:pPr marL="285750" indent="-285750" defTabSz="871538" eaLnBrk="0" hangingPunct="0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n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Observations</a:t>
            </a:r>
          </a:p>
          <a:p>
            <a:pPr marL="742950" lvl="1" indent="-285750" defTabSz="871538" eaLnBrk="0" hangingPunct="0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n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Improvement for higher resolution</a:t>
            </a:r>
          </a:p>
          <a:p>
            <a:pPr marL="285750" indent="-285750">
              <a:buFontTx/>
              <a:buChar char="-"/>
            </a:pP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05C9726-D19D-400C-B06D-C68EBC7EF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590836"/>
              </p:ext>
            </p:extLst>
          </p:nvPr>
        </p:nvGraphicFramePr>
        <p:xfrm>
          <a:off x="4812269" y="755243"/>
          <a:ext cx="3898136" cy="4173187"/>
        </p:xfrm>
        <a:graphic>
          <a:graphicData uri="http://schemas.openxmlformats.org/drawingml/2006/table">
            <a:tbl>
              <a:tblPr/>
              <a:tblGrid>
                <a:gridCol w="501794">
                  <a:extLst>
                    <a:ext uri="{9D8B030D-6E8A-4147-A177-3AD203B41FA5}">
                      <a16:colId xmlns:a16="http://schemas.microsoft.com/office/drawing/2014/main" val="3167775218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503535989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1814058064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056658633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1650920253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965042208"/>
                    </a:ext>
                  </a:extLst>
                </a:gridCol>
                <a:gridCol w="566057">
                  <a:extLst>
                    <a:ext uri="{9D8B030D-6E8A-4147-A177-3AD203B41FA5}">
                      <a16:colId xmlns:a16="http://schemas.microsoft.com/office/drawing/2014/main" val="2478393699"/>
                    </a:ext>
                  </a:extLst>
                </a:gridCol>
              </a:tblGrid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Intra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60122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8131842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-1.44%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-0.26%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3329903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-6.72%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92451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-6.18%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-4.04%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-0.94%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483627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8865510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-1.69%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93%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3867503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-2.45%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-2.21%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1659661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0.06%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577328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6672485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172759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632490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25596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-0.23%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-1.05%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-0.12%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6293069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0.03%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-3.59%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611408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-3.45%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-1.68%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-0.53%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890677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0.04%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0.64%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5840530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0.01%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-1.11%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-1.27%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-0.23%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3178762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855700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9872940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427068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653679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494232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-0.64%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725337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0.02%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0.58%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308077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-0.28%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993188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0.85%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848506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-0.13%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0.71%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0181812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942871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FCCAB15-2F16-E14E-BD10-4AB286ECE438}"/>
              </a:ext>
            </a:extLst>
          </p:cNvPr>
          <p:cNvSpPr txBox="1"/>
          <p:nvPr/>
        </p:nvSpPr>
        <p:spPr>
          <a:xfrm>
            <a:off x="137202" y="4395901"/>
            <a:ext cx="39857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Calibri" pitchFamily="34" charset="0"/>
                <a:cs typeface="Calibri" pitchFamily="34" charset="0"/>
              </a:rPr>
              <a:t>Configuration #1: Chroma ALF and CC-ALF can be enabled in each CTB in these results</a:t>
            </a:r>
          </a:p>
        </p:txBody>
      </p:sp>
    </p:spTree>
    <p:extLst>
      <p:ext uri="{BB962C8B-B14F-4D97-AF65-F5344CB8AC3E}">
        <p14:creationId xmlns:p14="http://schemas.microsoft.com/office/powerpoint/2010/main" val="2094043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2A8C4-4668-484B-96AF-D489B2242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6" y="936198"/>
            <a:ext cx="4086224" cy="3692281"/>
          </a:xfrm>
        </p:spPr>
        <p:txBody>
          <a:bodyPr/>
          <a:lstStyle/>
          <a:p>
            <a:r>
              <a:rPr lang="en-US" dirty="0"/>
              <a:t>CTC Results</a:t>
            </a:r>
          </a:p>
          <a:p>
            <a:pPr lvl="1"/>
            <a:r>
              <a:rPr lang="en-US" dirty="0"/>
              <a:t>Overall BD Rate </a:t>
            </a:r>
            <a:r>
              <a:rPr lang="en-US" sz="1600" dirty="0"/>
              <a:t>(using 8:1:1 metric from AhG13) 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AI: -1.58%</a:t>
            </a:r>
          </a:p>
          <a:p>
            <a:pPr lvl="2"/>
            <a:r>
              <a:rPr lang="en-US" dirty="0"/>
              <a:t>RA: -2.11%</a:t>
            </a:r>
          </a:p>
          <a:p>
            <a:pPr lvl="2"/>
            <a:r>
              <a:rPr lang="en-US" dirty="0"/>
              <a:t>LDB: -2.38%</a:t>
            </a:r>
          </a:p>
          <a:p>
            <a:pPr lvl="2"/>
            <a:r>
              <a:rPr lang="en-US" dirty="0"/>
              <a:t>LDP: -2.33%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A87CCD-91E4-46DC-B2F0-602179D90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AA89C0-D40D-44B0-9D5A-DEABBB602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393913"/>
              </p:ext>
            </p:extLst>
          </p:nvPr>
        </p:nvGraphicFramePr>
        <p:xfrm>
          <a:off x="4953000" y="763866"/>
          <a:ext cx="3876880" cy="4173187"/>
        </p:xfrm>
        <a:graphic>
          <a:graphicData uri="http://schemas.openxmlformats.org/drawingml/2006/table">
            <a:tbl>
              <a:tblPr/>
              <a:tblGrid>
                <a:gridCol w="553840">
                  <a:extLst>
                    <a:ext uri="{9D8B030D-6E8A-4147-A177-3AD203B41FA5}">
                      <a16:colId xmlns:a16="http://schemas.microsoft.com/office/drawing/2014/main" val="2047731923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2316513338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1711902890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2735117686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3590006857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2774871187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756943574"/>
                    </a:ext>
                  </a:extLst>
                </a:gridCol>
              </a:tblGrid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Intra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07340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25527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-5.30%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-5.56%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-0.90%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02322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0.18%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-9.41%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-14.64%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-2.26%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130044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-15.85%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-12.00%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-2.62%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141990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0.22%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-4.17%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-3.79%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-0.62%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733764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0.32%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-11.64%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-1.88%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-1.10%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554191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0.23%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-9.72%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-7.86%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-1.58%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650894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-3.34%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-1.74%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-0.43%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67825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-6.26%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-6.63%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-1.12%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6632451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484875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76109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903050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-5.79%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-6.33%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-1.10%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6491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0.24%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-12.10%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-18.54%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-2.87%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100498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-20.32%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-15.20%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-3.40%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894406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-4.41%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-3.55%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414656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-11.53%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-10.99%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-2.11%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014426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-4.05%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-2.90%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-0.63%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340146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-4.62%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-4.62%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-0.76%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625232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445599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79685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8725586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-21.96%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-19.09%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-3.91%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705779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-5.44%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-4.11%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-0.84%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471336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-0.05%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-15.42%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-3.22%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-1.90%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221119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-14.82%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-10.13%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-2.38%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723789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0.05%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-3.74%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-2.82%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-0.62%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431108"/>
                  </a:ext>
                </a:extLst>
              </a:tr>
              <a:tr h="555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-8.56%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-6.24%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-1.31%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6644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F961619-45A5-E647-9441-EFB9E4342B99}"/>
              </a:ext>
            </a:extLst>
          </p:cNvPr>
          <p:cNvSpPr txBox="1"/>
          <p:nvPr/>
        </p:nvSpPr>
        <p:spPr>
          <a:xfrm>
            <a:off x="137202" y="4395901"/>
            <a:ext cx="3985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Calibri" pitchFamily="34" charset="0"/>
                <a:cs typeface="Calibri" pitchFamily="34" charset="0"/>
              </a:rPr>
              <a:t>Configuration #1: Chroma ALF and CC-ALF can be enabled in each CTB in these results </a:t>
            </a:r>
            <a:br>
              <a:rPr lang="en-US" sz="1400" i="1" dirty="0">
                <a:latin typeface="Calibri" pitchFamily="34" charset="0"/>
                <a:cs typeface="Calibri" pitchFamily="34" charset="0"/>
              </a:rPr>
            </a:br>
            <a:r>
              <a:rPr lang="en-US" sz="1400" i="1" dirty="0">
                <a:latin typeface="Calibri" pitchFamily="34" charset="0"/>
                <a:cs typeface="Calibri" pitchFamily="34" charset="0"/>
              </a:rPr>
              <a:t>(Total 19 multiplications per pixel; 15 in current ALF)</a:t>
            </a:r>
          </a:p>
        </p:txBody>
      </p:sp>
    </p:spTree>
    <p:extLst>
      <p:ext uri="{BB962C8B-B14F-4D97-AF65-F5344CB8AC3E}">
        <p14:creationId xmlns:p14="http://schemas.microsoft.com/office/powerpoint/2010/main" val="3108719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2A8C4-4668-484B-96AF-D489B22428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5776" y="936198"/>
            <a:ext cx="4086224" cy="3692281"/>
          </a:xfrm>
        </p:spPr>
        <p:txBody>
          <a:bodyPr/>
          <a:lstStyle/>
          <a:p>
            <a:r>
              <a:rPr lang="en-US" dirty="0"/>
              <a:t>CTC Results</a:t>
            </a:r>
          </a:p>
          <a:p>
            <a:pPr lvl="1"/>
            <a:r>
              <a:rPr lang="en-US" dirty="0"/>
              <a:t>Overall BD Rate </a:t>
            </a:r>
            <a:r>
              <a:rPr lang="en-US" sz="1600" dirty="0"/>
              <a:t>(using 8:1:1 metric from AhG13) 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AI: -1.30%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6A87CCD-91E4-46DC-B2F0-602179D90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Results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5AA89C0-D40D-44B0-9D5A-DEABBB602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415568"/>
              </p:ext>
            </p:extLst>
          </p:nvPr>
        </p:nvGraphicFramePr>
        <p:xfrm>
          <a:off x="4953000" y="763866"/>
          <a:ext cx="3876880" cy="4229041"/>
        </p:xfrm>
        <a:graphic>
          <a:graphicData uri="http://schemas.openxmlformats.org/drawingml/2006/table">
            <a:tbl>
              <a:tblPr/>
              <a:tblGrid>
                <a:gridCol w="553840">
                  <a:extLst>
                    <a:ext uri="{9D8B030D-6E8A-4147-A177-3AD203B41FA5}">
                      <a16:colId xmlns:a16="http://schemas.microsoft.com/office/drawing/2014/main" val="2047731923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2316513338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1711902890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2735117686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3590006857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2774871187"/>
                    </a:ext>
                  </a:extLst>
                </a:gridCol>
                <a:gridCol w="553840">
                  <a:extLst>
                    <a:ext uri="{9D8B030D-6E8A-4147-A177-3AD203B41FA5}">
                      <a16:colId xmlns:a16="http://schemas.microsoft.com/office/drawing/2014/main" val="756943574"/>
                    </a:ext>
                  </a:extLst>
                </a:gridCol>
              </a:tblGrid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All Intra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607340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25527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-3.64%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-3.36%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-0.61%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602322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-7.91%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-13.61%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-2.06%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130044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-14.35%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-10.30%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-2.34%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141990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-2.77%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-1.67%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7733764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-9.28%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-0.77%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554191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-6.13%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650894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-3.00%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-1.53%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-0.39%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67825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-5.07%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-5.22%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-0.92%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6632451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2484875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Random access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376109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903050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A1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6491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A2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100498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-19.03%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-14.06%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3894406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-3.53%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-2.15%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-0.49%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6414656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0144265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-3.89%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-2.52%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-0.59%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7340146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-3.87%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-3.60%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-0.62%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625232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22" marR="6422" marT="6422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445599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Low delay B Main10 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079685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YUV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EncT</a:t>
                      </a:r>
                    </a:p>
                  </a:txBody>
                  <a:tcPr marL="6422" marR="6422" marT="64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DecT</a:t>
                      </a:r>
                    </a:p>
                  </a:txBody>
                  <a:tcPr marL="6422" marR="6422" marT="642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8725586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B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705779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C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471336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E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221119"/>
                  </a:ext>
                </a:extLst>
              </a:tr>
              <a:tr h="1348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Overall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723789"/>
                  </a:ext>
                </a:extLst>
              </a:tr>
              <a:tr h="12843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D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-4.01%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-2.75%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3431108"/>
                  </a:ext>
                </a:extLst>
              </a:tr>
              <a:tr h="555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Class F</a:t>
                      </a:r>
                    </a:p>
                  </a:txBody>
                  <a:tcPr marL="6422" marR="6422" marT="642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#VALUE!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#NUM!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66444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F961619-45A5-E647-9441-EFB9E4342B99}"/>
              </a:ext>
            </a:extLst>
          </p:cNvPr>
          <p:cNvSpPr txBox="1"/>
          <p:nvPr/>
        </p:nvSpPr>
        <p:spPr>
          <a:xfrm>
            <a:off x="137202" y="4395901"/>
            <a:ext cx="43585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atin typeface="Calibri" pitchFamily="34" charset="0"/>
                <a:cs typeface="Calibri" pitchFamily="34" charset="0"/>
              </a:rPr>
              <a:t>Configuration #2: Chroma ALF and CC-ALF can not be simultaneously enabled in each CTB in these results</a:t>
            </a:r>
            <a:br>
              <a:rPr lang="en-US" sz="1400" i="1" dirty="0">
                <a:latin typeface="Calibri" pitchFamily="34" charset="0"/>
                <a:cs typeface="Calibri" pitchFamily="34" charset="0"/>
              </a:rPr>
            </a:br>
            <a:r>
              <a:rPr lang="en-US" sz="1400" i="1" dirty="0">
                <a:latin typeface="Calibri" pitchFamily="34" charset="0"/>
                <a:cs typeface="Calibri" pitchFamily="34" charset="0"/>
              </a:rPr>
              <a:t>(Total 16 multiplications per pixel; 15 in current ALF)</a:t>
            </a:r>
          </a:p>
        </p:txBody>
      </p:sp>
    </p:spTree>
    <p:extLst>
      <p:ext uri="{BB962C8B-B14F-4D97-AF65-F5344CB8AC3E}">
        <p14:creationId xmlns:p14="http://schemas.microsoft.com/office/powerpoint/2010/main" val="1163053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FF19DE-A69C-45C7-9628-66107C418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42268"/>
            <a:ext cx="8267701" cy="3650794"/>
          </a:xfrm>
        </p:spPr>
        <p:txBody>
          <a:bodyPr/>
          <a:lstStyle/>
          <a:p>
            <a:r>
              <a:rPr lang="en-CA" sz="1800" dirty="0"/>
              <a:t>Summary</a:t>
            </a:r>
          </a:p>
          <a:p>
            <a:pPr lvl="1"/>
            <a:r>
              <a:rPr lang="en-CA" sz="1600" dirty="0"/>
              <a:t>Multi-company proposal for the design of the Cross Component Adaptative Loop Filter</a:t>
            </a:r>
          </a:p>
          <a:p>
            <a:pPr lvl="2"/>
            <a:r>
              <a:rPr lang="en-CA" sz="1400" dirty="0"/>
              <a:t>Simplified relative to what was studied in CE5</a:t>
            </a:r>
          </a:p>
          <a:p>
            <a:pPr lvl="2"/>
            <a:r>
              <a:rPr lang="en-CA" sz="1400" dirty="0"/>
              <a:t>Aligned with ALF</a:t>
            </a:r>
          </a:p>
          <a:p>
            <a:pPr lvl="1"/>
            <a:r>
              <a:rPr lang="en-CA" sz="1600" dirty="0"/>
              <a:t>Operates in parallel to </a:t>
            </a:r>
            <a:r>
              <a:rPr lang="en-CA" sz="1600" dirty="0" err="1"/>
              <a:t>luma</a:t>
            </a:r>
            <a:r>
              <a:rPr lang="en-CA" sz="1600" dirty="0"/>
              <a:t> ALF</a:t>
            </a:r>
          </a:p>
          <a:p>
            <a:pPr lvl="1"/>
            <a:r>
              <a:rPr lang="en-CA" sz="1600" dirty="0"/>
              <a:t>Predicts correction for chroma channel from filtered </a:t>
            </a:r>
            <a:r>
              <a:rPr lang="en-CA" sz="1600" dirty="0" err="1"/>
              <a:t>luma</a:t>
            </a:r>
            <a:r>
              <a:rPr lang="en-CA" sz="1600" dirty="0"/>
              <a:t> samples</a:t>
            </a:r>
          </a:p>
          <a:p>
            <a:pPr lvl="1"/>
            <a:r>
              <a:rPr lang="en-CA" sz="1600" dirty="0"/>
              <a:t>Average YUV gains of  1.58%, 2.11%, 2.38%, 2.33% </a:t>
            </a:r>
            <a:r>
              <a:rPr lang="en-CA" sz="1200" dirty="0"/>
              <a:t>(for AI, RA, LDB, LDP)</a:t>
            </a:r>
            <a:endParaRPr lang="en-CA" sz="1600" dirty="0"/>
          </a:p>
          <a:p>
            <a:pPr lvl="1"/>
            <a:r>
              <a:rPr lang="en-CA" sz="1600" dirty="0"/>
              <a:t>Average YUV gains of  1.30% </a:t>
            </a:r>
            <a:r>
              <a:rPr lang="en-CA" sz="1200" dirty="0"/>
              <a:t>(for AI ) </a:t>
            </a:r>
            <a:r>
              <a:rPr lang="en-CA" sz="1600" dirty="0"/>
              <a:t>when CC-ALF and Chroma ALF are mutually exclusive</a:t>
            </a:r>
          </a:p>
          <a:p>
            <a:pPr lvl="1"/>
            <a:endParaRPr lang="en-CA" sz="1600" dirty="0"/>
          </a:p>
          <a:p>
            <a:pPr lvl="1"/>
            <a:r>
              <a:rPr lang="en-CA" sz="1600" dirty="0"/>
              <a:t>Thanks to:</a:t>
            </a:r>
          </a:p>
          <a:p>
            <a:pPr lvl="2"/>
            <a:r>
              <a:rPr lang="en-CA" sz="1400" dirty="0"/>
              <a:t>Interdigital and KWAI for cross-checking JVET-P1008</a:t>
            </a:r>
          </a:p>
          <a:p>
            <a:pPr lvl="2"/>
            <a:r>
              <a:rPr lang="en-CA" sz="1400" dirty="0"/>
              <a:t>HHI for </a:t>
            </a:r>
            <a:r>
              <a:rPr lang="en-CA" sz="1400"/>
              <a:t>cross-check  JVET-P0468</a:t>
            </a:r>
            <a:endParaRPr lang="en-CA" sz="1800" dirty="0"/>
          </a:p>
          <a:p>
            <a:pPr marL="55563" indent="0">
              <a:buNone/>
            </a:pPr>
            <a:r>
              <a:rPr lang="en-CA" sz="1800" dirty="0"/>
              <a:t>Recommend adopting CC-ALF into VVC Draft</a:t>
            </a:r>
          </a:p>
          <a:p>
            <a:pPr marL="436563" lvl="1" indent="0">
              <a:buNone/>
            </a:pPr>
            <a:endParaRPr lang="en-CA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A294EB-03A5-4BA9-B736-4EF946B63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1379936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1441368"/>
      </p:ext>
    </p:extLst>
  </p:cSld>
  <p:clrMapOvr>
    <a:masterClrMapping/>
  </p:clrMapOvr>
</p:sld>
</file>

<file path=ppt/theme/theme1.xml><?xml version="1.0" encoding="utf-8"?>
<a:theme xmlns:a="http://schemas.openxmlformats.org/drawingml/2006/main" name="CST July Monthly Dept Meeting 073008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ST July Monthly Dept Meeting 073008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715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7153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sz="1800" dirty="0" smtClean="0">
            <a:latin typeface="Calibri" pitchFamily="34" charset="0"/>
            <a:cs typeface="Calibri" pitchFamily="34" charset="0"/>
          </a:defRPr>
        </a:defPPr>
      </a:lstStyle>
    </a:txDef>
  </a:objectDefaults>
  <a:extraClrSchemeLst>
    <a:extraClrScheme>
      <a:clrScheme name="CST July Monthly Dept Meeting 073008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T July Monthly Dept Meeting 073008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 July Monthly Dept Meeting 073008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 July Monthly Dept Meeting 073008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ST July Monthly Dept Meeting 073008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 July Monthly Dept Meeting 073008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ST July Monthly Dept Meeting 073008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CST July Monthly Dept Meeting 073008</Template>
  <TotalTime>30233</TotalTime>
  <Words>1956</Words>
  <Application>Microsoft Office PowerPoint</Application>
  <PresentationFormat>On-screen Show (16:9)</PresentationFormat>
  <Paragraphs>733</Paragraphs>
  <Slides>15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Tahoma</vt:lpstr>
      <vt:lpstr>Times New Roman</vt:lpstr>
      <vt:lpstr>Verdana</vt:lpstr>
      <vt:lpstr>Wingdings</vt:lpstr>
      <vt:lpstr>CST July Monthly Dept Meeting 073008</vt:lpstr>
      <vt:lpstr>CE5-related: On the design of CC-ALF (JVET-P1008)</vt:lpstr>
      <vt:lpstr>Introduction</vt:lpstr>
      <vt:lpstr>Overview</vt:lpstr>
      <vt:lpstr>Reduce filter shape</vt:lpstr>
      <vt:lpstr>Align with ALF</vt:lpstr>
      <vt:lpstr>Exclusive Application of CC-ALF and Chroma ALF</vt:lpstr>
      <vt:lpstr>Coding Efficiency Improvement</vt:lpstr>
      <vt:lpstr>Limit dynamic range of coefficient to 6-bits</vt:lpstr>
      <vt:lpstr>PowerPoint Presentation</vt:lpstr>
      <vt:lpstr>Results</vt:lpstr>
      <vt:lpstr>Comparison versus CE5-2.1</vt:lpstr>
      <vt:lpstr>Experimental Results</vt:lpstr>
      <vt:lpstr>Experimental Results</vt:lpstr>
      <vt:lpstr>Recommendations</vt:lpstr>
      <vt:lpstr>PowerPoint Presentation</vt:lpstr>
    </vt:vector>
  </TitlesOfParts>
  <Company>Sharp Labs of America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 Overview Nov 2011</dc:title>
  <dc:creator>Larry Meixner</dc:creator>
  <dc:description>Letter Paper size
Meets sharp Logo Reqt. 2007</dc:description>
  <cp:lastModifiedBy>Misra, Kiran</cp:lastModifiedBy>
  <cp:revision>954</cp:revision>
  <cp:lastPrinted>2012-05-17T23:57:45Z</cp:lastPrinted>
  <dcterms:created xsi:type="dcterms:W3CDTF">2008-07-29T15:54:01Z</dcterms:created>
  <dcterms:modified xsi:type="dcterms:W3CDTF">2019-10-09T16:51:23Z</dcterms:modified>
</cp:coreProperties>
</file>