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1689" r:id="rId2"/>
    <p:sldId id="2005" r:id="rId3"/>
    <p:sldId id="2062" r:id="rId4"/>
    <p:sldId id="2069" r:id="rId5"/>
    <p:sldId id="2063" r:id="rId6"/>
    <p:sldId id="2070" r:id="rId7"/>
    <p:sldId id="2071" r:id="rId8"/>
    <p:sldId id="2072" r:id="rId9"/>
  </p:sldIdLst>
  <p:sldSz cx="9144000" cy="5143500" type="screen16x9"/>
  <p:notesSz cx="7010400" cy="92964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699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3984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0976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7968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4960" algn="l" defTabSz="91398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6pPr>
    <a:lvl7pPr marL="2741952" algn="l" defTabSz="91398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7pPr>
    <a:lvl8pPr marL="3198944" algn="l" defTabSz="91398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8pPr>
    <a:lvl9pPr marL="3655936" algn="l" defTabSz="91398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239" userDrawn="1">
          <p15:clr>
            <a:srgbClr val="A4A3A4"/>
          </p15:clr>
        </p15:guide>
        <p15:guide id="2" orient="horz" pos="429" userDrawn="1">
          <p15:clr>
            <a:srgbClr val="A4A3A4"/>
          </p15:clr>
        </p15:guide>
        <p15:guide id="3" orient="horz" pos="2879" userDrawn="1">
          <p15:clr>
            <a:srgbClr val="A4A3A4"/>
          </p15:clr>
        </p15:guide>
        <p15:guide id="4" orient="horz" pos="1629" userDrawn="1">
          <p15:clr>
            <a:srgbClr val="A4A3A4"/>
          </p15:clr>
        </p15:guide>
        <p15:guide id="5" orient="horz" pos="459" userDrawn="1">
          <p15:clr>
            <a:srgbClr val="A4A3A4"/>
          </p15:clr>
        </p15:guide>
        <p15:guide id="6" pos="5647" userDrawn="1">
          <p15:clr>
            <a:srgbClr val="A4A3A4"/>
          </p15:clr>
        </p15:guide>
        <p15:guide id="7" pos="243" userDrawn="1">
          <p15:clr>
            <a:srgbClr val="A4A3A4"/>
          </p15:clr>
        </p15:guide>
        <p15:guide id="8" pos="5253" userDrawn="1">
          <p15:clr>
            <a:srgbClr val="A4A3A4"/>
          </p15:clr>
        </p15:guide>
        <p15:guide id="9" pos="6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9">
          <p15:clr>
            <a:srgbClr val="A4A3A4"/>
          </p15:clr>
        </p15:guide>
        <p15:guide id="2" pos="220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816F"/>
    <a:srgbClr val="696969"/>
    <a:srgbClr val="483F4F"/>
    <a:srgbClr val="FFC7CE"/>
    <a:srgbClr val="6F5CFE"/>
    <a:srgbClr val="1A01D1"/>
    <a:srgbClr val="81708E"/>
    <a:srgbClr val="005674"/>
    <a:srgbClr val="92BC64"/>
    <a:srgbClr val="394E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392" autoAdjust="0"/>
    <p:restoredTop sz="88181" autoAdjust="0"/>
  </p:normalViewPr>
  <p:slideViewPr>
    <p:cSldViewPr snapToGrid="0">
      <p:cViewPr varScale="1">
        <p:scale>
          <a:sx n="136" d="100"/>
          <a:sy n="136" d="100"/>
        </p:scale>
        <p:origin x="324" y="120"/>
      </p:cViewPr>
      <p:guideLst>
        <p:guide orient="horz" pos="3239"/>
        <p:guide orient="horz" pos="429"/>
        <p:guide orient="horz" pos="2879"/>
        <p:guide orient="horz" pos="1629"/>
        <p:guide orient="horz" pos="459"/>
        <p:guide pos="5647"/>
        <p:guide pos="243"/>
        <p:guide pos="5253"/>
        <p:guide pos="651"/>
      </p:guideLst>
    </p:cSldViewPr>
  </p:slideViewPr>
  <p:outlineViewPr>
    <p:cViewPr>
      <p:scale>
        <a:sx n="33" d="100"/>
        <a:sy n="33" d="100"/>
      </p:scale>
      <p:origin x="0" y="66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58" y="54"/>
      </p:cViewPr>
      <p:guideLst>
        <p:guide orient="horz" pos="2929"/>
        <p:guide pos="220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63FAEC-958A-4BCA-8242-0953B616432E}" type="datetimeFigureOut">
              <a:rPr lang="fr-FR" altLang="en-US"/>
              <a:pPr/>
              <a:t>02/01/2019</a:t>
            </a:fld>
            <a:endParaRPr lang="fr-FR" alt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5C0536F-B732-4CCD-BF08-53E0F77B6B5E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317229767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06400" y="696913"/>
            <a:ext cx="61976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98" tIns="46049" rIns="92098" bIns="4604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C9EA90-611F-4DBE-932D-C451B92F851D}" type="slidenum">
              <a:rPr lang="fr-FR" altLang="en-US"/>
              <a:pPr/>
              <a:t>‹#›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2444508588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699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398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0976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796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4960" algn="l" defTabSz="9139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952" algn="l" defTabSz="9139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944" algn="l" defTabSz="9139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5936" algn="l" defTabSz="91398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77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9EA90-611F-4DBE-932D-C451B92F851D}" type="slidenum">
              <a:rPr lang="fr-FR" altLang="en-US" smtClean="0"/>
              <a:pPr/>
              <a:t>0</a:t>
            </a:fld>
            <a:endParaRPr lang="fr-F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9EA90-611F-4DBE-932D-C451B92F851D}" type="slidenum">
              <a:rPr lang="fr-FR" altLang="en-US" smtClean="0"/>
              <a:pPr/>
              <a:t>1</a:t>
            </a:fld>
            <a:endParaRPr lang="fr-FR" altLang="en-US"/>
          </a:p>
        </p:txBody>
      </p:sp>
    </p:spTree>
    <p:extLst>
      <p:ext uri="{BB962C8B-B14F-4D97-AF65-F5344CB8AC3E}">
        <p14:creationId xmlns:p14="http://schemas.microsoft.com/office/powerpoint/2010/main" val="174591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914400"/>
            <a:ext cx="9144001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22"/>
          <p:cNvGrpSpPr>
            <a:grpSpLocks/>
          </p:cNvGrpSpPr>
          <p:nvPr userDrawn="1"/>
        </p:nvGrpSpPr>
        <p:grpSpPr bwMode="auto">
          <a:xfrm>
            <a:off x="0" y="0"/>
            <a:ext cx="9144000" cy="5143500"/>
            <a:chOff x="0" y="0"/>
            <a:chExt cx="9144000" cy="5143502"/>
          </a:xfrm>
        </p:grpSpPr>
        <p:sp>
          <p:nvSpPr>
            <p:cNvPr id="6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9144000" cy="1419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0" y="3632599"/>
              <a:ext cx="9144000" cy="1510903"/>
              <a:chOff x="0" y="3045"/>
              <a:chExt cx="5760" cy="1269"/>
            </a:xfrm>
          </p:grpSpPr>
          <p:sp>
            <p:nvSpPr>
              <p:cNvPr id="11" name="Rectangle 19"/>
              <p:cNvSpPr>
                <a:spLocks noChangeArrowheads="1"/>
              </p:cNvSpPr>
              <p:nvPr/>
            </p:nvSpPr>
            <p:spPr bwMode="auto">
              <a:xfrm>
                <a:off x="0" y="3119"/>
                <a:ext cx="823" cy="11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2" name="Rectangle 20"/>
              <p:cNvSpPr>
                <a:spLocks noChangeArrowheads="1"/>
              </p:cNvSpPr>
              <p:nvPr/>
            </p:nvSpPr>
            <p:spPr bwMode="auto">
              <a:xfrm>
                <a:off x="823" y="3263"/>
                <a:ext cx="823" cy="105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3" name="Rectangle 21"/>
              <p:cNvSpPr>
                <a:spLocks noChangeArrowheads="1"/>
              </p:cNvSpPr>
              <p:nvPr/>
            </p:nvSpPr>
            <p:spPr bwMode="auto">
              <a:xfrm>
                <a:off x="1646" y="3215"/>
                <a:ext cx="823" cy="10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4" name="Rectangle 22"/>
              <p:cNvSpPr>
                <a:spLocks noChangeArrowheads="1"/>
              </p:cNvSpPr>
              <p:nvPr/>
            </p:nvSpPr>
            <p:spPr bwMode="auto">
              <a:xfrm>
                <a:off x="2469" y="3045"/>
                <a:ext cx="822" cy="126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5" name="Rectangle 23"/>
              <p:cNvSpPr>
                <a:spLocks noChangeArrowheads="1"/>
              </p:cNvSpPr>
              <p:nvPr/>
            </p:nvSpPr>
            <p:spPr bwMode="auto">
              <a:xfrm>
                <a:off x="3291" y="3186"/>
                <a:ext cx="823" cy="11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6" name="Rectangle 24"/>
              <p:cNvSpPr>
                <a:spLocks noChangeArrowheads="1"/>
              </p:cNvSpPr>
              <p:nvPr/>
            </p:nvSpPr>
            <p:spPr bwMode="auto">
              <a:xfrm>
                <a:off x="4114" y="3297"/>
                <a:ext cx="823" cy="101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  <p:sp>
            <p:nvSpPr>
              <p:cNvPr id="17" name="Rectangle 25"/>
              <p:cNvSpPr>
                <a:spLocks noChangeArrowheads="1"/>
              </p:cNvSpPr>
              <p:nvPr/>
            </p:nvSpPr>
            <p:spPr bwMode="auto">
              <a:xfrm>
                <a:off x="4937" y="3111"/>
                <a:ext cx="823" cy="120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GB" altLang="en-US" sz="2400"/>
              </a:p>
            </p:txBody>
          </p:sp>
        </p:grpSp>
        <p:sp>
          <p:nvSpPr>
            <p:cNvPr id="8" name="Rectangle 16"/>
            <p:cNvSpPr>
              <a:spLocks noChangeArrowheads="1"/>
            </p:cNvSpPr>
            <p:nvPr/>
          </p:nvSpPr>
          <p:spPr bwMode="auto">
            <a:xfrm>
              <a:off x="0" y="1257300"/>
              <a:ext cx="9144000" cy="349250"/>
            </a:xfrm>
            <a:prstGeom prst="rect">
              <a:avLst/>
            </a:prstGeom>
            <a:solidFill>
              <a:srgbClr val="1111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</p:grp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7630" y="53561"/>
            <a:ext cx="8791575" cy="857250"/>
          </a:xfrm>
        </p:spPr>
        <p:txBody>
          <a:bodyPr tIns="0" bIns="0"/>
          <a:lstStyle>
            <a:lvl1pPr algn="r">
              <a:defRPr sz="2400">
                <a:solidFill>
                  <a:srgbClr val="2A2A2A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630" y="910811"/>
            <a:ext cx="8791575" cy="342900"/>
          </a:xfrm>
        </p:spPr>
        <p:txBody>
          <a:bodyPr tIns="0" bIns="0"/>
          <a:lstStyle>
            <a:lvl1pPr algn="r">
              <a:defRPr sz="2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81001" y="57155"/>
            <a:ext cx="8597900" cy="478617"/>
          </a:xfrm>
        </p:spPr>
        <p:txBody>
          <a:bodyPr/>
          <a:lstStyle>
            <a:lvl1pPr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81004" y="728663"/>
            <a:ext cx="8583613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 anchor="ctr"/>
          <a:lstStyle>
            <a:lvl1pPr>
              <a:defRPr sz="800"/>
            </a:lvl1pPr>
          </a:lstStyle>
          <a:p>
            <a:fld id="{A13A4F66-D990-42A0-AE6A-B6C60AE5093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381001" y="57155"/>
            <a:ext cx="8597900" cy="478617"/>
          </a:xfrm>
        </p:spPr>
        <p:txBody>
          <a:bodyPr/>
          <a:lstStyle>
            <a:lvl1pPr>
              <a:defRPr sz="18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381001" y="728663"/>
            <a:ext cx="4191000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6" name="Espace réservé du contenu 2"/>
          <p:cNvSpPr>
            <a:spLocks noGrp="1"/>
          </p:cNvSpPr>
          <p:nvPr>
            <p:ph idx="11"/>
          </p:nvPr>
        </p:nvSpPr>
        <p:spPr>
          <a:xfrm>
            <a:off x="4787900" y="728663"/>
            <a:ext cx="4191000" cy="3883026"/>
          </a:xfr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6000" tIns="108000" bIns="84478"/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 anchor="ctr"/>
          <a:lstStyle>
            <a:lvl1pPr>
              <a:defRPr sz="800"/>
            </a:lvl1pPr>
          </a:lstStyle>
          <a:p>
            <a:fld id="{A26812CE-36F3-4311-832A-AC807B13170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3" y="914400"/>
            <a:ext cx="9148763" cy="365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 userDrawn="1"/>
        </p:nvSpPr>
        <p:spPr>
          <a:xfrm>
            <a:off x="0" y="4768851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6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5" name="Group 9"/>
          <p:cNvGrpSpPr>
            <a:grpSpLocks/>
          </p:cNvGrpSpPr>
          <p:nvPr userDrawn="1"/>
        </p:nvGrpSpPr>
        <p:grpSpPr bwMode="auto">
          <a:xfrm>
            <a:off x="0" y="3775075"/>
            <a:ext cx="9144000" cy="1511300"/>
            <a:chOff x="0" y="3045"/>
            <a:chExt cx="5760" cy="1269"/>
          </a:xfrm>
        </p:grpSpPr>
        <p:sp>
          <p:nvSpPr>
            <p:cNvPr id="6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7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8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9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1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</p:grpSp>
      <p:sp>
        <p:nvSpPr>
          <p:cNvPr id="14" name="Rectangle 7"/>
          <p:cNvSpPr>
            <a:spLocks noChangeArrowheads="1"/>
          </p:cNvSpPr>
          <p:nvPr userDrawn="1"/>
        </p:nvSpPr>
        <p:spPr bwMode="auto">
          <a:xfrm>
            <a:off x="0" y="7620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z="240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1788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7"/>
          <p:cNvSpPr>
            <a:spLocks noChangeArrowheads="1"/>
          </p:cNvSpPr>
          <p:nvPr userDrawn="1"/>
        </p:nvSpPr>
        <p:spPr bwMode="auto">
          <a:xfrm>
            <a:off x="0" y="2"/>
            <a:ext cx="9144000" cy="1419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z="2400"/>
          </a:p>
        </p:txBody>
      </p:sp>
      <p:sp>
        <p:nvSpPr>
          <p:cNvPr id="4" name="Rectangle 3"/>
          <p:cNvSpPr/>
          <p:nvPr userDrawn="1"/>
        </p:nvSpPr>
        <p:spPr>
          <a:xfrm>
            <a:off x="0" y="4768851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2573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z="2400"/>
          </a:p>
        </p:txBody>
      </p:sp>
      <p:sp>
        <p:nvSpPr>
          <p:cNvPr id="6" name="Rectangle 5"/>
          <p:cNvSpPr/>
          <p:nvPr userDrawn="1"/>
        </p:nvSpPr>
        <p:spPr>
          <a:xfrm>
            <a:off x="0" y="6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7" name="Group 9"/>
          <p:cNvGrpSpPr>
            <a:grpSpLocks/>
          </p:cNvGrpSpPr>
          <p:nvPr userDrawn="1"/>
        </p:nvGrpSpPr>
        <p:grpSpPr bwMode="auto">
          <a:xfrm>
            <a:off x="0" y="3632200"/>
            <a:ext cx="9144000" cy="1511300"/>
            <a:chOff x="0" y="3045"/>
            <a:chExt cx="5760" cy="1269"/>
          </a:xfrm>
        </p:grpSpPr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</p:grp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0" descr="C:\Documents and Settings\BEUNAS\Mes documents\1 BOULOT\OTHERS\TECHNICOLOR\IMGES\index-04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4163"/>
            <a:ext cx="914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7"/>
          <p:cNvSpPr>
            <a:spLocks noChangeArrowheads="1"/>
          </p:cNvSpPr>
          <p:nvPr userDrawn="1"/>
        </p:nvSpPr>
        <p:spPr bwMode="auto">
          <a:xfrm>
            <a:off x="0" y="2"/>
            <a:ext cx="9144000" cy="14192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z="2400"/>
          </a:p>
        </p:txBody>
      </p:sp>
      <p:sp>
        <p:nvSpPr>
          <p:cNvPr id="6" name="Rectangle 5"/>
          <p:cNvSpPr/>
          <p:nvPr userDrawn="1"/>
        </p:nvSpPr>
        <p:spPr>
          <a:xfrm>
            <a:off x="0" y="4768851"/>
            <a:ext cx="9144000" cy="3746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0" y="1257300"/>
            <a:ext cx="9144000" cy="350838"/>
          </a:xfrm>
          <a:prstGeom prst="rect">
            <a:avLst/>
          </a:prstGeom>
          <a:solidFill>
            <a:srgbClr val="11111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en-US" sz="2400"/>
          </a:p>
        </p:txBody>
      </p:sp>
      <p:sp>
        <p:nvSpPr>
          <p:cNvPr id="8" name="Rectangle 7"/>
          <p:cNvSpPr/>
          <p:nvPr userDrawn="1"/>
        </p:nvSpPr>
        <p:spPr>
          <a:xfrm>
            <a:off x="0" y="6"/>
            <a:ext cx="9144000" cy="107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altLang="en-US" sz="2400">
              <a:solidFill>
                <a:srgbClr val="FFFFFF"/>
              </a:solidFill>
              <a:cs typeface="Arial" pitchFamily="34" charset="0"/>
            </a:endParaRPr>
          </a:p>
        </p:txBody>
      </p:sp>
      <p:grpSp>
        <p:nvGrpSpPr>
          <p:cNvPr id="9" name="Group 9"/>
          <p:cNvGrpSpPr>
            <a:grpSpLocks/>
          </p:cNvGrpSpPr>
          <p:nvPr userDrawn="1"/>
        </p:nvGrpSpPr>
        <p:grpSpPr bwMode="auto">
          <a:xfrm>
            <a:off x="0" y="3632200"/>
            <a:ext cx="9144000" cy="1511300"/>
            <a:chOff x="0" y="3045"/>
            <a:chExt cx="5760" cy="1269"/>
          </a:xfrm>
        </p:grpSpPr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0" y="3120"/>
              <a:ext cx="823" cy="1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823" y="3264"/>
              <a:ext cx="823" cy="1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646" y="3216"/>
              <a:ext cx="823" cy="109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469" y="3045"/>
              <a:ext cx="822" cy="12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291" y="3186"/>
              <a:ext cx="823" cy="1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4114" y="3297"/>
              <a:ext cx="823" cy="1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4937" y="3112"/>
              <a:ext cx="823" cy="12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altLang="en-US" sz="2400"/>
            </a:p>
          </p:txBody>
        </p:sp>
      </p:grpSp>
      <p:sp>
        <p:nvSpPr>
          <p:cNvPr id="39" name="Titre 38"/>
          <p:cNvSpPr>
            <a:spLocks noGrp="1"/>
          </p:cNvSpPr>
          <p:nvPr>
            <p:ph type="title"/>
          </p:nvPr>
        </p:nvSpPr>
        <p:spPr>
          <a:xfrm>
            <a:off x="328585" y="1821656"/>
            <a:ext cx="8521731" cy="857250"/>
          </a:xfrm>
        </p:spPr>
        <p:txBody>
          <a:bodyPr/>
          <a:lstStyle>
            <a:lvl1pPr algn="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4" name="Espace réservé du texte 43"/>
          <p:cNvSpPr>
            <a:spLocks noGrp="1"/>
          </p:cNvSpPr>
          <p:nvPr>
            <p:ph type="body" sz="quarter" idx="11"/>
          </p:nvPr>
        </p:nvSpPr>
        <p:spPr>
          <a:xfrm>
            <a:off x="314324" y="2678921"/>
            <a:ext cx="8536309" cy="375039"/>
          </a:xfrm>
        </p:spPr>
        <p:txBody>
          <a:bodyPr/>
          <a:lstStyle>
            <a:lvl1pPr algn="r">
              <a:spcBef>
                <a:spcPts val="0"/>
              </a:spcBef>
              <a:defRPr sz="2000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4" y="57150"/>
            <a:ext cx="8583613" cy="477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4" y="588967"/>
            <a:ext cx="8583613" cy="396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fr-FR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81005" y="4899025"/>
            <a:ext cx="295275" cy="11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rgbClr val="111111"/>
                </a:solidFill>
                <a:latin typeface="Trebuchet MS" pitchFamily="34" charset="0"/>
              </a:defRPr>
            </a:lvl1pPr>
          </a:lstStyle>
          <a:p>
            <a:fld id="{8C163CC9-12F2-4942-AE42-ED71A0232BA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785817" y="4910018"/>
            <a:ext cx="601663" cy="92333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>
              <a:defRPr sz="600">
                <a:solidFill>
                  <a:srgbClr val="8F8F8F"/>
                </a:solidFill>
                <a:latin typeface="Trebuchet MS" pitchFamily="34" charset="0"/>
              </a:defRPr>
            </a:lvl1pPr>
          </a:lstStyle>
          <a:p>
            <a:fld id="{9982A2E8-F5E8-4E98-A662-BCC9EC34EB1C}" type="datetime1">
              <a:rPr lang="en-US" altLang="en-US" smtClean="0"/>
              <a:t>1/2/2019</a:t>
            </a:fld>
            <a:endParaRPr lang="en-US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-3172" y="476252"/>
            <a:ext cx="9147175" cy="180975"/>
            <a:chOff x="-3477" y="845344"/>
            <a:chExt cx="9147477" cy="180975"/>
          </a:xfrm>
        </p:grpSpPr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6475325" y="846932"/>
              <a:ext cx="2668675" cy="179387"/>
            </a:xfrm>
            <a:custGeom>
              <a:avLst/>
              <a:gdLst>
                <a:gd name="T0" fmla="*/ 2658109 w 2669381"/>
                <a:gd name="T1" fmla="*/ 43458 h 178594"/>
                <a:gd name="T2" fmla="*/ 1989436 w 2669381"/>
                <a:gd name="T3" fmla="*/ 43458 h 178594"/>
                <a:gd name="T4" fmla="*/ 1989436 w 2669381"/>
                <a:gd name="T5" fmla="*/ 191729 h 178594"/>
                <a:gd name="T6" fmla="*/ 1323129 w 2669381"/>
                <a:gd name="T7" fmla="*/ 191729 h 178594"/>
                <a:gd name="T8" fmla="*/ 1323129 w 2669381"/>
                <a:gd name="T9" fmla="*/ 107373 h 178594"/>
                <a:gd name="T10" fmla="*/ 656822 w 2669381"/>
                <a:gd name="T11" fmla="*/ 107373 h 178594"/>
                <a:gd name="T12" fmla="*/ 656822 w 2669381"/>
                <a:gd name="T13" fmla="*/ 0 h 178594"/>
                <a:gd name="T14" fmla="*/ 0 w 2669381"/>
                <a:gd name="T15" fmla="*/ 0 h 17859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9381"/>
                <a:gd name="T25" fmla="*/ 0 h 178594"/>
                <a:gd name="T26" fmla="*/ 2669381 w 2669381"/>
                <a:gd name="T27" fmla="*/ 178594 h 17859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9381" h="178594">
                  <a:moveTo>
                    <a:pt x="2669381" y="40481"/>
                  </a:moveTo>
                  <a:lnTo>
                    <a:pt x="1997869" y="40481"/>
                  </a:lnTo>
                  <a:lnTo>
                    <a:pt x="1997869" y="178594"/>
                  </a:lnTo>
                  <a:lnTo>
                    <a:pt x="1328737" y="178594"/>
                  </a:lnTo>
                  <a:lnTo>
                    <a:pt x="1328737" y="100013"/>
                  </a:lnTo>
                  <a:lnTo>
                    <a:pt x="659606" y="100013"/>
                  </a:lnTo>
                  <a:lnTo>
                    <a:pt x="659606" y="0"/>
                  </a:ln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98A4AB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-3477" y="845344"/>
              <a:ext cx="6478802" cy="163513"/>
            </a:xfrm>
            <a:custGeom>
              <a:avLst/>
              <a:gdLst>
                <a:gd name="T0" fmla="*/ 6489381 w 6478096"/>
                <a:gd name="T1" fmla="*/ 0 h 164306"/>
                <a:gd name="T2" fmla="*/ 6489381 w 6478096"/>
                <a:gd name="T3" fmla="*/ 116796 h 164306"/>
                <a:gd name="T4" fmla="*/ 5819090 w 6478096"/>
                <a:gd name="T5" fmla="*/ 116796 h 164306"/>
                <a:gd name="T6" fmla="*/ 5819090 w 6478096"/>
                <a:gd name="T7" fmla="*/ 152054 h 164306"/>
                <a:gd name="T8" fmla="*/ 5160719 w 6478096"/>
                <a:gd name="T9" fmla="*/ 152054 h 164306"/>
                <a:gd name="T10" fmla="*/ 5160719 w 6478096"/>
                <a:gd name="T11" fmla="*/ 50684 h 164306"/>
                <a:gd name="T12" fmla="*/ 0 w 6478096"/>
                <a:gd name="T13" fmla="*/ 50684 h 1643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78096"/>
                <a:gd name="T22" fmla="*/ 0 h 164306"/>
                <a:gd name="T23" fmla="*/ 6478096 w 6478096"/>
                <a:gd name="T24" fmla="*/ 164306 h 16430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78096" h="164306">
                  <a:moveTo>
                    <a:pt x="6478096" y="0"/>
                  </a:moveTo>
                  <a:lnTo>
                    <a:pt x="6478096" y="126206"/>
                  </a:lnTo>
                  <a:lnTo>
                    <a:pt x="5808965" y="126206"/>
                  </a:lnTo>
                  <a:lnTo>
                    <a:pt x="5808965" y="164306"/>
                  </a:lnTo>
                  <a:lnTo>
                    <a:pt x="5151740" y="164306"/>
                  </a:lnTo>
                  <a:lnTo>
                    <a:pt x="5151740" y="54769"/>
                  </a:lnTo>
                  <a:lnTo>
                    <a:pt x="0" y="54769"/>
                  </a:lnTo>
                </a:path>
              </a:pathLst>
            </a:custGeom>
            <a:noFill/>
            <a:ln w="12700">
              <a:solidFill>
                <a:srgbClr val="98A4AB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1" r:id="rId1"/>
    <p:sldLayoutId id="2147484412" r:id="rId2"/>
    <p:sldLayoutId id="2147484413" r:id="rId3"/>
    <p:sldLayoutId id="2147484414" r:id="rId4"/>
    <p:sldLayoutId id="2147484415" r:id="rId5"/>
    <p:sldLayoutId id="2147484416" r:id="rId6"/>
  </p:sldLayoutIdLst>
  <p:transition/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>
          <a:solidFill>
            <a:srgbClr val="7F7F7F"/>
          </a:solidFill>
          <a:latin typeface="Trebuchet MS" pitchFamily="34" charset="0"/>
        </a:defRPr>
      </a:lvl5pPr>
      <a:lvl6pPr marL="457196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6pPr>
      <a:lvl7pPr marL="91439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7pPr>
      <a:lvl8pPr marL="1371584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8pPr>
      <a:lvl9pPr marL="1828778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3333"/>
          </a:solidFill>
          <a:latin typeface="Arial" charset="0"/>
        </a:defRPr>
      </a:lvl9pPr>
    </p:titleStyle>
    <p:bodyStyle>
      <a:lvl1pPr marL="342896" indent="-342896" algn="l" rtl="0" eaLnBrk="0" fontAlgn="base" hangingPunct="0">
        <a:spcBef>
          <a:spcPct val="30000"/>
        </a:spcBef>
        <a:spcAft>
          <a:spcPct val="0"/>
        </a:spcAft>
        <a:defRPr sz="2200">
          <a:solidFill>
            <a:srgbClr val="7B7B7B"/>
          </a:solidFill>
          <a:latin typeface="Trebuchet MS" pitchFamily="34" charset="0"/>
          <a:ea typeface="+mn-ea"/>
          <a:cs typeface="+mn-cs"/>
        </a:defRPr>
      </a:lvl1pPr>
      <a:lvl2pPr marL="266697" indent="-266697" algn="l" rtl="0" eaLnBrk="0" fontAlgn="base" hangingPunct="0">
        <a:spcBef>
          <a:spcPct val="30000"/>
        </a:spcBef>
        <a:spcAft>
          <a:spcPct val="0"/>
        </a:spcAft>
        <a:buClr>
          <a:schemeClr val="tx1"/>
        </a:buClr>
        <a:buSzPct val="80000"/>
        <a:buFont typeface="Wingdings" pitchFamily="2" charset="2"/>
        <a:buChar char=""/>
        <a:defRPr sz="2000">
          <a:solidFill>
            <a:srgbClr val="2A2A2A"/>
          </a:solidFill>
          <a:latin typeface="Trebuchet MS" pitchFamily="34" charset="0"/>
        </a:defRPr>
      </a:lvl2pPr>
      <a:lvl3pPr marL="542918" indent="-276222" algn="l" rtl="0" eaLnBrk="0" fontAlgn="base" hangingPunct="0">
        <a:spcBef>
          <a:spcPct val="30000"/>
        </a:spcBef>
        <a:spcAft>
          <a:spcPct val="0"/>
        </a:spcAft>
        <a:buClr>
          <a:srgbClr val="858585"/>
        </a:buClr>
        <a:buSzPct val="80000"/>
        <a:buFont typeface="Wingdings" pitchFamily="2" charset="2"/>
        <a:buChar char="n"/>
        <a:defRPr>
          <a:solidFill>
            <a:srgbClr val="2A2A2A"/>
          </a:solidFill>
          <a:latin typeface="Trebuchet MS" pitchFamily="34" charset="0"/>
        </a:defRPr>
      </a:lvl3pPr>
      <a:lvl4pPr marL="809616" indent="-266697" algn="l" rtl="0" eaLnBrk="0" fontAlgn="base" hangingPunct="0">
        <a:spcBef>
          <a:spcPct val="30000"/>
        </a:spcBef>
        <a:spcAft>
          <a:spcPct val="0"/>
        </a:spcAft>
        <a:buClr>
          <a:srgbClr val="ADADAD"/>
        </a:buClr>
        <a:buSzPct val="80000"/>
        <a:buFont typeface="Wingdings" pitchFamily="2" charset="2"/>
        <a:buChar char="n"/>
        <a:defRPr sz="1600">
          <a:solidFill>
            <a:srgbClr val="2A2A2A"/>
          </a:solidFill>
          <a:latin typeface="Trebuchet MS" pitchFamily="34" charset="0"/>
        </a:defRPr>
      </a:lvl4pPr>
      <a:lvl5pPr marL="1076312" indent="-266697" algn="l" rtl="0" eaLnBrk="0" fontAlgn="base" hangingPunct="0">
        <a:spcBef>
          <a:spcPct val="30000"/>
        </a:spcBef>
        <a:spcAft>
          <a:spcPct val="0"/>
        </a:spcAft>
        <a:buClr>
          <a:srgbClr val="D6D6D6"/>
        </a:buClr>
        <a:buSzPct val="80000"/>
        <a:buFont typeface="Wingdings" pitchFamily="2" charset="2"/>
        <a:buChar char="n"/>
        <a:defRPr sz="1400">
          <a:solidFill>
            <a:srgbClr val="2A2A2A"/>
          </a:solidFill>
          <a:latin typeface="Trebuchet MS" pitchFamily="34" charset="0"/>
        </a:defRPr>
      </a:lvl5pPr>
      <a:lvl6pPr marL="2933666" indent="-285747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6pPr>
      <a:lvl7pPr marL="3390860" indent="-285747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7pPr>
      <a:lvl8pPr marL="3848056" indent="-285747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8pPr>
      <a:lvl9pPr marL="4305250" indent="-285747" algn="l" rtl="0" eaLnBrk="1" fontAlgn="base" hangingPunct="1">
        <a:spcBef>
          <a:spcPct val="30000"/>
        </a:spcBef>
        <a:spcAft>
          <a:spcPct val="0"/>
        </a:spcAft>
        <a:buChar char="•"/>
        <a:defRPr sz="2000">
          <a:solidFill>
            <a:srgbClr val="333333"/>
          </a:solidFill>
          <a:latin typeface="+mn-lt"/>
        </a:defRPr>
      </a:lvl9pPr>
    </p:bodyStyle>
    <p:otherStyle>
      <a:defPPr>
        <a:defRPr lang="fr-FR"/>
      </a:defPPr>
      <a:lvl1pPr marL="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6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0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84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78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74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69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63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58" algn="l" defTabSz="91439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31" y="53563"/>
            <a:ext cx="8647670" cy="1132688"/>
          </a:xfrm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000" b="1" dirty="0"/>
              <a:t>JVET-M0282</a:t>
            </a:r>
            <a:br>
              <a:rPr lang="en-US" sz="2000" b="1" dirty="0"/>
            </a:br>
            <a:r>
              <a:rPr lang="en-US" sz="2000" b="1" dirty="0"/>
              <a:t>CE2.2.8: Affine Motion Vector Pruning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8292" y="4717514"/>
            <a:ext cx="86754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err="1">
                <a:latin typeface="Trebuchet MS" pitchFamily="34" charset="0"/>
              </a:rPr>
              <a:t>January</a:t>
            </a:r>
            <a:r>
              <a:rPr lang="fr-FR" sz="900" dirty="0">
                <a:latin typeface="Trebuchet MS" pitchFamily="34" charset="0"/>
              </a:rPr>
              <a:t> 2019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9DE3C01-FA70-4F93-B20D-C23801DC1F43}"/>
              </a:ext>
            </a:extLst>
          </p:cNvPr>
          <p:cNvSpPr txBox="1">
            <a:spLocks/>
          </p:cNvSpPr>
          <p:nvPr/>
        </p:nvSpPr>
        <p:spPr bwMode="auto">
          <a:xfrm>
            <a:off x="3436207" y="3974133"/>
            <a:ext cx="1965283" cy="283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2A2A2A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7F7F7F"/>
                </a:solidFill>
                <a:latin typeface="Trebuchet MS" pitchFamily="34" charset="0"/>
              </a:defRPr>
            </a:lvl5pPr>
            <a:lvl6pPr marL="457196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333333"/>
                </a:solidFill>
                <a:latin typeface="Arial" charset="0"/>
              </a:defRPr>
            </a:lvl6pPr>
            <a:lvl7pPr marL="91439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333333"/>
                </a:solidFill>
                <a:latin typeface="Arial" charset="0"/>
              </a:defRPr>
            </a:lvl7pPr>
            <a:lvl8pPr marL="1371584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333333"/>
                </a:solidFill>
                <a:latin typeface="Arial" charset="0"/>
              </a:defRPr>
            </a:lvl8pPr>
            <a:lvl9pPr marL="1828778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333333"/>
                </a:solidFill>
                <a:latin typeface="Arial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400" b="1" kern="0" dirty="0"/>
              <a:t>A. Robert - Technicolor</a:t>
            </a:r>
            <a:endParaRPr lang="en-US" sz="1400" kern="0" dirty="0"/>
          </a:p>
        </p:txBody>
      </p:sp>
    </p:spTree>
    <p:extLst>
      <p:ext uri="{BB962C8B-B14F-4D97-AF65-F5344CB8AC3E}">
        <p14:creationId xmlns:p14="http://schemas.microsoft.com/office/powerpoint/2010/main" val="403617515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Motivation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2A675F-D773-4BF2-AF1C-E18EC07A341A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8583613" cy="2379571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VTM-3:</a:t>
            </a:r>
          </a:p>
          <a:p>
            <a:pPr lvl="2"/>
            <a:r>
              <a:rPr lang="en-US" sz="1400" dirty="0"/>
              <a:t>In Affine AMVP and Affine Merge coding modes, motion predictor lists are constructed. </a:t>
            </a:r>
          </a:p>
          <a:p>
            <a:pPr lvl="2"/>
            <a:r>
              <a:rPr lang="en-US" sz="1400" dirty="0"/>
              <a:t>But in the current reference software, almost all pruning has been removed and some predictor redundancy can be observed </a:t>
            </a:r>
          </a:p>
          <a:p>
            <a:pPr marL="180973" lvl="2" indent="0">
              <a:buNone/>
            </a:pPr>
            <a:endParaRPr lang="en-US" sz="1400" dirty="0"/>
          </a:p>
          <a:p>
            <a:pPr lvl="1"/>
            <a:r>
              <a:rPr lang="en-US" sz="1400" dirty="0"/>
              <a:t>Goal of this contribution:</a:t>
            </a:r>
          </a:p>
          <a:p>
            <a:pPr lvl="2"/>
            <a:r>
              <a:rPr lang="en-US" sz="1400" dirty="0"/>
              <a:t>Reduce predictor redundancies</a:t>
            </a:r>
          </a:p>
          <a:p>
            <a:pPr lvl="2"/>
            <a:r>
              <a:rPr lang="en-US" sz="1400" dirty="0"/>
              <a:t>Harmonize motion predictor lists construction</a:t>
            </a:r>
          </a:p>
        </p:txBody>
      </p:sp>
    </p:spTree>
    <p:extLst>
      <p:ext uri="{BB962C8B-B14F-4D97-AF65-F5344CB8AC3E}">
        <p14:creationId xmlns:p14="http://schemas.microsoft.com/office/powerpoint/2010/main" val="5916559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0DEC-601F-470A-9DEE-41B97153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Affine AMVP coding mode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48CAEA-30AA-4FD5-84CD-1A451B0D237A}"/>
              </a:ext>
            </a:extLst>
          </p:cNvPr>
          <p:cNvSpPr txBox="1">
            <a:spLocks/>
          </p:cNvSpPr>
          <p:nvPr/>
        </p:nvSpPr>
        <p:spPr bwMode="auto">
          <a:xfrm>
            <a:off x="179387" y="980123"/>
            <a:ext cx="4501834" cy="3687622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Adopted last meeting:</a:t>
            </a:r>
          </a:p>
          <a:p>
            <a:pPr lvl="2"/>
            <a:r>
              <a:rPr lang="en-US" sz="1400" dirty="0"/>
              <a:t>Remove all pruning</a:t>
            </a:r>
          </a:p>
          <a:p>
            <a:pPr lvl="2"/>
            <a:r>
              <a:rPr lang="en-US" sz="1400" dirty="0"/>
              <a:t>Get only 2 spatial inherited like in AMVP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Proposed uniformization with AMVP</a:t>
            </a:r>
          </a:p>
          <a:p>
            <a:pPr lvl="2"/>
            <a:r>
              <a:rPr lang="en-US" sz="1400" dirty="0"/>
              <a:t>2 spatial inherited predictor are pruned together</a:t>
            </a:r>
          </a:p>
          <a:p>
            <a:pPr lvl="2"/>
            <a:r>
              <a:rPr lang="en-US" sz="1400" dirty="0"/>
              <a:t>Virtual predictor is pruned</a:t>
            </a:r>
          </a:p>
          <a:p>
            <a:pPr lvl="2"/>
            <a:r>
              <a:rPr lang="en-US" sz="1400" dirty="0"/>
              <a:t>Simple and early pruning of the virtual translational predictors</a:t>
            </a:r>
          </a:p>
          <a:p>
            <a:pPr lvl="3"/>
            <a:r>
              <a:rPr lang="en-US" sz="1400" dirty="0"/>
              <a:t>If </a:t>
            </a:r>
            <a:r>
              <a:rPr lang="en-US" sz="1400" dirty="0" err="1"/>
              <a:t>v</a:t>
            </a:r>
            <a:r>
              <a:rPr lang="en-US" sz="1400" baseline="-25000" dirty="0" err="1"/>
              <a:t>LT</a:t>
            </a:r>
            <a:r>
              <a:rPr lang="en-US" sz="1400" dirty="0"/>
              <a:t> and </a:t>
            </a:r>
            <a:r>
              <a:rPr lang="en-US" sz="1400" dirty="0" err="1"/>
              <a:t>v</a:t>
            </a:r>
            <a:r>
              <a:rPr lang="en-US" sz="1400" baseline="-25000" dirty="0" err="1"/>
              <a:t>RT</a:t>
            </a:r>
            <a:r>
              <a:rPr lang="en-US" sz="1400" dirty="0"/>
              <a:t> exist and are equal, then </a:t>
            </a:r>
            <a:r>
              <a:rPr lang="en-US" sz="1400" dirty="0" err="1"/>
              <a:t>v</a:t>
            </a:r>
            <a:r>
              <a:rPr lang="en-US" sz="1400" baseline="-25000" dirty="0" err="1"/>
              <a:t>RT</a:t>
            </a:r>
            <a:r>
              <a:rPr lang="en-US" sz="1400" dirty="0"/>
              <a:t> is set invalid</a:t>
            </a:r>
          </a:p>
          <a:p>
            <a:pPr lvl="3"/>
            <a:r>
              <a:rPr lang="en-US" sz="1400" dirty="0"/>
              <a:t>If </a:t>
            </a:r>
            <a:r>
              <a:rPr lang="en-US" sz="1400" dirty="0" err="1"/>
              <a:t>v</a:t>
            </a:r>
            <a:r>
              <a:rPr lang="en-US" sz="1400" baseline="-25000" dirty="0" err="1"/>
              <a:t>LT</a:t>
            </a:r>
            <a:r>
              <a:rPr lang="en-US" sz="1400" dirty="0"/>
              <a:t> and </a:t>
            </a:r>
            <a:r>
              <a:rPr lang="en-US" sz="1400" dirty="0" err="1"/>
              <a:t>v</a:t>
            </a:r>
            <a:r>
              <a:rPr lang="en-US" sz="1400" baseline="-25000" dirty="0" err="1"/>
              <a:t>LB</a:t>
            </a:r>
            <a:r>
              <a:rPr lang="en-US" sz="1400" dirty="0"/>
              <a:t> exist and are equal or </a:t>
            </a:r>
            <a:r>
              <a:rPr lang="en-US" sz="1400" dirty="0" err="1"/>
              <a:t>v</a:t>
            </a:r>
            <a:r>
              <a:rPr lang="en-US" sz="1400" baseline="-25000" dirty="0" err="1"/>
              <a:t>RT</a:t>
            </a:r>
            <a:r>
              <a:rPr lang="en-US" sz="1400" dirty="0"/>
              <a:t> and </a:t>
            </a:r>
            <a:r>
              <a:rPr lang="en-US" sz="1400" dirty="0" err="1"/>
              <a:t>v</a:t>
            </a:r>
            <a:r>
              <a:rPr lang="en-US" sz="1400" baseline="-25000" dirty="0" err="1"/>
              <a:t>LB</a:t>
            </a:r>
            <a:r>
              <a:rPr lang="en-US" sz="1400" dirty="0"/>
              <a:t> exist and are equal, then </a:t>
            </a:r>
            <a:r>
              <a:rPr lang="en-US" sz="1400" dirty="0" err="1"/>
              <a:t>v</a:t>
            </a:r>
            <a:r>
              <a:rPr lang="en-US" sz="1400" baseline="-25000" dirty="0" err="1"/>
              <a:t>LB</a:t>
            </a:r>
            <a:r>
              <a:rPr lang="en-US" sz="1400" dirty="0"/>
              <a:t> is set invalid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F056FF7-0F90-4184-A766-99C0A1308107}"/>
              </a:ext>
            </a:extLst>
          </p:cNvPr>
          <p:cNvSpPr txBox="1">
            <a:spLocks/>
          </p:cNvSpPr>
          <p:nvPr/>
        </p:nvSpPr>
        <p:spPr bwMode="auto">
          <a:xfrm>
            <a:off x="4744831" y="4759183"/>
            <a:ext cx="4297680" cy="307777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sz="2000" b="1" dirty="0"/>
              <a:t>→ </a:t>
            </a:r>
            <a:r>
              <a:rPr lang="en-US" sz="1400" dirty="0"/>
              <a:t>18 integer comparisons per ref frame (12 AMVP)</a:t>
            </a:r>
            <a:endParaRPr lang="en-US" sz="2000" dirty="0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4CDA542-B6F5-48B5-A784-DC4EFCE4DE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8441583"/>
              </p:ext>
            </p:extLst>
          </p:nvPr>
        </p:nvGraphicFramePr>
        <p:xfrm>
          <a:off x="4744831" y="735823"/>
          <a:ext cx="4206240" cy="4023360"/>
        </p:xfrm>
        <a:graphic>
          <a:graphicData uri="http://schemas.openxmlformats.org/drawingml/2006/table">
            <a:tbl>
              <a:tblPr firstRow="1" bandRow="1"/>
              <a:tblGrid>
                <a:gridCol w="1280160">
                  <a:extLst>
                    <a:ext uri="{9D8B030D-6E8A-4147-A177-3AD203B41FA5}">
                      <a16:colId xmlns:a16="http://schemas.microsoft.com/office/drawing/2014/main" val="1321138473"/>
                    </a:ext>
                  </a:extLst>
                </a:gridCol>
                <a:gridCol w="2926080">
                  <a:extLst>
                    <a:ext uri="{9D8B030D-6E8A-4147-A177-3AD203B41FA5}">
                      <a16:colId xmlns:a16="http://schemas.microsoft.com/office/drawing/2014/main" val="1645010924"/>
                    </a:ext>
                  </a:extLst>
                </a:gridCol>
              </a:tblGrid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noProof="0"/>
                        <a:t>List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noProof="0" dirty="0"/>
                        <a:t>Affine AMVP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750711"/>
                  </a:ext>
                </a:extLst>
              </a:tr>
              <a:tr h="228600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000" noProof="0"/>
                        <a:t>Candidates type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Spatial inherited Affine A0/A1 + unscaled + rounding ¼-pel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Spatial inherited Affine B0/B1/B2 + unscaled + rounding ¼-pel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- </a:t>
                      </a:r>
                      <a:r>
                        <a:rPr lang="en-US" sz="1000" u="sng" noProof="0" dirty="0">
                          <a:solidFill>
                            <a:schemeClr val="accent4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 spatial inherited </a:t>
                      </a:r>
                      <a:r>
                        <a:rPr lang="en-US" sz="1000" noProof="0" dirty="0" err="1">
                          <a:solidFill>
                            <a:schemeClr val="accent4"/>
                          </a:solidFill>
                        </a:rPr>
                        <a:t>cand</a:t>
                      </a:r>
                      <a:endParaRPr lang="en-US" sz="1000" noProof="0" dirty="0">
                        <a:solidFill>
                          <a:schemeClr val="accent4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LT B2/B3/A2 + unscaled + rounding ¼-pel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RT B1/B0 + unscaled + rounding ¼-pel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LB A1/A0 + unscaled + rounding ¼-pel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Virtual Affine with {LT,RT,LB}/{LT,RT} 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+ </a:t>
                      </a:r>
                      <a:r>
                        <a:rPr lang="en-US" sz="1000" u="sng" noProof="0" dirty="0">
                          <a:solidFill>
                            <a:schemeClr val="accent4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 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</a:t>
                      </a:r>
                      <a:r>
                        <a:rPr lang="en-US" sz="1000" kern="1200" noProof="0" dirty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Translational with </a:t>
                      </a:r>
                      <a:r>
                        <a:rPr lang="en-US" sz="1000" u="sng" kern="1200" noProof="0" dirty="0">
                          <a:solidFill>
                            <a:schemeClr val="accent4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pruned</a:t>
                      </a:r>
                      <a:r>
                        <a:rPr lang="en-US" sz="1000" kern="1200" noProof="0" dirty="0">
                          <a:solidFill>
                            <a:schemeClr val="tx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 LB, RT, LT</a:t>
                      </a:r>
                    </a:p>
                    <a:p>
                      <a:endParaRPr lang="en-US" sz="10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Translational with TMVP C0/C1</a:t>
                      </a:r>
                    </a:p>
                    <a:p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Fulfill with zero Affine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260300"/>
                  </a:ext>
                </a:extLst>
              </a:tr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000" noProof="0"/>
                        <a:t>list size/total nb of possible candidates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2 / 2+1+3+1+2 =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for each ref pic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80155"/>
                  </a:ext>
                </a:extLst>
              </a:tr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 err="1"/>
                        <a:t>Nb</a:t>
                      </a:r>
                      <a:r>
                        <a:rPr lang="en-US" sz="1000" noProof="0" dirty="0"/>
                        <a:t> comparison mv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/>
                        <a:t>                       r</a:t>
                      </a:r>
                      <a:r>
                        <a:rPr lang="en-US" sz="1000" noProof="0" dirty="0" err="1"/>
                        <a:t>efidx</a:t>
                      </a:r>
                      <a:endParaRPr lang="en-US" sz="10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/>
                        <a:t> </a:t>
                      </a:r>
                      <a:r>
                        <a:rPr lang="en-US" sz="1000" noProof="0" dirty="0"/>
                        <a:t>                  total int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3+3+3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+0+0 = 0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+9 = 9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for each ref pic (x4)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                    0      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18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920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27828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50DEC-601F-470A-9DEE-41B97153C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Affine Merge coding mode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48CAEA-30AA-4FD5-84CD-1A451B0D237A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4834573" cy="2087184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Adopted last meeting:</a:t>
            </a:r>
          </a:p>
          <a:p>
            <a:pPr lvl="2"/>
            <a:r>
              <a:rPr lang="en-US" sz="1400" dirty="0"/>
              <a:t>Reduced pruning to only virtual predictors (same reference frame but different MVs)</a:t>
            </a:r>
          </a:p>
          <a:p>
            <a:pPr lvl="1"/>
            <a:endParaRPr lang="en-US" sz="1400" dirty="0"/>
          </a:p>
          <a:p>
            <a:pPr lvl="1"/>
            <a:r>
              <a:rPr lang="en-US" sz="1400" dirty="0"/>
              <a:t>Proposed uniformization with Affine AMVP</a:t>
            </a:r>
          </a:p>
          <a:p>
            <a:pPr lvl="2"/>
            <a:r>
              <a:rPr lang="en-US" sz="1400" dirty="0"/>
              <a:t>2 spatial inherited predictor are pruned together</a:t>
            </a:r>
          </a:p>
          <a:p>
            <a:pPr lvl="2"/>
            <a:r>
              <a:rPr lang="en-US" sz="1400" dirty="0"/>
              <a:t>Consider zero Affine predictor in the RDO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3B7AB2B-7457-4E49-8433-E9AFC770E862}"/>
              </a:ext>
            </a:extLst>
          </p:cNvPr>
          <p:cNvSpPr txBox="1">
            <a:spLocks/>
          </p:cNvSpPr>
          <p:nvPr/>
        </p:nvSpPr>
        <p:spPr bwMode="auto">
          <a:xfrm>
            <a:off x="5013959" y="4810517"/>
            <a:ext cx="3749040" cy="307777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algn="ctr">
              <a:buNone/>
            </a:pPr>
            <a:r>
              <a:rPr lang="en-US" sz="2000" b="1" dirty="0"/>
              <a:t>→ </a:t>
            </a:r>
            <a:r>
              <a:rPr lang="en-US" sz="1400" dirty="0"/>
              <a:t>14 integer comparisons more (+15%)</a:t>
            </a:r>
            <a:endParaRPr lang="en-US" sz="20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E7708B0-DBF1-49BE-880C-CF8120B32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719033"/>
              </p:ext>
            </p:extLst>
          </p:nvPr>
        </p:nvGraphicFramePr>
        <p:xfrm>
          <a:off x="5013959" y="177557"/>
          <a:ext cx="3749040" cy="4632960"/>
        </p:xfrm>
        <a:graphic>
          <a:graphicData uri="http://schemas.openxmlformats.org/drawingml/2006/table">
            <a:tbl>
              <a:tblPr firstRow="1" bandRow="1"/>
              <a:tblGrid>
                <a:gridCol w="1280160">
                  <a:extLst>
                    <a:ext uri="{9D8B030D-6E8A-4147-A177-3AD203B41FA5}">
                      <a16:colId xmlns:a16="http://schemas.microsoft.com/office/drawing/2014/main" val="13211384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2567045"/>
                    </a:ext>
                  </a:extLst>
                </a:gridCol>
              </a:tblGrid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noProof="0"/>
                        <a:t>List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400" noProof="0" dirty="0"/>
                        <a:t>Affine merge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750711"/>
                  </a:ext>
                </a:extLst>
              </a:tr>
              <a:tr h="612601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000" noProof="0"/>
                        <a:t>Candidates type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A1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B1 + </a:t>
                      </a:r>
                      <a:r>
                        <a:rPr lang="en-US" sz="1000" u="sng" noProof="0" dirty="0">
                          <a:solidFill>
                            <a:schemeClr val="tx1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A1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B0 + </a:t>
                      </a:r>
                      <a:r>
                        <a:rPr lang="en-US" sz="1000" u="sng" noProof="0" dirty="0">
                          <a:solidFill>
                            <a:schemeClr val="tx1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B1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A0 + </a:t>
                      </a:r>
                      <a:r>
                        <a:rPr lang="en-US" sz="1000" u="sng" noProof="0" dirty="0">
                          <a:solidFill>
                            <a:schemeClr val="tx1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A1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ATMVP</a:t>
                      </a:r>
                    </a:p>
                    <a:p>
                      <a:endParaRPr lang="en-US" sz="100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Spatial inherited Affine A0/A1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Spatial inherited Affine B0/B1/B2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- </a:t>
                      </a:r>
                      <a:r>
                        <a:rPr lang="en-US" sz="1000" u="sng" noProof="0" dirty="0">
                          <a:solidFill>
                            <a:schemeClr val="accent4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 spatial inherited </a:t>
                      </a:r>
                      <a:r>
                        <a:rPr lang="en-US" sz="1000" noProof="0" dirty="0" err="1">
                          <a:solidFill>
                            <a:schemeClr val="accent4"/>
                          </a:solidFill>
                        </a:rPr>
                        <a:t>cand</a:t>
                      </a:r>
                      <a:endParaRPr lang="en-US" sz="1000" noProof="0" dirty="0">
                        <a:solidFill>
                          <a:schemeClr val="accent4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en-US" sz="1000" noProof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LT B2/B3/A2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RT B1/B0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Spatial LB A1/A0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- TMVP RB C0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Virtual Affine with </a:t>
                      </a:r>
                      <a:r>
                        <a:rPr lang="en-US" sz="1000" u="sng" noProof="0" dirty="0">
                          <a:solidFill>
                            <a:schemeClr val="tx1"/>
                          </a:solidFill>
                        </a:rPr>
                        <a:t>pruned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{LT,RT,LB}, {LT,RT,RB}, {LT,LB,RB}, {RT,LB,RB}, {LT,RT}, {LT,LB}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1000" noProof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    -&gt; Fulfill with zero Affine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7260300"/>
                  </a:ext>
                </a:extLst>
              </a:tr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000" noProof="0"/>
                        <a:t>list size/total nb of possible candidates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5 / 1+2+6+5 = 14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680155"/>
                  </a:ext>
                </a:extLst>
              </a:tr>
              <a:tr h="548640"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 err="1"/>
                        <a:t>Nb</a:t>
                      </a:r>
                      <a:r>
                        <a:rPr lang="en-US" sz="1000" noProof="0" dirty="0"/>
                        <a:t> comparison mv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/>
                        <a:t>                       r</a:t>
                      </a:r>
                      <a:r>
                        <a:rPr lang="en-US" sz="1000" noProof="0" dirty="0" err="1"/>
                        <a:t>efidx</a:t>
                      </a:r>
                      <a:endParaRPr lang="en-US" sz="1000" noProof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/>
                        <a:t> </a:t>
                      </a:r>
                      <a:r>
                        <a:rPr lang="en-US" sz="1000" noProof="0" dirty="0"/>
                        <a:t>                  total int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196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390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58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77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5974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169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363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558" algn="l" defTabSz="91439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+3</a:t>
                      </a:r>
                      <a:r>
                        <a:rPr lang="en-US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+(4*2+2)</a:t>
                      </a:r>
                      <a:r>
                        <a:rPr lang="en-US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+0 = 26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+6 = 32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fr-FR" sz="1000" noProof="0" dirty="0">
                          <a:solidFill>
                            <a:schemeClr val="accent4"/>
                          </a:solidFill>
                        </a:rPr>
                        <a:t>+1</a:t>
                      </a:r>
                      <a:r>
                        <a:rPr lang="fr-FR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fr-FR" sz="1000" noProof="0" dirty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(4*2+2)</a:t>
                      </a:r>
                      <a:r>
                        <a:rPr lang="en-US" sz="100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*2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+0 = 26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+2 = 28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noProof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US" sz="1000" noProof="0" dirty="0">
                          <a:solidFill>
                            <a:schemeClr val="accent2"/>
                          </a:solidFill>
                        </a:rPr>
                        <a:t>                                            </a:t>
                      </a:r>
                      <a:r>
                        <a:rPr lang="en-US" sz="1000" noProof="0" dirty="0">
                          <a:solidFill>
                            <a:schemeClr val="tx1"/>
                          </a:solidFill>
                        </a:rPr>
                        <a:t>78</a:t>
                      </a:r>
                      <a:r>
                        <a:rPr lang="en-US" sz="1000" noProof="0" dirty="0">
                          <a:solidFill>
                            <a:schemeClr val="accent2"/>
                          </a:solidFill>
                        </a:rPr>
                        <a:t>         </a:t>
                      </a:r>
                      <a:r>
                        <a:rPr lang="en-US" sz="1000" noProof="0" dirty="0">
                          <a:solidFill>
                            <a:schemeClr val="accent4"/>
                          </a:solidFill>
                        </a:rPr>
                        <a:t>92</a:t>
                      </a: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72C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69207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933727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66D37-B509-4DFF-BF40-771339DF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Simulation Results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5BAE3-1AFF-4E10-BBCD-031AE674558C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8583613" cy="702189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Results over VTM-3.0:</a:t>
            </a:r>
          </a:p>
          <a:p>
            <a:pPr lvl="2"/>
            <a:r>
              <a:rPr lang="en-US" sz="1400" dirty="0"/>
              <a:t>Affine AMVP uniformization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E2F9C-32F0-492D-8C3A-97AE58A18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68" y="1599805"/>
            <a:ext cx="5945661" cy="1943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F884EF-58A4-4593-9CA1-C82B6BFCC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166" y="3361220"/>
            <a:ext cx="5945661" cy="17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825746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66D37-B509-4DFF-BF40-771339DF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Simulation Results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5BAE3-1AFF-4E10-BBCD-031AE674558C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8583613" cy="702189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Results over VTM-3.0:</a:t>
            </a:r>
          </a:p>
          <a:p>
            <a:pPr lvl="2"/>
            <a:r>
              <a:rPr lang="en-US" sz="1400" dirty="0"/>
              <a:t>Affine Merge uniformization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C2218E-6975-426E-9195-925993D3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69" y="1599805"/>
            <a:ext cx="5945661" cy="1943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93820B-D7C0-42F8-ADEB-7D1B14B118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168" y="3361220"/>
            <a:ext cx="5945661" cy="17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4397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66D37-B509-4DFF-BF40-771339DF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Simulation Results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5BAE3-1AFF-4E10-BBCD-031AE674558C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8583613" cy="702189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Results over VTM-3.0:</a:t>
            </a:r>
          </a:p>
          <a:p>
            <a:pPr lvl="2"/>
            <a:r>
              <a:rPr lang="en-US" sz="1400" dirty="0"/>
              <a:t>Proposed Affine AMVP + Affine Merge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F8A50-980A-40D1-8D57-0CE5B1836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69" y="1599805"/>
            <a:ext cx="5945661" cy="19438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714AF5-2819-4595-BCD5-4F41A5BE0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167" y="3361220"/>
            <a:ext cx="5945661" cy="17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359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66D37-B509-4DFF-BF40-771339DF92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Simulation Results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55BAE3-1AFF-4E10-BBCD-031AE674558C}"/>
              </a:ext>
            </a:extLst>
          </p:cNvPr>
          <p:cNvSpPr txBox="1">
            <a:spLocks/>
          </p:cNvSpPr>
          <p:nvPr/>
        </p:nvSpPr>
        <p:spPr bwMode="auto">
          <a:xfrm>
            <a:off x="179386" y="980123"/>
            <a:ext cx="8583613" cy="702189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chemeClr val="bg1">
                  <a:alpha val="0"/>
                </a:schemeClr>
              </a:gs>
            </a:gsLst>
            <a:lin ang="2700000" scaled="1"/>
          </a:gradFill>
          <a:ln w="6350" cap="flat" cmpd="sng" algn="ctr">
            <a:gradFill flip="none" rotWithShape="1">
              <a:gsLst>
                <a:gs pos="0">
                  <a:srgbClr val="6E7F88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  <a:tileRect/>
            </a:gradFill>
            <a:prstDash val="solid"/>
            <a:miter lim="800000"/>
            <a:headEnd/>
            <a:tailEnd/>
          </a:ln>
          <a:effectLst>
            <a:outerShdw blurRad="190500" dist="241300" dir="12360000" sx="95000" sy="95000" rotWithShape="0">
              <a:prstClr val="black">
                <a:alpha val="14000"/>
              </a:prstClr>
            </a:outerShdw>
          </a:effectLst>
        </p:spPr>
        <p:txBody>
          <a:bodyPr vert="horz" wrap="square" lIns="216000" tIns="108000" rIns="0" bIns="84478" numCol="1" anchor="t" anchorCtr="0" compatLnSpc="1">
            <a:prstTxWarp prst="textNoShape">
              <a:avLst/>
            </a:prstTxWarp>
            <a:spAutoFit/>
          </a:bodyPr>
          <a:lstStyle>
            <a:lvl1pPr marL="0" indent="0" algn="l" rtl="0" eaLnBrk="0" fontAlgn="base" hangingPunct="0">
              <a:spcBef>
                <a:spcPct val="0"/>
              </a:spcBef>
              <a:spcAft>
                <a:spcPts val="800"/>
              </a:spcAft>
              <a:defRPr lang="fr-FR" sz="1800" b="1" kern="1200" noProof="0" dirty="0" smtClean="0">
                <a:solidFill>
                  <a:srgbClr val="2B293B"/>
                </a:solidFill>
                <a:latin typeface="+mj-lt"/>
                <a:ea typeface="+mn-ea"/>
                <a:cs typeface="Arial" pitchFamily="34" charset="0"/>
              </a:defRPr>
            </a:lvl1pPr>
            <a:lvl2pPr marL="180973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9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2pPr>
            <a:lvl3pPr marL="361946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97BF15"/>
              </a:buClr>
              <a:buSzPct val="8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3pPr>
            <a:lvl4pPr marL="542918" indent="-180973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ADADAD"/>
              </a:buClr>
              <a:buSzPct val="70000"/>
              <a:buFont typeface="Wingdings" pitchFamily="2" charset="2"/>
              <a:buChar char=""/>
              <a:defRPr lang="fr-FR" sz="1200" b="0" kern="1200" noProof="0" dirty="0" smtClean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4pPr>
            <a:lvl5pPr marL="714366" indent="-171448" algn="l" rtl="0" eaLnBrk="0" fontAlgn="base" hangingPunct="0">
              <a:spcBef>
                <a:spcPct val="0"/>
              </a:spcBef>
              <a:spcAft>
                <a:spcPts val="600"/>
              </a:spcAft>
              <a:buClr>
                <a:srgbClr val="D6D6D6"/>
              </a:buClr>
              <a:buSzPct val="70000"/>
              <a:buFont typeface="Wingdings" pitchFamily="2" charset="2"/>
              <a:buChar char=""/>
              <a:defRPr lang="en-US" sz="1200" b="0" kern="1200" noProof="0" dirty="0">
                <a:solidFill>
                  <a:srgbClr val="696969"/>
                </a:solidFill>
                <a:latin typeface="+mj-lt"/>
                <a:ea typeface="+mn-ea"/>
                <a:cs typeface="Arial" pitchFamily="34" charset="0"/>
              </a:defRPr>
            </a:lvl5pPr>
            <a:lvl6pPr marL="293366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39086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848056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305250" indent="-285747" algn="l" rtl="0" eaLnBrk="1" fontAlgn="base" hangingPunct="1">
              <a:spcBef>
                <a:spcPct val="30000"/>
              </a:spcBef>
              <a:spcAft>
                <a:spcPct val="0"/>
              </a:spcAft>
              <a:buChar char="•"/>
              <a:defRPr sz="20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400" dirty="0"/>
              <a:t>Results over VTM-3.0:</a:t>
            </a:r>
          </a:p>
          <a:p>
            <a:pPr lvl="2"/>
            <a:r>
              <a:rPr lang="en-US" sz="1400" dirty="0"/>
              <a:t>Proposed Affine uniformization + CE4.1.5 (JVET-M0281)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4D702D-D3E3-4BC1-B1A1-945DDBF70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57" y="1599805"/>
            <a:ext cx="5945661" cy="1943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C55540-6D90-4A02-81F3-4F7E4A991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156" y="3361220"/>
            <a:ext cx="5945661" cy="178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186627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2013_Technicolor">
  <a:themeElements>
    <a:clrScheme name="TECHNICOLOR">
      <a:dk1>
        <a:srgbClr val="333333"/>
      </a:dk1>
      <a:lt1>
        <a:srgbClr val="FFFFFF"/>
      </a:lt1>
      <a:dk2>
        <a:srgbClr val="333333"/>
      </a:dk2>
      <a:lt2>
        <a:srgbClr val="FFFFFF"/>
      </a:lt2>
      <a:accent1>
        <a:srgbClr val="961E6C"/>
      </a:accent1>
      <a:accent2>
        <a:srgbClr val="BE1253"/>
      </a:accent2>
      <a:accent3>
        <a:srgbClr val="D40027"/>
      </a:accent3>
      <a:accent4>
        <a:srgbClr val="E95F14"/>
      </a:accent4>
      <a:accent5>
        <a:srgbClr val="FCC300"/>
      </a:accent5>
      <a:accent6>
        <a:srgbClr val="96BE17"/>
      </a:accent6>
      <a:hlink>
        <a:srgbClr val="333333"/>
      </a:hlink>
      <a:folHlink>
        <a:srgbClr val="333333"/>
      </a:folHlink>
    </a:clrScheme>
    <a:fontScheme name="Custom 1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98A4AB"/>
        </a:solidFill>
        <a:ln>
          <a:solidFill>
            <a:srgbClr val="5F5F5F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defRPr sz="2000" dirty="0" err="1" smtClean="0">
            <a:latin typeface="Trebuchet MS" pitchFamily="34" charset="0"/>
          </a:defRPr>
        </a:defPPr>
      </a:lstStyle>
    </a:tx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2013_Technicolor</Template>
  <TotalTime>0</TotalTime>
  <Words>580</Words>
  <Application>Microsoft Office PowerPoint</Application>
  <PresentationFormat>On-screen Show (16:9)</PresentationFormat>
  <Paragraphs>97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Trebuchet MS</vt:lpstr>
      <vt:lpstr>Wingdings</vt:lpstr>
      <vt:lpstr>2013_Technicolor</vt:lpstr>
      <vt:lpstr>JVET-M0282 CE2.2.8: Affine Motion Vector Pruning</vt:lpstr>
      <vt:lpstr>Motivation</vt:lpstr>
      <vt:lpstr>Affine AMVP coding mode</vt:lpstr>
      <vt:lpstr>Affine Merge coding mode</vt:lpstr>
      <vt:lpstr>Simulation Results</vt:lpstr>
      <vt:lpstr>Simulation Results</vt:lpstr>
      <vt:lpstr>Simulation Results</vt:lpstr>
      <vt:lpstr>Simulation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2014-03-25T09:07:50Z</dcterms:created>
  <dcterms:modified xsi:type="dcterms:W3CDTF">2019-01-02T15:10:15Z</dcterms:modified>
</cp:coreProperties>
</file>