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562" autoAdjust="0"/>
    <p:restoredTop sz="94660"/>
  </p:normalViewPr>
  <p:slideViewPr>
    <p:cSldViewPr snapToGrid="0">
      <p:cViewPr varScale="1">
        <p:scale>
          <a:sx n="69" d="100"/>
          <a:sy n="69" d="100"/>
        </p:scale>
        <p:origin x="51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D4783-B67A-41B4-BDC3-96AE8D281A3A}" type="datetimeFigureOut">
              <a:rPr lang="en-US" smtClean="0"/>
              <a:t>7/15/2017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1A1F8-CD09-4103-9405-EB1CD7E62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0249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D4783-B67A-41B4-BDC3-96AE8D281A3A}" type="datetimeFigureOut">
              <a:rPr lang="en-US" smtClean="0"/>
              <a:t>7/15/2017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1A1F8-CD09-4103-9405-EB1CD7E62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308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D4783-B67A-41B4-BDC3-96AE8D281A3A}" type="datetimeFigureOut">
              <a:rPr lang="en-US" smtClean="0"/>
              <a:t>7/15/2017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1A1F8-CD09-4103-9405-EB1CD7E62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268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D4783-B67A-41B4-BDC3-96AE8D281A3A}" type="datetimeFigureOut">
              <a:rPr lang="en-US" smtClean="0"/>
              <a:t>7/15/2017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1A1F8-CD09-4103-9405-EB1CD7E62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07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D4783-B67A-41B4-BDC3-96AE8D281A3A}" type="datetimeFigureOut">
              <a:rPr lang="en-US" smtClean="0"/>
              <a:t>7/15/2017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1A1F8-CD09-4103-9405-EB1CD7E62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293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D4783-B67A-41B4-BDC3-96AE8D281A3A}" type="datetimeFigureOut">
              <a:rPr lang="en-US" smtClean="0"/>
              <a:t>7/15/2017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1A1F8-CD09-4103-9405-EB1CD7E62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349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D4783-B67A-41B4-BDC3-96AE8D281A3A}" type="datetimeFigureOut">
              <a:rPr lang="en-US" smtClean="0"/>
              <a:t>7/15/2017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1A1F8-CD09-4103-9405-EB1CD7E62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802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D4783-B67A-41B4-BDC3-96AE8D281A3A}" type="datetimeFigureOut">
              <a:rPr lang="en-US" smtClean="0"/>
              <a:t>7/15/2017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1A1F8-CD09-4103-9405-EB1CD7E62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2667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D4783-B67A-41B4-BDC3-96AE8D281A3A}" type="datetimeFigureOut">
              <a:rPr lang="en-US" smtClean="0"/>
              <a:t>7/15/2017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1A1F8-CD09-4103-9405-EB1CD7E62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671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D4783-B67A-41B4-BDC3-96AE8D281A3A}" type="datetimeFigureOut">
              <a:rPr lang="en-US" smtClean="0"/>
              <a:t>7/15/2017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1A1F8-CD09-4103-9405-EB1CD7E62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6476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9D4783-B67A-41B4-BDC3-96AE8D281A3A}" type="datetimeFigureOut">
              <a:rPr lang="en-US" smtClean="0"/>
              <a:t>7/15/2017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1A1F8-CD09-4103-9405-EB1CD7E62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864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D4783-B67A-41B4-BDC3-96AE8D281A3A}" type="datetimeFigureOut">
              <a:rPr lang="en-US" smtClean="0"/>
              <a:t>7/15/2017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1A1F8-CD09-4103-9405-EB1CD7E62F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38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2040673"/>
            <a:ext cx="9144000" cy="1438116"/>
          </a:xfrm>
        </p:spPr>
        <p:txBody>
          <a:bodyPr>
            <a:normAutofit fontScale="90000"/>
          </a:bodyPr>
          <a:lstStyle/>
          <a:p>
            <a:r>
              <a:rPr lang="en-CA" sz="4400" b="1" dirty="0"/>
              <a:t>AHG8: Influence of coding size on objective gain in 360-degree video CTC (JVET-G0057)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568393"/>
            <a:ext cx="9144000" cy="1655762"/>
          </a:xfrm>
        </p:spPr>
        <p:txBody>
          <a:bodyPr/>
          <a:lstStyle/>
          <a:p>
            <a:r>
              <a:rPr lang="en-US" dirty="0"/>
              <a:t>Geert Van der Auwera, Muhammed Coban, Marta Karczewicz</a:t>
            </a:r>
          </a:p>
          <a:p>
            <a:r>
              <a:rPr lang="en-US" dirty="0"/>
              <a:t> (Qualcomm)</a:t>
            </a:r>
          </a:p>
        </p:txBody>
      </p:sp>
    </p:spTree>
    <p:extLst>
      <p:ext uri="{BB962C8B-B14F-4D97-AF65-F5344CB8AC3E}">
        <p14:creationId xmlns:p14="http://schemas.microsoft.com/office/powerpoint/2010/main" val="35932180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793" y="197857"/>
            <a:ext cx="10515600" cy="902566"/>
          </a:xfrm>
        </p:spPr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793" y="1100423"/>
            <a:ext cx="11107291" cy="4706017"/>
          </a:xfrm>
        </p:spPr>
        <p:txBody>
          <a:bodyPr>
            <a:noAutofit/>
          </a:bodyPr>
          <a:lstStyle/>
          <a:p>
            <a:pPr hangingPunct="0"/>
            <a:r>
              <a:rPr lang="en-CA" dirty="0">
                <a:latin typeface="+mj-lt"/>
              </a:rPr>
              <a:t>JVET 360-degree video CTC:</a:t>
            </a:r>
          </a:p>
          <a:p>
            <a:pPr lvl="1" hangingPunct="0"/>
            <a:r>
              <a:rPr lang="en-CA" dirty="0">
                <a:latin typeface="+mj-lt"/>
              </a:rPr>
              <a:t>Original ERP input sequences are first converted into reduced resolution projection format to be coded.</a:t>
            </a:r>
          </a:p>
          <a:p>
            <a:pPr lvl="1" hangingPunct="0"/>
            <a:r>
              <a:rPr lang="en-CA" dirty="0">
                <a:latin typeface="+mj-lt"/>
              </a:rPr>
              <a:t>4K ERP inputs: size of the coded pictures is 75% of the samples of the 4K input size. </a:t>
            </a:r>
          </a:p>
          <a:p>
            <a:pPr lvl="1" hangingPunct="0"/>
            <a:r>
              <a:rPr lang="en-CA" dirty="0">
                <a:latin typeface="+mj-lt"/>
              </a:rPr>
              <a:t>8K ERP inputs: only 25% of the samples of the 8K input size. </a:t>
            </a:r>
          </a:p>
          <a:p>
            <a:pPr lvl="1" hangingPunct="0"/>
            <a:r>
              <a:rPr lang="en-CA" dirty="0">
                <a:latin typeface="+mj-lt"/>
              </a:rPr>
              <a:t>ERP anchor follows same size constraints.</a:t>
            </a:r>
          </a:p>
          <a:p>
            <a:pPr hangingPunct="0"/>
            <a:r>
              <a:rPr lang="en-CA" dirty="0">
                <a:latin typeface="+mj-lt"/>
              </a:rPr>
              <a:t>This contribution studies the impact of the coding size on the objective metrics for the 8K inputs.</a:t>
            </a:r>
          </a:p>
          <a:p>
            <a:pPr lvl="1" hangingPunct="0"/>
            <a:r>
              <a:rPr lang="en-CA" dirty="0">
                <a:latin typeface="+mj-lt"/>
              </a:rPr>
              <a:t>ERP anchor size is set equal to tested coding size.</a:t>
            </a:r>
          </a:p>
          <a:p>
            <a:pPr hangingPunct="0"/>
            <a:r>
              <a:rPr lang="en-CA" dirty="0">
                <a:latin typeface="+mj-lt"/>
              </a:rPr>
              <a:t>For the studied projections (CMP, ACP, RSP, SSP), it is reported that the objective gain decreases significantly with increasing coding size. </a:t>
            </a:r>
          </a:p>
          <a:p>
            <a:pPr hangingPunct="0"/>
            <a:endParaRPr lang="en-US" sz="2400" dirty="0">
              <a:latin typeface="+mj-lt"/>
            </a:endParaRPr>
          </a:p>
          <a:p>
            <a:endParaRPr lang="en-US" sz="2400" dirty="0">
              <a:latin typeface="+mj-lt"/>
            </a:endParaRPr>
          </a:p>
          <a:p>
            <a:endParaRPr lang="en-US" sz="2400" dirty="0">
              <a:latin typeface="+mj-lt"/>
            </a:endParaRPr>
          </a:p>
          <a:p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16268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777" y="71276"/>
            <a:ext cx="10515600" cy="902566"/>
          </a:xfrm>
        </p:spPr>
        <p:txBody>
          <a:bodyPr>
            <a:normAutofit/>
          </a:bodyPr>
          <a:lstStyle/>
          <a:p>
            <a:r>
              <a:rPr lang="en-US" sz="3600" dirty="0"/>
              <a:t>Results and Observations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2558" y="3712256"/>
            <a:ext cx="4944903" cy="2152788"/>
          </a:xfrm>
        </p:spPr>
        <p:txBody>
          <a:bodyPr>
            <a:noAutofit/>
          </a:bodyPr>
          <a:lstStyle/>
          <a:p>
            <a:pPr hangingPunct="0">
              <a:buFont typeface="Wingdings" panose="05000000000000000000" pitchFamily="2" charset="2"/>
              <a:buChar char="q"/>
            </a:pPr>
            <a:r>
              <a:rPr lang="en-CA" sz="2000" dirty="0">
                <a:latin typeface="+mj-lt"/>
              </a:rPr>
              <a:t>8K ERP inputs</a:t>
            </a:r>
          </a:p>
          <a:p>
            <a:pPr hangingPunct="0">
              <a:buFont typeface="Wingdings" panose="05000000000000000000" pitchFamily="2" charset="2"/>
              <a:buChar char="q"/>
            </a:pPr>
            <a:r>
              <a:rPr lang="en-CA" sz="2000" dirty="0">
                <a:latin typeface="+mj-lt"/>
              </a:rPr>
              <a:t>‘Scale 100’ is current CTC</a:t>
            </a:r>
          </a:p>
          <a:p>
            <a:pPr hangingPunct="0">
              <a:buFont typeface="Wingdings" panose="05000000000000000000" pitchFamily="2" charset="2"/>
              <a:buChar char="q"/>
            </a:pPr>
            <a:r>
              <a:rPr lang="en-CA" sz="2000" dirty="0">
                <a:latin typeface="+mj-lt"/>
              </a:rPr>
              <a:t>Gain decreases with increasing coding size and appears to stabilize</a:t>
            </a:r>
          </a:p>
          <a:p>
            <a:pPr hangingPunct="0">
              <a:buFont typeface="Wingdings" panose="05000000000000000000" pitchFamily="2" charset="2"/>
              <a:buChar char="q"/>
            </a:pPr>
            <a:r>
              <a:rPr lang="en-CA" sz="2000" dirty="0">
                <a:latin typeface="+mj-lt"/>
              </a:rPr>
              <a:t>Results use E2E WS-PSNR metric; observations consistent with other metrics</a:t>
            </a:r>
          </a:p>
          <a:p>
            <a:pPr hangingPunct="0">
              <a:buFont typeface="Wingdings" panose="05000000000000000000" pitchFamily="2" charset="2"/>
              <a:buChar char="q"/>
            </a:pPr>
            <a:endParaRPr lang="en-CA" sz="2000" dirty="0">
              <a:latin typeface="+mj-lt"/>
            </a:endParaRPr>
          </a:p>
          <a:p>
            <a:pPr hangingPunct="0">
              <a:buFont typeface="Wingdings" panose="05000000000000000000" pitchFamily="2" charset="2"/>
              <a:buChar char="q"/>
            </a:pPr>
            <a:endParaRPr lang="en-US" sz="1800" dirty="0">
              <a:latin typeface="+mj-lt"/>
            </a:endParaRPr>
          </a:p>
          <a:p>
            <a:pPr>
              <a:buFont typeface="Wingdings" panose="05000000000000000000" pitchFamily="2" charset="2"/>
              <a:buChar char="q"/>
            </a:pPr>
            <a:endParaRPr lang="en-US" sz="1800" dirty="0">
              <a:latin typeface="+mj-lt"/>
            </a:endParaRPr>
          </a:p>
          <a:p>
            <a:pPr>
              <a:buFont typeface="Wingdings" panose="05000000000000000000" pitchFamily="2" charset="2"/>
              <a:buChar char="q"/>
            </a:pPr>
            <a:endParaRPr lang="en-US" sz="1800" dirty="0">
              <a:latin typeface="+mj-lt"/>
            </a:endParaRPr>
          </a:p>
          <a:p>
            <a:pPr>
              <a:buFont typeface="Wingdings" panose="05000000000000000000" pitchFamily="2" charset="2"/>
              <a:buChar char="q"/>
            </a:pPr>
            <a:endParaRPr lang="en-US" sz="1800" dirty="0">
              <a:latin typeface="+mj-lt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3286" y="973842"/>
            <a:ext cx="7074674" cy="248259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1546" y="973842"/>
            <a:ext cx="5614903" cy="326773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1545" y="4597009"/>
            <a:ext cx="5626325" cy="1470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4331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793" y="197857"/>
            <a:ext cx="10515600" cy="902566"/>
          </a:xfrm>
        </p:spPr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793" y="1100423"/>
            <a:ext cx="11107291" cy="4706017"/>
          </a:xfrm>
        </p:spPr>
        <p:txBody>
          <a:bodyPr>
            <a:noAutofit/>
          </a:bodyPr>
          <a:lstStyle/>
          <a:p>
            <a:pPr hangingPunct="0"/>
            <a:r>
              <a:rPr lang="en-CA" dirty="0">
                <a:latin typeface="+mj-lt"/>
              </a:rPr>
              <a:t>JVET 360-degree video CTC: 8K inputs are converted to a coding size that is 25% of the input size for both anchor and tested projection format.</a:t>
            </a:r>
          </a:p>
          <a:p>
            <a:pPr hangingPunct="0"/>
            <a:r>
              <a:rPr lang="en-CA" dirty="0">
                <a:latin typeface="+mj-lt"/>
              </a:rPr>
              <a:t>Variations of this coding size were studied and it was observed that the coding gain varies significantly for the tested projection formats and decreases with increasing coding size. </a:t>
            </a:r>
          </a:p>
          <a:p>
            <a:pPr hangingPunct="0"/>
            <a:r>
              <a:rPr lang="en-CA" dirty="0">
                <a:latin typeface="+mj-lt"/>
              </a:rPr>
              <a:t>Therefore, the coding results for 8K inputs that are reported per CTC are for the specific CTC size only.</a:t>
            </a:r>
          </a:p>
          <a:p>
            <a:pPr hangingPunct="0"/>
            <a:r>
              <a:rPr lang="en-CA" dirty="0">
                <a:latin typeface="+mj-lt"/>
              </a:rPr>
              <a:t>It is suggested to reconsider the CTC coding size for 8K inputs by adding a second larger coding size or by modifying it; for example, 75% of the 8K input size to be consistent with coding size of 4K inputs. </a:t>
            </a:r>
          </a:p>
          <a:p>
            <a:pPr hangingPunct="0"/>
            <a:endParaRPr lang="en-US" sz="2400" dirty="0">
              <a:latin typeface="+mj-lt"/>
            </a:endParaRPr>
          </a:p>
          <a:p>
            <a:endParaRPr lang="en-US" sz="2400" dirty="0">
              <a:latin typeface="+mj-lt"/>
            </a:endParaRPr>
          </a:p>
          <a:p>
            <a:endParaRPr lang="en-US" sz="2400" dirty="0">
              <a:latin typeface="+mj-lt"/>
            </a:endParaRPr>
          </a:p>
          <a:p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1606138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921" y="34849"/>
            <a:ext cx="10515600" cy="902566"/>
          </a:xfrm>
        </p:spPr>
        <p:txBody>
          <a:bodyPr>
            <a:normAutofit/>
          </a:bodyPr>
          <a:lstStyle/>
          <a:p>
            <a:r>
              <a:rPr lang="en-US" sz="3600" dirty="0"/>
              <a:t>Backup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3793" y="1100423"/>
            <a:ext cx="11107291" cy="4706017"/>
          </a:xfrm>
        </p:spPr>
        <p:txBody>
          <a:bodyPr>
            <a:noAutofit/>
          </a:bodyPr>
          <a:lstStyle/>
          <a:p>
            <a:pPr marL="0" indent="0" hangingPunct="0">
              <a:buNone/>
            </a:pPr>
            <a:r>
              <a:rPr lang="en-CA" dirty="0"/>
              <a:t> </a:t>
            </a:r>
          </a:p>
          <a:p>
            <a:pPr hangingPunct="0"/>
            <a:endParaRPr lang="en-US" sz="2400" dirty="0">
              <a:latin typeface="+mj-lt"/>
            </a:endParaRPr>
          </a:p>
          <a:p>
            <a:endParaRPr lang="en-US" sz="2400" dirty="0">
              <a:latin typeface="+mj-lt"/>
            </a:endParaRPr>
          </a:p>
          <a:p>
            <a:endParaRPr lang="en-US" sz="2400" dirty="0">
              <a:latin typeface="+mj-lt"/>
            </a:endParaRPr>
          </a:p>
          <a:p>
            <a:endParaRPr lang="en-US" sz="2400" dirty="0">
              <a:latin typeface="+mj-lt"/>
            </a:endParaRPr>
          </a:p>
        </p:txBody>
      </p:sp>
      <p:pic>
        <p:nvPicPr>
          <p:cNvPr id="6" name="Picture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7200" y="774407"/>
            <a:ext cx="4984094" cy="2943466"/>
          </a:xfrm>
          <a:prstGeom prst="rect">
            <a:avLst/>
          </a:prstGeom>
          <a:noFill/>
        </p:spPr>
      </p:pic>
      <p:pic>
        <p:nvPicPr>
          <p:cNvPr id="7" name="Picture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793" y="774407"/>
            <a:ext cx="5047704" cy="2943466"/>
          </a:xfrm>
          <a:prstGeom prst="rect">
            <a:avLst/>
          </a:prstGeom>
          <a:noFill/>
        </p:spPr>
      </p:pic>
      <p:pic>
        <p:nvPicPr>
          <p:cNvPr id="8" name="Picture 7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793" y="3717873"/>
            <a:ext cx="5047704" cy="3010053"/>
          </a:xfrm>
          <a:prstGeom prst="rect">
            <a:avLst/>
          </a:prstGeom>
          <a:noFill/>
        </p:spPr>
      </p:pic>
      <p:pic>
        <p:nvPicPr>
          <p:cNvPr id="9" name="Picture 8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7200" y="3717872"/>
            <a:ext cx="4984094" cy="301005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404975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4764</TotalTime>
  <Words>312</Words>
  <Application>Microsoft Office PowerPoint</Application>
  <PresentationFormat>Widescreen</PresentationFormat>
  <Paragraphs>33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Wingdings</vt:lpstr>
      <vt:lpstr>Office Theme</vt:lpstr>
      <vt:lpstr>AHG8: Influence of coding size on objective gain in 360-degree video CTC (JVET-G0057)</vt:lpstr>
      <vt:lpstr>Introduction</vt:lpstr>
      <vt:lpstr>Results and Observations</vt:lpstr>
      <vt:lpstr>Conclusion</vt:lpstr>
      <vt:lpstr>Backup</vt:lpstr>
    </vt:vector>
  </TitlesOfParts>
  <Company>Qualcomm Incorporated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Truncated Square Pyramid Projection (TSP) For 360 Video</dc:title>
  <dc:creator>Coban, Muhammed</dc:creator>
  <cp:lastModifiedBy>Geert Van Der Auwera</cp:lastModifiedBy>
  <cp:revision>112</cp:revision>
  <dcterms:created xsi:type="dcterms:W3CDTF">2016-10-15T01:12:37Z</dcterms:created>
  <dcterms:modified xsi:type="dcterms:W3CDTF">2017-07-15T07:20:01Z</dcterms:modified>
</cp:coreProperties>
</file>