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10">
  <p:sldMasterIdLst>
    <p:sldMasterId id="2147483648" r:id="rId1"/>
  </p:sldMasterIdLst>
  <p:notesMasterIdLst>
    <p:notesMasterId r:id="rId7"/>
  </p:notesMasterIdLst>
  <p:sldIdLst>
    <p:sldId id="3161" r:id="rId2"/>
    <p:sldId id="3164" r:id="rId3"/>
    <p:sldId id="3165" r:id="rId4"/>
    <p:sldId id="3166" r:id="rId5"/>
    <p:sldId id="3167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F533A5-8DC9-8CD4-9D8C-EB84C70B279E}" name="홍권 배" initials="홍배" userId="5c98a478fc34c08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BFFCC"/>
    <a:srgbClr val="FBDABC"/>
    <a:srgbClr val="F0831F"/>
    <a:srgbClr val="D6A300"/>
    <a:srgbClr val="17385F"/>
    <a:srgbClr val="FFFFFF"/>
    <a:srgbClr val="0A3760"/>
    <a:srgbClr val="004483"/>
    <a:srgbClr val="5486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용성" userId="e8610c40-c106-4770-bba1-78203b2f35b1" providerId="ADAL" clId="{D3133CA5-5023-4C30-A805-2868A893E0E7}"/>
    <pc:docChg chg="modSld">
      <pc:chgData name="김용성" userId="e8610c40-c106-4770-bba1-78203b2f35b1" providerId="ADAL" clId="{D3133CA5-5023-4C30-A805-2868A893E0E7}" dt="2026-03-27T23:08:20.032" v="29" actId="1076"/>
      <pc:docMkLst>
        <pc:docMk/>
      </pc:docMkLst>
    </pc:docChg>
  </pc:docChgLst>
  <pc:docChgLst>
    <pc:chgData name="정현기" userId="b10fb71d-8e95-4cc7-9529-7a55db9013ba" providerId="ADAL" clId="{93CD36C0-74AE-438A-AB0F-2F1A7DE87D0D}"/>
    <pc:docChg chg="undo custSel modSld">
      <pc:chgData name="정현기" userId="b10fb71d-8e95-4cc7-9529-7a55db9013ba" providerId="ADAL" clId="{93CD36C0-74AE-438A-AB0F-2F1A7DE87D0D}" dt="2026-04-14T14:12:35.565" v="3" actId="478"/>
      <pc:docMkLst>
        <pc:docMk/>
      </pc:docMkLst>
      <pc:sldChg chg="addSp delSp mod">
        <pc:chgData name="정현기" userId="b10fb71d-8e95-4cc7-9529-7a55db9013ba" providerId="ADAL" clId="{93CD36C0-74AE-438A-AB0F-2F1A7DE87D0D}" dt="2026-04-14T14:12:35.565" v="3" actId="478"/>
        <pc:sldMkLst>
          <pc:docMk/>
          <pc:sldMk cId="476291402" sldId="3159"/>
        </pc:sldMkLst>
        <pc:spChg chg="add del">
          <ac:chgData name="정현기" userId="b10fb71d-8e95-4cc7-9529-7a55db9013ba" providerId="ADAL" clId="{93CD36C0-74AE-438A-AB0F-2F1A7DE87D0D}" dt="2026-04-14T14:12:35.280" v="2" actId="478"/>
          <ac:spMkLst>
            <pc:docMk/>
            <pc:sldMk cId="476291402" sldId="3159"/>
            <ac:spMk id="7" creationId="{4549002C-6C76-9EA2-85EA-872B6CCDEF80}"/>
          </ac:spMkLst>
        </pc:spChg>
        <pc:spChg chg="add del">
          <ac:chgData name="정현기" userId="b10fb71d-8e95-4cc7-9529-7a55db9013ba" providerId="ADAL" clId="{93CD36C0-74AE-438A-AB0F-2F1A7DE87D0D}" dt="2026-04-14T14:12:35.565" v="3" actId="478"/>
          <ac:spMkLst>
            <pc:docMk/>
            <pc:sldMk cId="476291402" sldId="3159"/>
            <ac:spMk id="8" creationId="{3468DDC7-BC6B-A448-90CF-2A15414F2B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B744C-1B81-42E3-BB3F-1DE0218FA068}" type="datetimeFigureOut">
              <a:rPr lang="ko-KR" altLang="en-US" smtClean="0"/>
              <a:t>2026-04-25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9FF8F-5368-4677-A352-5FA866849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65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9B4B15-D883-4BD4-9552-80B7BDA20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4263"/>
            <a:ext cx="9144000" cy="151569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13C1926-2C78-4DE4-9F0A-AC2357801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6FF8ADC2-D443-CDCB-FE80-5FD907C813AF}"/>
              </a:ext>
            </a:extLst>
          </p:cNvPr>
          <p:cNvCxnSpPr>
            <a:cxnSpLocks/>
          </p:cNvCxnSpPr>
          <p:nvPr userDrawn="1"/>
        </p:nvCxnSpPr>
        <p:spPr>
          <a:xfrm>
            <a:off x="230777" y="3557453"/>
            <a:ext cx="11730446" cy="0"/>
          </a:xfrm>
          <a:prstGeom prst="line">
            <a:avLst/>
          </a:prstGeom>
          <a:ln w="38100">
            <a:gradFill flip="none" rotWithShape="1">
              <a:gsLst>
                <a:gs pos="25000">
                  <a:srgbClr val="17385F"/>
                </a:gs>
                <a:gs pos="75000">
                  <a:srgbClr val="17385F"/>
                </a:gs>
                <a:gs pos="50000">
                  <a:srgbClr val="17385F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42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30A21469-B010-400E-A150-570CA178FC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777" y="1130461"/>
            <a:ext cx="11730446" cy="5104876"/>
          </a:xfrm>
        </p:spPr>
        <p:txBody>
          <a:bodyPr vert="horz" lIns="0" tIns="0" rIns="0" bIns="0" rtlCol="0">
            <a:normAutofit/>
          </a:bodyPr>
          <a:lstStyle>
            <a:lvl1pPr>
              <a:defRPr lang="ko-KR" altLang="en-US" dirty="0"/>
            </a:lvl1pPr>
            <a:lvl2pPr>
              <a:defRPr lang="ko-KR" altLang="en-US" dirty="0"/>
            </a:lvl2pPr>
            <a:lvl3pPr>
              <a:defRPr lang="ko-KR" altLang="en-US" dirty="0"/>
            </a:lvl3pPr>
            <a:lvl4pPr>
              <a:defRPr lang="ko-KR" altLang="en-US" dirty="0"/>
            </a:lvl4pPr>
            <a:lvl5pPr>
              <a:defRPr lang="ko-KR" altLang="en-US" dirty="0"/>
            </a:lvl5pPr>
          </a:lstStyle>
          <a:p>
            <a:pPr lvl="0"/>
            <a:r>
              <a:rPr lang="ko-KR" altLang="en-US"/>
              <a:t>첫 번째 수준 </a:t>
            </a:r>
            <a:r>
              <a:rPr lang="en-US" altLang="ko-KR"/>
              <a:t>First</a:t>
            </a:r>
            <a:endParaRPr lang="ko-KR" altLang="en-US"/>
          </a:p>
          <a:p>
            <a:pPr lvl="1"/>
            <a:r>
              <a:rPr lang="ko-KR" altLang="en-US"/>
              <a:t>두 번째 수준 </a:t>
            </a:r>
            <a:r>
              <a:rPr lang="en-US" altLang="ko-KR"/>
              <a:t>Second</a:t>
            </a:r>
            <a:endParaRPr lang="ko-KR" altLang="en-US"/>
          </a:p>
          <a:p>
            <a:pPr lvl="2"/>
            <a:r>
              <a:rPr lang="ko-KR" altLang="en-US"/>
              <a:t>세 번째 수준 </a:t>
            </a:r>
            <a:r>
              <a:rPr lang="en-US" altLang="ko-KR"/>
              <a:t>Third</a:t>
            </a:r>
            <a:endParaRPr lang="ko-KR" altLang="en-US"/>
          </a:p>
          <a:p>
            <a:pPr lvl="3"/>
            <a:r>
              <a:rPr lang="ko-KR" altLang="en-US"/>
              <a:t>네 번째 수준 </a:t>
            </a:r>
            <a:r>
              <a:rPr lang="en-US" altLang="ko-KR"/>
              <a:t>Fourth</a:t>
            </a:r>
          </a:p>
          <a:p>
            <a:pPr lvl="4"/>
            <a:r>
              <a:rPr lang="ko-KR" altLang="en-US"/>
              <a:t>다섯 번째 수준 </a:t>
            </a:r>
            <a:r>
              <a:rPr lang="en-US" altLang="ko-KR"/>
              <a:t>Fifth</a:t>
            </a:r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8A9B310-30CF-4D9E-8DC5-B8B70CB4F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87790E-775A-47A6-BC27-44952023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247" y="6303169"/>
            <a:ext cx="649976" cy="554830"/>
          </a:xfrm>
        </p:spPr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6DB8A1-F2F4-4F36-F624-58ABF0A070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5163" y="6303169"/>
            <a:ext cx="9375775" cy="554830"/>
          </a:xfrm>
        </p:spPr>
        <p:txBody>
          <a:bodyPr lIns="0" tIns="0" rIns="0" bIns="0" anchor="ctr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>
                <a:latin typeface="+mn-lt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 marL="1044000" indent="0">
              <a:buNone/>
              <a:defRPr sz="800"/>
            </a:lvl5pPr>
          </a:lstStyle>
          <a:p>
            <a:pPr lvl="0"/>
            <a:r>
              <a:rPr lang="en-US" altLang="ko-KR"/>
              <a:t>Ref. or Abbr. here</a:t>
            </a:r>
          </a:p>
        </p:txBody>
      </p:sp>
    </p:spTree>
    <p:extLst>
      <p:ext uri="{BB962C8B-B14F-4D97-AF65-F5344CB8AC3E}">
        <p14:creationId xmlns:p14="http://schemas.microsoft.com/office/powerpoint/2010/main" val="296363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889B9-6BDA-4923-9315-86FBD530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A9A0619-78BC-4668-81B3-4C3782D26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74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1F5854-E86C-4810-9CA4-FFDE7ED6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62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D286F1-DEDF-42C6-B048-53C643D84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38" y="2429691"/>
            <a:ext cx="9914912" cy="20793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555C59-37DB-4C9C-BE9D-1C4832732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628" y="4589463"/>
            <a:ext cx="987282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1A45A4-7EBC-4BD8-A36B-9E0100D3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64A397-9834-4345-A8B0-BF132462E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9CD23C-3F24-4E92-BF71-D33644A3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2B789DC-0CE5-1731-FB95-3326C3DE438B}"/>
              </a:ext>
            </a:extLst>
          </p:cNvPr>
          <p:cNvCxnSpPr>
            <a:cxnSpLocks/>
          </p:cNvCxnSpPr>
          <p:nvPr userDrawn="1"/>
        </p:nvCxnSpPr>
        <p:spPr>
          <a:xfrm>
            <a:off x="230777" y="4548269"/>
            <a:ext cx="11730446" cy="0"/>
          </a:xfrm>
          <a:prstGeom prst="line">
            <a:avLst/>
          </a:prstGeom>
          <a:ln w="38100">
            <a:gradFill flip="none" rotWithShape="1">
              <a:gsLst>
                <a:gs pos="25000">
                  <a:srgbClr val="17385F"/>
                </a:gs>
                <a:gs pos="75000">
                  <a:srgbClr val="17385F"/>
                </a:gs>
                <a:gs pos="50000">
                  <a:srgbClr val="17385F"/>
                </a:gs>
                <a:gs pos="0">
                  <a:schemeClr val="bg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223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8B537E-E5D8-441B-A5AD-F7FF7296D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9A51FD-DEB6-471F-8B50-7573C9CF4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2F51B70-2A90-45E7-BEE7-3AD0BE1EC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1041F4-6CD5-45A2-9BC0-BFA0D593D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945DDA-139D-4512-80D2-58CADBC4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9C6746-33DE-42B6-A23B-65BAEA111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903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927679-9783-4B1E-9218-324425E8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81AE30-AD98-4120-B389-481EC3225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BC71F15-BA30-413F-9B87-95E9C9DA4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835A593-4F2F-446E-A56C-BA2F5F3B0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32061AD-E0AE-4A8D-91E3-5BD051BA7E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B0AC3DF-4CD3-491A-B6D8-EE865FD9A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60EC7F5-8D5C-4437-B94F-20329ADE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F59A9EC-43F6-48B4-B7F7-18D7D818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95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315B41-79D3-49E5-A008-EB65F860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12ACCB-F344-4210-B113-5F1BE6EBA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3BAD5FC-464D-46F0-8719-03BD4D8D2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9F7692-D34C-4F14-939E-F70B53067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81FA0C-91C9-47CA-95B1-F1EF0EC1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1352A0-4845-4E77-9D54-00C89316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733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B4F36F-8F9A-4CFE-9A00-398BD5B7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CDC6F32-B5D5-47C5-8487-3798D52570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2971FA-85CA-4F6B-BD9D-D2F3CCE93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D998FE3-7A4B-4DDF-8347-C319C77CC8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5F533B5-16F8-4D3E-BD0D-EE582E0A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22BA64-F21B-4677-9668-4326DB95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57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680B7F-D63D-4C27-B678-2D03BB1B5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08215C8-86CC-4AE3-9053-AAA494DCE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47D1FF-D9E0-464B-8802-3859DD5A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EFB3BE-359D-4DA0-B1EF-3A828DBCC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EFFA67-098A-4EF9-919F-93236CE2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496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83510AC-B931-4F8E-98AC-C6FB7136E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AE3C9DF-84FD-4F61-AB42-4EBA2A958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234637-A10E-4AE5-BBC2-34C0A2B830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670" y="647846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9B4BA0-AB6A-4C7A-AB3A-C0881B422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130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BC3748-F0D6-4D46-93C8-568208D1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944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3DEC350-3CDE-4F2E-9CFB-31410B3A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77" y="82731"/>
            <a:ext cx="11730446" cy="879564"/>
          </a:xfrm>
          <a:prstGeom prst="rect">
            <a:avLst/>
          </a:prstGeom>
          <a:noFill/>
          <a:effectLst>
            <a:softEdge rad="25400"/>
          </a:effectLst>
        </p:spPr>
        <p:txBody>
          <a:bodyPr vert="horz" lIns="0" tIns="0" rIns="0" bIns="0" rtlCol="0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68F8BE2-D29C-4543-A7B9-4F9435062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777" y="1130163"/>
            <a:ext cx="11730446" cy="51574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ko-KR" altLang="en-US"/>
              <a:t>마스터 텍스트 스타일을 편집하려면 클릭 </a:t>
            </a:r>
          </a:p>
          <a:p>
            <a:pPr lvl="1"/>
            <a:r>
              <a:rPr lang="ko-KR" altLang="en-US"/>
              <a:t>두 번째 수준 </a:t>
            </a:r>
            <a:r>
              <a:rPr lang="en-US" altLang="ko-KR"/>
              <a:t>Second</a:t>
            </a:r>
            <a:endParaRPr lang="ko-KR" altLang="en-US"/>
          </a:p>
          <a:p>
            <a:pPr lvl="2"/>
            <a:r>
              <a:rPr lang="ko-KR" altLang="en-US"/>
              <a:t>세 번째 수준 </a:t>
            </a:r>
            <a:r>
              <a:rPr lang="en-US" altLang="ko-KR"/>
              <a:t>Third</a:t>
            </a:r>
            <a:endParaRPr lang="ko-KR" altLang="en-US"/>
          </a:p>
          <a:p>
            <a:pPr lvl="3"/>
            <a:r>
              <a:rPr lang="ko-KR" altLang="en-US"/>
              <a:t>네 번째 수준 </a:t>
            </a:r>
            <a:r>
              <a:rPr lang="en-US" altLang="ko-KR"/>
              <a:t>Fourth</a:t>
            </a:r>
          </a:p>
          <a:p>
            <a:pPr lvl="4"/>
            <a:r>
              <a:rPr lang="ko-KR" altLang="en-US"/>
              <a:t>다섯 번째 수준 </a:t>
            </a:r>
            <a:r>
              <a:rPr lang="en-US" altLang="ko-KR"/>
              <a:t>Fifth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742494-89B9-4715-9A7B-BA3350B4AF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247" y="6420620"/>
            <a:ext cx="64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fld id="{CA7FC22F-B308-4EC2-92A4-F0B39704E9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0D4DE914-55B1-7087-091F-F49F3BD5E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78" y="6330956"/>
            <a:ext cx="1855048" cy="454789"/>
          </a:xfrm>
          <a:prstGeom prst="rect">
            <a:avLst/>
          </a:prstGeom>
        </p:spPr>
      </p:pic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223F4E79-4772-22DC-FEDB-7F0829AE6BDC}"/>
              </a:ext>
            </a:extLst>
          </p:cNvPr>
          <p:cNvCxnSpPr>
            <a:cxnSpLocks/>
          </p:cNvCxnSpPr>
          <p:nvPr userDrawn="1"/>
        </p:nvCxnSpPr>
        <p:spPr>
          <a:xfrm>
            <a:off x="230777" y="6287589"/>
            <a:ext cx="11730446" cy="0"/>
          </a:xfrm>
          <a:prstGeom prst="line">
            <a:avLst/>
          </a:prstGeom>
          <a:ln w="38100">
            <a:gradFill flip="none" rotWithShape="1">
              <a:gsLst>
                <a:gs pos="75000">
                  <a:srgbClr val="7A8B9E"/>
                </a:gs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22541E3-94BE-3D5F-A8A1-FBEC3DECC239}"/>
              </a:ext>
            </a:extLst>
          </p:cNvPr>
          <p:cNvCxnSpPr>
            <a:cxnSpLocks/>
          </p:cNvCxnSpPr>
          <p:nvPr userDrawn="1"/>
        </p:nvCxnSpPr>
        <p:spPr>
          <a:xfrm>
            <a:off x="230777" y="997132"/>
            <a:ext cx="11730446" cy="0"/>
          </a:xfrm>
          <a:prstGeom prst="line">
            <a:avLst/>
          </a:prstGeom>
          <a:ln w="38100">
            <a:gradFill flip="none" rotWithShape="1">
              <a:gsLst>
                <a:gs pos="75000">
                  <a:srgbClr val="7A8B9E"/>
                </a:gs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03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1" r:id="rId5"/>
    <p:sldLayoutId id="2147483652" r:id="rId6"/>
    <p:sldLayoutId id="2147483653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ko-KR" altLang="en-US" sz="2800" b="1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Wingdings" panose="05000000000000000000" pitchFamily="2" charset="2"/>
        <a:buChar char="l"/>
        <a:defRPr lang="ko-KR" altLang="en-US" sz="24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anose="05000000000000000000" pitchFamily="2" charset="2"/>
        <a:buChar char="v"/>
        <a:defRPr lang="ko-KR" altLang="en-US" sz="22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28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anose="05000000000000000000" pitchFamily="2" charset="2"/>
        <a:buChar char="Ø"/>
        <a:defRPr lang="ko-KR" alt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8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anose="05000000000000000000" pitchFamily="2" charset="2"/>
        <a:buChar char="§"/>
        <a:defRPr lang="en-US" altLang="ko-KR" sz="16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24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lang="ko-KR" altLang="en-US" sz="12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373F55-A112-0E38-CDF8-F5BAEDDAE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848" y="1994263"/>
            <a:ext cx="10468304" cy="1515699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dirty="0"/>
              <a:t>JVET-AP0233:</a:t>
            </a:r>
            <a:br>
              <a:rPr lang="en-US" altLang="ko-KR" dirty="0"/>
            </a:br>
            <a:r>
              <a:rPr lang="en-US" altLang="ko-KR" sz="3100" dirty="0"/>
              <a:t>Non-EE2:</a:t>
            </a:r>
            <a:r>
              <a:rPr lang="ko-KR" altLang="en-US" sz="3100" dirty="0"/>
              <a:t> </a:t>
            </a:r>
            <a:r>
              <a:rPr lang="en-US" altLang="ko-KR" sz="3100" dirty="0"/>
              <a:t>Improvements on IBC-AMVP candidate list construction</a:t>
            </a:r>
            <a:endParaRPr lang="ko-KR" altLang="en-US" sz="31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95E0A-DBB5-CC50-E92B-DD4B05896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Hyunki Jeong, </a:t>
            </a:r>
            <a:r>
              <a:rPr lang="en-US" altLang="ko-KR" dirty="0" err="1"/>
              <a:t>Byeungwoo</a:t>
            </a:r>
            <a:r>
              <a:rPr lang="en-US" altLang="ko-KR" dirty="0"/>
              <a:t> Jeon</a:t>
            </a:r>
            <a:br>
              <a:rPr lang="en-US" altLang="ko-KR" dirty="0"/>
            </a:br>
            <a:r>
              <a:rPr lang="en-US" altLang="ko-KR" dirty="0"/>
              <a:t>{junghg2040, </a:t>
            </a:r>
            <a:r>
              <a:rPr lang="en-US" altLang="ko-KR" dirty="0" err="1"/>
              <a:t>bjeon</a:t>
            </a:r>
            <a:r>
              <a:rPr lang="en-US" altLang="ko-KR" dirty="0"/>
              <a:t>}@skku.edu</a:t>
            </a:r>
            <a:br>
              <a:rPr lang="en-US" altLang="ko-KR" dirty="0"/>
            </a:br>
            <a:r>
              <a:rPr lang="en-US" altLang="ko-KR" dirty="0"/>
              <a:t>Sungkyunkwan University (SKKU)</a:t>
            </a:r>
            <a:br>
              <a:rPr lang="en-US" altLang="ko-KR" dirty="0"/>
            </a:br>
            <a:r>
              <a:rPr lang="en-US" altLang="ko-KR" dirty="0"/>
              <a:t>Republic of Korea</a:t>
            </a:r>
          </a:p>
        </p:txBody>
      </p:sp>
    </p:spTree>
    <p:extLst>
      <p:ext uri="{BB962C8B-B14F-4D97-AF65-F5344CB8AC3E}">
        <p14:creationId xmlns:p14="http://schemas.microsoft.com/office/powerpoint/2010/main" val="212296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3CF1DDB-354B-18BB-4452-7404854953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Candidate groups are unevenly represented in the initial regular IBC-AMVP list</a:t>
            </a:r>
          </a:p>
          <a:p>
            <a:pPr lvl="1"/>
            <a:r>
              <a:rPr lang="en-US" altLang="ko-KR" dirty="0"/>
              <a:t>Non-adjacent and history-based candidates dominate the list</a:t>
            </a:r>
          </a:p>
          <a:p>
            <a:r>
              <a:rPr lang="en-US" altLang="ko-KR" dirty="0"/>
              <a:t>Although up to 28 candidates are constructed, </a:t>
            </a:r>
            <a:br>
              <a:rPr lang="en-US" altLang="ko-KR" dirty="0"/>
            </a:br>
            <a:r>
              <a:rPr lang="en-US" altLang="ko-KR" dirty="0"/>
              <a:t>only a limited subset is evaluated by TM cost</a:t>
            </a:r>
          </a:p>
          <a:p>
            <a:pPr marL="0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</a:t>
            </a:r>
            <a:r>
              <a:rPr lang="en-US" altLang="ko-KR" dirty="0"/>
              <a:t> The current list may not sufficiently reflect group-wise usefulness for the current block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C1CE0F4-EA98-4315-B9BB-52F5582DD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 statement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776DB3-894E-CAAB-7579-F8EF1554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05638F-F260-5A37-9D13-32D62D70F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63B51FF4-5BE1-5184-7667-46038E0C9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097841"/>
              </p:ext>
            </p:extLst>
          </p:nvPr>
        </p:nvGraphicFramePr>
        <p:xfrm>
          <a:off x="3715587" y="3772216"/>
          <a:ext cx="4760826" cy="2436680"/>
        </p:xfrm>
        <a:graphic>
          <a:graphicData uri="http://schemas.openxmlformats.org/drawingml/2006/table">
            <a:tbl>
              <a:tblPr firstRow="1" firstCol="1" bandRow="1"/>
              <a:tblGrid>
                <a:gridCol w="2380413">
                  <a:extLst>
                    <a:ext uri="{9D8B030D-6E8A-4147-A177-3AD203B41FA5}">
                      <a16:colId xmlns:a16="http://schemas.microsoft.com/office/drawing/2014/main" val="3930641684"/>
                    </a:ext>
                  </a:extLst>
                </a:gridCol>
                <a:gridCol w="2380413">
                  <a:extLst>
                    <a:ext uri="{9D8B030D-6E8A-4147-A177-3AD203B41FA5}">
                      <a16:colId xmlns:a16="http://schemas.microsoft.com/office/drawing/2014/main" val="1334863433"/>
                    </a:ext>
                  </a:extLst>
                </a:gridCol>
              </a:tblGrid>
              <a:tr h="696195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Candidate Group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Average Number of </a:t>
                      </a:r>
                      <a:b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</a:b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Constructed Candidates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925477"/>
                  </a:ext>
                </a:extLst>
              </a:tr>
              <a:tr h="348097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Adjacent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1.38</a:t>
                      </a:r>
                      <a:endParaRPr lang="ko-KR" sz="18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09787"/>
                  </a:ext>
                </a:extLst>
              </a:tr>
              <a:tr h="348097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Non-adjacent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5.1</a:t>
                      </a:r>
                      <a:endParaRPr lang="ko-KR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56800"/>
                  </a:ext>
                </a:extLst>
              </a:tr>
              <a:tr h="348097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History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13.45</a:t>
                      </a:r>
                      <a:endParaRPr lang="ko-KR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441298"/>
                  </a:ext>
                </a:extLst>
              </a:tr>
              <a:tr h="348097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Auto-relocated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0.64</a:t>
                      </a:r>
                      <a:endParaRPr lang="ko-KR" sz="18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41935"/>
                  </a:ext>
                </a:extLst>
              </a:tr>
              <a:tr h="348097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Pairwise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</a:rPr>
                        <a:t>0.12</a:t>
                      </a:r>
                      <a:endParaRPr lang="ko-KR" sz="18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26167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344B105-825E-8291-B62E-594C56D122BD}"/>
              </a:ext>
            </a:extLst>
          </p:cNvPr>
          <p:cNvSpPr txBox="1"/>
          <p:nvPr/>
        </p:nvSpPr>
        <p:spPr>
          <a:xfrm>
            <a:off x="8476413" y="5637341"/>
            <a:ext cx="2605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ECM-18.0, AI,</a:t>
            </a:r>
            <a:br>
              <a:rPr lang="en-US" altLang="ko-KR" sz="1600" dirty="0"/>
            </a:br>
            <a:r>
              <a:rPr lang="en-US" altLang="ko-KR" sz="1600" dirty="0"/>
              <a:t>Class F, TGM 0-64 Frame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07716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4559-C6AD-70A9-A58F-A11B1E00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92E60AA-1C67-B652-D1BB-2437E69AAA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777" y="1130461"/>
            <a:ext cx="5865223" cy="5104876"/>
          </a:xfrm>
        </p:spPr>
        <p:txBody>
          <a:bodyPr>
            <a:normAutofit/>
          </a:bodyPr>
          <a:lstStyle/>
          <a:p>
            <a:r>
              <a:rPr lang="en-US" altLang="ko-KR" dirty="0"/>
              <a:t>In</a:t>
            </a:r>
            <a:r>
              <a:rPr lang="ko-KR" altLang="en-US" dirty="0"/>
              <a:t> </a:t>
            </a:r>
            <a:r>
              <a:rPr lang="en-US" altLang="ko-KR" dirty="0"/>
              <a:t>ECM-19.1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283500" indent="-342900">
              <a:spcAft>
                <a:spcPts val="0"/>
              </a:spcAft>
              <a:buFont typeface="+mj-lt"/>
              <a:buAutoNum type="arabicPeriod"/>
            </a:pPr>
            <a:r>
              <a:rPr lang="en-CA" altLang="ko-KR" sz="1800" dirty="0"/>
              <a:t>Construct an IBC-AMVP candidate list consisting of up to 28 candidates (Spatial adjacent </a:t>
            </a:r>
            <a:r>
              <a:rPr lang="en-CA" altLang="ko-KR" sz="1800" dirty="0">
                <a:sym typeface="Wingdings" panose="05000000000000000000" pitchFamily="2" charset="2"/>
              </a:rPr>
              <a:t></a:t>
            </a:r>
            <a:r>
              <a:rPr lang="en-CA" altLang="ko-KR" sz="1800" dirty="0"/>
              <a:t> non-adjacent </a:t>
            </a:r>
            <a:r>
              <a:rPr lang="en-CA" altLang="ko-KR" sz="1800" dirty="0">
                <a:sym typeface="Wingdings" panose="05000000000000000000" pitchFamily="2" charset="2"/>
              </a:rPr>
              <a:t></a:t>
            </a:r>
            <a:r>
              <a:rPr lang="en-CA" altLang="ko-KR" sz="1800" dirty="0"/>
              <a:t> temporal </a:t>
            </a:r>
            <a:r>
              <a:rPr lang="en-CA" altLang="ko-KR" sz="1800" dirty="0">
                <a:sym typeface="Wingdings" panose="05000000000000000000" pitchFamily="2" charset="2"/>
              </a:rPr>
              <a:t></a:t>
            </a:r>
            <a:r>
              <a:rPr lang="en-CA" altLang="ko-KR" sz="1800" dirty="0"/>
              <a:t> history-based </a:t>
            </a:r>
            <a:r>
              <a:rPr lang="en-CA" altLang="ko-KR" sz="1800" dirty="0">
                <a:sym typeface="Wingdings" panose="05000000000000000000" pitchFamily="2" charset="2"/>
              </a:rPr>
              <a:t></a:t>
            </a:r>
            <a:r>
              <a:rPr lang="en-CA" altLang="ko-KR" sz="1800" dirty="0"/>
              <a:t> auto-relocated </a:t>
            </a:r>
            <a:r>
              <a:rPr lang="en-CA" altLang="ko-KR" sz="1800" dirty="0">
                <a:sym typeface="Wingdings" panose="05000000000000000000" pitchFamily="2" charset="2"/>
              </a:rPr>
              <a:t></a:t>
            </a:r>
            <a:r>
              <a:rPr lang="en-CA" altLang="ko-KR" sz="1800" dirty="0"/>
              <a:t> pairwise candidates)</a:t>
            </a:r>
            <a:endParaRPr lang="en-US" altLang="ko-KR" sz="1800" dirty="0"/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Evaluate TM costs for the selected early candidates only</a:t>
            </a:r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Apply clustering to the TM-evaluated subset</a:t>
            </a:r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Derive the final regular IBC-AMVP candidates</a:t>
            </a:r>
            <a:endParaRPr lang="ko-KR" altLang="en-US" sz="1800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9B5F5E3-8C05-0500-EFCA-662CD7A6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Regular IBC-AMVP candidate derivation in ECM-19.1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CFAE40-E22B-3213-B4C3-3B6609BF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E221D02-90F7-8FDE-FEC2-1436E92D5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15C9A02D-0927-63A2-ADED-2D48907AFB6D}"/>
              </a:ext>
            </a:extLst>
          </p:cNvPr>
          <p:cNvSpPr txBox="1">
            <a:spLocks/>
          </p:cNvSpPr>
          <p:nvPr/>
        </p:nvSpPr>
        <p:spPr>
          <a:xfrm>
            <a:off x="6096000" y="1130461"/>
            <a:ext cx="5865223" cy="51048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88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Wingdings" panose="05000000000000000000" pitchFamily="2" charset="2"/>
              <a:buChar char="l"/>
              <a:defRPr lang="ko-KR" altLang="en-US" sz="2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 lang="ko-KR" altLang="en-US" sz="2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8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 lang="ko-KR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8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lang="ko-KR" altLang="en-US" sz="1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24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ko-KR" altLang="en-US" sz="12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Proposed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283500" indent="-342900"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Construct an IBC-AMVP candidate list consisting of up to 28 candidates </a:t>
            </a:r>
            <a:r>
              <a:rPr lang="en-US" altLang="ko-KR" sz="1800" dirty="0">
                <a:solidFill>
                  <a:srgbClr val="FF0000"/>
                </a:solidFill>
              </a:rPr>
              <a:t>by applying group-wise TM cost-based filtering to non-adjacent (up to 2 cands, depending on adjacent availability) and history-based (1 cand) candidates</a:t>
            </a:r>
            <a:endParaRPr lang="en-US" altLang="ko-KR" sz="1800" dirty="0"/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Evaluate TM costs for the selected early candidates only</a:t>
            </a:r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Apply clustering to the TM-evaluated subset</a:t>
            </a:r>
          </a:p>
          <a:p>
            <a:pPr marL="2835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altLang="ko-KR" sz="1800" dirty="0"/>
              <a:t>Derive the final regular IBC-AMVP candidates</a:t>
            </a:r>
            <a:endParaRPr lang="en-US" sz="18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82358B3-66D3-8255-2AD3-249F160C0E4F}"/>
              </a:ext>
            </a:extLst>
          </p:cNvPr>
          <p:cNvSpPr/>
          <p:nvPr/>
        </p:nvSpPr>
        <p:spPr>
          <a:xfrm>
            <a:off x="1001420" y="1566578"/>
            <a:ext cx="4392000" cy="75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Construct IBC-AMVP candidate list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92FD900-1D80-6698-CA04-50398D9F23A7}"/>
              </a:ext>
            </a:extLst>
          </p:cNvPr>
          <p:cNvSpPr/>
          <p:nvPr/>
        </p:nvSpPr>
        <p:spPr>
          <a:xfrm>
            <a:off x="1001422" y="2557848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TM-based cost evaluation (subset)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D32C51A-DE5B-B4E4-95F8-6945B467D5A2}"/>
              </a:ext>
            </a:extLst>
          </p:cNvPr>
          <p:cNvSpPr/>
          <p:nvPr/>
        </p:nvSpPr>
        <p:spPr>
          <a:xfrm>
            <a:off x="1001421" y="3105343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Candidate clustering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0DB2678-0FEA-DC4D-F561-B06CAC699499}"/>
              </a:ext>
            </a:extLst>
          </p:cNvPr>
          <p:cNvSpPr/>
          <p:nvPr/>
        </p:nvSpPr>
        <p:spPr>
          <a:xfrm>
            <a:off x="1001420" y="3652838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Final regular IBC-AMVP candidate derivation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0C431CB-F7B3-EF1A-A13F-3C42355B1502}"/>
              </a:ext>
            </a:extLst>
          </p:cNvPr>
          <p:cNvSpPr/>
          <p:nvPr/>
        </p:nvSpPr>
        <p:spPr>
          <a:xfrm>
            <a:off x="6798575" y="1561589"/>
            <a:ext cx="4392000" cy="75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Construct IBC-AMVP candidate list</a:t>
            </a:r>
            <a:br>
              <a:rPr lang="en-US" altLang="ko-KR" dirty="0">
                <a:solidFill>
                  <a:schemeClr val="tx1"/>
                </a:solidFill>
              </a:rPr>
            </a:br>
            <a:r>
              <a:rPr lang="en-US" altLang="ko-KR" dirty="0">
                <a:solidFill>
                  <a:srgbClr val="FF0000"/>
                </a:solidFill>
              </a:rPr>
              <a:t>(with group-wise TM cost-based pre-filtering for non-adjacent and history candidates)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72C7F81-741C-8DA7-2F00-950CE5ED1C36}"/>
              </a:ext>
            </a:extLst>
          </p:cNvPr>
          <p:cNvSpPr/>
          <p:nvPr/>
        </p:nvSpPr>
        <p:spPr>
          <a:xfrm>
            <a:off x="6798578" y="2535680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TM-based cost evaluation (subset)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E60DDFE-B329-12E9-C390-B95499AA0F00}"/>
              </a:ext>
            </a:extLst>
          </p:cNvPr>
          <p:cNvSpPr/>
          <p:nvPr/>
        </p:nvSpPr>
        <p:spPr>
          <a:xfrm>
            <a:off x="6798577" y="3091766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Candidate clustering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084142C-B99C-FEFB-8F76-0BD647F065A4}"/>
              </a:ext>
            </a:extLst>
          </p:cNvPr>
          <p:cNvSpPr/>
          <p:nvPr/>
        </p:nvSpPr>
        <p:spPr>
          <a:xfrm>
            <a:off x="6798576" y="3647852"/>
            <a:ext cx="4392000" cy="337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Final regular IBC-AMVP candidate derivation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30212991-E918-0F02-133A-503CCDF99D37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3197420" y="2322578"/>
            <a:ext cx="2" cy="235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67AAA57C-F798-E8E3-7A01-4744A18B7612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3197421" y="2895843"/>
            <a:ext cx="1" cy="209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35C12D9-7141-21A0-6399-09376646B2DD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3197420" y="3443338"/>
            <a:ext cx="1" cy="209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0E60BEB-C50F-61DB-23B3-4961424B6B82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>
            <a:off x="8994575" y="2317589"/>
            <a:ext cx="3" cy="218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3F0C984C-8506-EB01-C5D4-B5390B3E8A13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8994577" y="2873675"/>
            <a:ext cx="1" cy="218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44441B28-8013-4A54-2B1B-39290037730F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flipH="1">
            <a:off x="8994576" y="3429761"/>
            <a:ext cx="1" cy="218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97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0C312-6188-E61C-5553-3D29FB4C9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B51D8EA-AA2B-C368-F6E5-ADBB4A37F6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Anchor: ECM-19.1</a:t>
            </a:r>
          </a:p>
          <a:p>
            <a:pPr lvl="1"/>
            <a:r>
              <a:rPr lang="en-US" altLang="ko-KR" dirty="0"/>
              <a:t>-0.03%, 99.5%, 99.2% in Class F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6EAEE97-51E8-4D68-E879-B6824CA4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486CD3B-DA39-2D46-362C-52D56AD8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3E0E2FA-F3EE-DF10-09D9-EEFB5ABD8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B88B7AA-8B70-8B93-9421-A9DA610DF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568420"/>
              </p:ext>
            </p:extLst>
          </p:nvPr>
        </p:nvGraphicFramePr>
        <p:xfrm>
          <a:off x="1399309" y="2852028"/>
          <a:ext cx="9393381" cy="3017520"/>
        </p:xfrm>
        <a:graphic>
          <a:graphicData uri="http://schemas.openxmlformats.org/drawingml/2006/table">
            <a:tbl>
              <a:tblPr/>
              <a:tblGrid>
                <a:gridCol w="1426220">
                  <a:extLst>
                    <a:ext uri="{9D8B030D-6E8A-4147-A177-3AD203B41FA5}">
                      <a16:colId xmlns:a16="http://schemas.microsoft.com/office/drawing/2014/main" val="451462298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3539453805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1196013125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2557836625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737320876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2864596747"/>
                    </a:ext>
                  </a:extLst>
                </a:gridCol>
                <a:gridCol w="1136058">
                  <a:extLst>
                    <a:ext uri="{9D8B030D-6E8A-4147-A177-3AD203B41FA5}">
                      <a16:colId xmlns:a16="http://schemas.microsoft.com/office/drawing/2014/main" val="1621716355"/>
                    </a:ext>
                  </a:extLst>
                </a:gridCol>
                <a:gridCol w="1150813">
                  <a:extLst>
                    <a:ext uri="{9D8B030D-6E8A-4147-A177-3AD203B41FA5}">
                      <a16:colId xmlns:a16="http://schemas.microsoft.com/office/drawing/2014/main" val="65624658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All Intra Main 10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026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Over ECM-19.1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408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U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V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EncT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DecT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EncVmPeak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DecVmPeak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1983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A1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94495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A2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2459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4816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87015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4102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Overall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644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#VALUE!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#NUM!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#DIV/0!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5118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F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-0.03%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-0.13%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-0.09%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99.5%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99.2%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98.8%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100.0%</a:t>
                      </a:r>
                      <a:endParaRPr lang="ko-KR" sz="16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74379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Class TGM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0.03%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0.01%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101.0%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100.2%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98.9%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100.1%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73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7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1A998-F8DE-26BC-C11D-0339838BD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D8A5515-5FDE-349C-41C4-CAB19BA1DA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This contribution proposes TM cost-based pre-filtering stage for non-adjacent and history candidates in IBC-AMVP candidate list construction</a:t>
            </a:r>
          </a:p>
          <a:p>
            <a:pPr lvl="1"/>
            <a:r>
              <a:rPr lang="en-US" altLang="ko-KR" dirty="0"/>
              <a:t>Class F: {-0.03%, -0.13%, -0.09%, 99.5%, 99.2%}</a:t>
            </a:r>
          </a:p>
          <a:p>
            <a:pPr lvl="1"/>
            <a:r>
              <a:rPr lang="en-US" altLang="ko-KR" dirty="0"/>
              <a:t>Class TGM: {0.00%, 0.03%, 0.01%, 101.0%, 100.2%}</a:t>
            </a:r>
          </a:p>
          <a:p>
            <a:endParaRPr lang="en-US" altLang="ko-KR" dirty="0"/>
          </a:p>
          <a:p>
            <a:r>
              <a:rPr lang="en-US" altLang="ko-KR" dirty="0"/>
              <a:t>It is recommended to study proposed method in the next round of EE2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8F124B8-D38E-F3A7-BBBC-2F1E32DB5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829B2A-D1A3-B3AA-3384-1202DAD3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C22F-B308-4EC2-92A4-F0B39704E9D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9141913-08CA-D066-A566-8A5E43AAF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1145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2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17385F"/>
      </a:accent1>
      <a:accent2>
        <a:srgbClr val="79A9FF"/>
      </a:accent2>
      <a:accent3>
        <a:srgbClr val="7BE573"/>
      </a:accent3>
      <a:accent4>
        <a:srgbClr val="EDFF01"/>
      </a:accent4>
      <a:accent5>
        <a:srgbClr val="AB58D4"/>
      </a:accent5>
      <a:accent6>
        <a:srgbClr val="E20000"/>
      </a:accent6>
      <a:hlink>
        <a:srgbClr val="00B0F0"/>
      </a:hlink>
      <a:folHlink>
        <a:srgbClr val="B2B2B2"/>
      </a:folHlink>
    </a:clrScheme>
    <a:fontScheme name="기본글꼴로">
      <a:majorFont>
        <a:latin typeface="Times New Roman"/>
        <a:ea typeface="굴림체"/>
        <a:cs typeface=""/>
      </a:majorFont>
      <a:minorFont>
        <a:latin typeface="Times New Roman"/>
        <a:ea typeface="굴림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lIns="0" tIns="0" rIns="0" bIns="0" rtlCol="0" anchor="ctr" anchorCtr="1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tailEnd type="triangl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597</Words>
  <Application>Microsoft Office PowerPoint</Application>
  <PresentationFormat>와이드스크린</PresentationFormat>
  <Paragraphs>143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Times New Roman</vt:lpstr>
      <vt:lpstr>Wingdings</vt:lpstr>
      <vt:lpstr>Office 테마</vt:lpstr>
      <vt:lpstr>JVET-AP0233: Non-EE2: Improvements on IBC-AMVP candidate list construction</vt:lpstr>
      <vt:lpstr>Problem statement</vt:lpstr>
      <vt:lpstr>Regular IBC-AMVP candidate derivation in ECM-19.1</vt:lpstr>
      <vt:lpstr>Experimental 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범윤</dc:creator>
  <cp:lastModifiedBy>정현기</cp:lastModifiedBy>
  <cp:revision>97</cp:revision>
  <dcterms:created xsi:type="dcterms:W3CDTF">2020-11-14T11:41:39Z</dcterms:created>
  <dcterms:modified xsi:type="dcterms:W3CDTF">2026-04-25T07:42:30Z</dcterms:modified>
</cp:coreProperties>
</file>