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18" r:id="rId1"/>
    <p:sldMasterId id="2147483797" r:id="rId2"/>
    <p:sldMasterId id="2147483816" r:id="rId3"/>
    <p:sldMasterId id="2147483683" r:id="rId4"/>
    <p:sldMasterId id="2147483894" r:id="rId5"/>
    <p:sldMasterId id="2147483906" r:id="rId6"/>
    <p:sldMasterId id="2147483908" r:id="rId7"/>
    <p:sldMasterId id="2147483910" r:id="rId8"/>
    <p:sldMasterId id="2147483917" r:id="rId9"/>
  </p:sldMasterIdLst>
  <p:notesMasterIdLst>
    <p:notesMasterId r:id="rId16"/>
  </p:notesMasterIdLst>
  <p:handoutMasterIdLst>
    <p:handoutMasterId r:id="rId17"/>
  </p:handoutMasterIdLst>
  <p:sldIdLst>
    <p:sldId id="2662" r:id="rId10"/>
    <p:sldId id="317" r:id="rId11"/>
    <p:sldId id="2670" r:id="rId12"/>
    <p:sldId id="2671" r:id="rId13"/>
    <p:sldId id="2663" r:id="rId14"/>
    <p:sldId id="320" r:id="rId15"/>
  </p:sldIdLst>
  <p:sldSz cx="12196763" cy="6858000"/>
  <p:notesSz cx="6858000" cy="9144000"/>
  <p:defaultTextStyle>
    <a:defPPr>
      <a:defRPr lang="en-US"/>
    </a:defPPr>
    <a:lvl1pPr marL="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40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7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718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957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196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43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675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913" algn="l" defTabSz="91447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hapter page" id="{FD05EE94-C931-8C4B-83A2-004B32AA1207}">
          <p14:sldIdLst>
            <p14:sldId id="2662"/>
            <p14:sldId id="317"/>
            <p14:sldId id="2670"/>
            <p14:sldId id="2671"/>
            <p14:sldId id="2663"/>
            <p14:sldId id="320"/>
          </p14:sldIdLst>
        </p14:section>
        <p14:section name="End page" id="{3F9D54A7-3BE2-2540-BB4C-DFE5509085F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E9002F"/>
    <a:srgbClr val="C7000B"/>
    <a:srgbClr val="575756"/>
    <a:srgbClr val="4B4C4B"/>
    <a:srgbClr val="353530"/>
    <a:srgbClr val="4D4D4C"/>
    <a:srgbClr val="DD4654"/>
    <a:srgbClr val="FFFFFF"/>
    <a:srgbClr val="F3D2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72833802-FEF1-4C79-8D5D-14CF1EAF98D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5467"/>
  </p:normalViewPr>
  <p:slideViewPr>
    <p:cSldViewPr snapToGrid="0" snapToObjects="1">
      <p:cViewPr varScale="1">
        <p:scale>
          <a:sx n="113" d="100"/>
          <a:sy n="113" d="100"/>
        </p:scale>
        <p:origin x="43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310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10" Type="http://schemas.openxmlformats.org/officeDocument/2006/relationships/slide" Target="slides/slide1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image" Target="../media/image13.emf"/><Relationship Id="rId4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C198DB-AFBD-584A-8986-364FF2B03F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01315C-523F-A043-8029-B992149712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F71B8-DF2A-2E41-BE66-2E18A767DA8A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9601424-70F4-1643-8E3A-557A0258D6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5BF48A-FF5C-8145-95A7-EE66A87C73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F0CC5-85BE-A64A-BD47-54C66F7E93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095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60A27-BF12-6744-9E93-932A0E34D8BB}" type="datetimeFigureOut">
              <a:rPr lang="en-US" smtClean="0"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326F3-4732-B74B-9C70-D0992466E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632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5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304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957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60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261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913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566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7219" algn="l" defTabSz="12193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lo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67"/>
          <a:stretch/>
        </p:blipFill>
        <p:spPr>
          <a:xfrm>
            <a:off x="0" y="0"/>
            <a:ext cx="12206140" cy="5594695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BC6FADA1-64AC-754D-8189-CC7486A73A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7" name="L 形 6"/>
          <p:cNvSpPr/>
          <p:nvPr userDrawn="1"/>
        </p:nvSpPr>
        <p:spPr>
          <a:xfrm rot="5400000">
            <a:off x="7853942" y="2130562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08BA7CF-6D0E-3345-90BD-85C5AFAE5B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9495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lligenc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604"/>
          <a:stretch/>
        </p:blipFill>
        <p:spPr>
          <a:xfrm>
            <a:off x="0" y="375"/>
            <a:ext cx="12197432" cy="5599236"/>
          </a:xfrm>
          <a:prstGeom prst="rect">
            <a:avLst/>
          </a:prstGeom>
        </p:spPr>
      </p:pic>
      <p:sp>
        <p:nvSpPr>
          <p:cNvPr id="18" name="L 形 17"/>
          <p:cNvSpPr/>
          <p:nvPr userDrawn="1"/>
        </p:nvSpPr>
        <p:spPr>
          <a:xfrm rot="5400000">
            <a:off x="5352597" y="2376386"/>
            <a:ext cx="744262" cy="762208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181685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0C28CF6-72CE-7444-957F-92103ED4054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BEE1CA6-ECDC-5D4C-AF96-D8818FE8831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4487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8476"/>
          <a:stretch/>
        </p:blipFill>
        <p:spPr>
          <a:xfrm>
            <a:off x="0" y="374"/>
            <a:ext cx="12197432" cy="5590529"/>
          </a:xfrm>
          <a:prstGeom prst="rect">
            <a:avLst/>
          </a:prstGeom>
        </p:spPr>
      </p:pic>
      <p:sp>
        <p:nvSpPr>
          <p:cNvPr id="9" name="L 形 8"/>
          <p:cNvSpPr/>
          <p:nvPr userDrawn="1"/>
        </p:nvSpPr>
        <p:spPr>
          <a:xfrm rot="5400000">
            <a:off x="5945516" y="2323519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4913952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894DB30-FB81-8C43-84D2-D602CEBBFC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5547E01-69EF-354E-A3D7-2F57B5B164C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94099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cen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02"/>
          <a:stretch/>
        </p:blipFill>
        <p:spPr>
          <a:xfrm>
            <a:off x="0" y="-74021"/>
            <a:ext cx="12197432" cy="5668718"/>
          </a:xfrm>
          <a:prstGeom prst="rect">
            <a:avLst/>
          </a:prstGeom>
        </p:spPr>
      </p:pic>
      <p:sp>
        <p:nvSpPr>
          <p:cNvPr id="8" name="L 形 7"/>
          <p:cNvSpPr/>
          <p:nvPr userDrawn="1"/>
        </p:nvSpPr>
        <p:spPr>
          <a:xfrm rot="5400000">
            <a:off x="7929967" y="1657555"/>
            <a:ext cx="701032" cy="717936"/>
          </a:xfrm>
          <a:prstGeom prst="corner">
            <a:avLst>
              <a:gd name="adj1" fmla="val 3243"/>
              <a:gd name="adj2" fmla="val 3048"/>
            </a:avLst>
          </a:prstGeom>
          <a:solidFill>
            <a:srgbClr val="C700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9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0221E27-F39A-5848-9F2D-07F8693DFAE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6005" y="1940429"/>
            <a:ext cx="6522800" cy="1148459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25CFD13-9C9C-6F4D-9AC2-E2D74CD6004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2855" y="6237532"/>
            <a:ext cx="1483104" cy="279014"/>
          </a:xfrm>
          <a:prstGeom prst="rect">
            <a:avLst/>
          </a:prstGeom>
        </p:spPr>
        <p:txBody>
          <a:bodyPr lIns="0" tIns="0" rIns="0" bIns="0"/>
          <a:lstStyle>
            <a:lvl1pPr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3BE97340-3746-2843-A081-908ECE911D8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4275" y="900634"/>
            <a:ext cx="6586025" cy="81386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373707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pa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99EA8-6349-3349-B5F3-BFB77398A869}"/>
              </a:ext>
            </a:extLst>
          </p:cNvPr>
          <p:cNvSpPr txBox="1"/>
          <p:nvPr userDrawn="1"/>
        </p:nvSpPr>
        <p:spPr>
          <a:xfrm>
            <a:off x="607486" y="1402064"/>
            <a:ext cx="3921034" cy="85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800" dirty="0">
                <a:solidFill>
                  <a:schemeClr val="tx1"/>
                </a:solidFill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664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596" y="1122363"/>
            <a:ext cx="9147572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596" y="3602038"/>
            <a:ext cx="914757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85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244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175" y="1709739"/>
            <a:ext cx="1051970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175" y="4589464"/>
            <a:ext cx="1051970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126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528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4611" y="1825625"/>
            <a:ext cx="5183624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034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6" y="365126"/>
            <a:ext cx="10519708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117" y="1681163"/>
            <a:ext cx="51598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117" y="2505075"/>
            <a:ext cx="5159802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4611" y="1681163"/>
            <a:ext cx="51852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4611" y="2505075"/>
            <a:ext cx="518521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073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547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4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5213" y="987426"/>
            <a:ext cx="617461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67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117" y="457200"/>
            <a:ext cx="393377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5213" y="987426"/>
            <a:ext cx="617461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117" y="2057400"/>
            <a:ext cx="393377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9575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7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8309" y="365125"/>
            <a:ext cx="2629927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527" y="365125"/>
            <a:ext cx="7737322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hapt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59AE43-8096-BF49-A3DF-423FBC054CA7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+mn-lt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446501" marR="0" indent="-285750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+mn-lt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+mn-lt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en-US" dirty="0"/>
              <a:t>Click to edit Master text style</a:t>
            </a:r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713470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64445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hinese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A4EAA63-3827-DA40-B921-C01084B9DA8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26022" y="1501989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2373" indent="0">
              <a:lnSpc>
                <a:spcPct val="100000"/>
              </a:lnSpc>
              <a:spcBef>
                <a:spcPts val="0"/>
              </a:spcBef>
              <a:buFontTx/>
              <a:buNone/>
              <a:tabLst>
                <a:tab pos="1208420" algn="ctr"/>
              </a:tabLst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2pPr>
            <a:lvl3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6824719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A38214-5857-FC4E-B923-056100E16B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9175" y="456134"/>
            <a:ext cx="10740640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  <a:lvl2pPr marL="593900" indent="0" algn="ctr">
              <a:buNone/>
              <a:defRPr sz="2598"/>
            </a:lvl2pPr>
            <a:lvl3pPr marL="1187798" indent="0" algn="ctr">
              <a:buNone/>
              <a:defRPr sz="2338"/>
            </a:lvl3pPr>
            <a:lvl4pPr marL="1781699" indent="0" algn="ctr">
              <a:buNone/>
              <a:defRPr sz="2079"/>
            </a:lvl4pPr>
            <a:lvl5pPr marL="2375598" indent="0" algn="ctr">
              <a:buNone/>
              <a:defRPr sz="2079"/>
            </a:lvl5pPr>
            <a:lvl6pPr marL="2969497" indent="0" algn="ctr">
              <a:buNone/>
              <a:defRPr sz="2079"/>
            </a:lvl6pPr>
            <a:lvl7pPr marL="3563396" indent="0" algn="ctr">
              <a:buNone/>
              <a:defRPr sz="2079"/>
            </a:lvl7pPr>
            <a:lvl8pPr marL="4157297" indent="0" algn="ctr">
              <a:buNone/>
              <a:defRPr sz="2079"/>
            </a:lvl8pPr>
            <a:lvl9pPr marL="4751195" indent="0" algn="ctr">
              <a:buNone/>
              <a:defRPr sz="2079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8B3F0C-616F-224A-B32F-9F9BF5EEE1BC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26021" y="1512875"/>
            <a:ext cx="10733557" cy="4690459"/>
          </a:xfrm>
          <a:prstGeom prst="rect">
            <a:avLst/>
          </a:prstGeom>
        </p:spPr>
        <p:txBody>
          <a:bodyPr lIns="0" tIns="0" rIns="0" bIns="0"/>
          <a:lstStyle>
            <a:lvl1pPr marL="179388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 sz="1800" baseline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329026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8088" algn="ctr"/>
              </a:tabLst>
              <a:defRPr sz="1600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2pPr>
            <a:lvl3pPr marL="1098575" marR="0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8088" algn="ctr"/>
              </a:tabLst>
              <a:defRPr sz="1299" baseline="0">
                <a:latin typeface="Microsoft YaHei" panose="020B0503020204020204" pitchFamily="34" charset="-122"/>
                <a:ea typeface="Microsoft YaHei" panose="020B0503020204020204" pitchFamily="34" charset="-122"/>
              </a:defRPr>
            </a:lvl3pPr>
            <a:lvl4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4pPr>
            <a:lvl5pPr marL="525850" indent="-171159">
              <a:buFont typeface="Arial" panose="020B0604020202020204" pitchFamily="34" charset="0"/>
              <a:buChar char="•"/>
              <a:tabLst>
                <a:tab pos="1208420" algn="ctr"/>
              </a:tabLst>
              <a:defRPr sz="1299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9026" marR="0" lvl="1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8575" marR="0" lvl="2" indent="-168275" algn="l" defTabSz="118779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8088" algn="ctr"/>
              </a:tabLst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757585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tiff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tiff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738613-2341-9046-8E35-A1048C744AF2}"/>
              </a:ext>
            </a:extLst>
          </p:cNvPr>
          <p:cNvSpPr/>
          <p:nvPr userDrawn="1"/>
        </p:nvSpPr>
        <p:spPr>
          <a:xfrm>
            <a:off x="0" y="5590903"/>
            <a:ext cx="12196763" cy="126709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4948CB-D146-5247-A1C4-675148CE077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076" y="5972665"/>
            <a:ext cx="2260800" cy="48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104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4" r:id="rId4"/>
  </p:sldLayoutIdLst>
  <p:hf hdr="0" ftr="0" dt="0"/>
  <p:txStyles>
    <p:titleStyle>
      <a:lvl1pPr algn="l" defTabSz="914400" rtl="0" eaLnBrk="1" latinLnBrk="0" hangingPunct="1">
        <a:lnSpc>
          <a:spcPts val="3440"/>
        </a:lnSpc>
        <a:spcBef>
          <a:spcPct val="0"/>
        </a:spcBef>
        <a:buNone/>
        <a:defRPr sz="3200" kern="1200">
          <a:solidFill>
            <a:schemeClr val="tx1"/>
          </a:solidFill>
          <a:latin typeface="Microsoft YaHei" panose="020B0503020204020204" pitchFamily="34" charset="-122"/>
          <a:ea typeface="Microsoft YaHei" panose="020B0503020204020204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FontTx/>
        <a:buNone/>
        <a:defRPr sz="1000" kern="1200">
          <a:solidFill>
            <a:srgbClr val="1D1D1B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Tx/>
        <a:buNone/>
        <a:defRPr sz="7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23943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JVET-AK0193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565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ACD1975-F435-0C43-9931-DC58CEAFFC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350" y="5239240"/>
            <a:ext cx="1875600" cy="405914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45F1158-B1AA-8F41-AF0A-FEA0EC187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44" y="1474840"/>
            <a:ext cx="3984232" cy="281608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A24FF637-3127-064E-84EE-A0C7EB5BEE96}"/>
              </a:ext>
            </a:extLst>
          </p:cNvPr>
          <p:cNvSpPr txBox="1">
            <a:spLocks/>
          </p:cNvSpPr>
          <p:nvPr userDrawn="1"/>
        </p:nvSpPr>
        <p:spPr>
          <a:xfrm>
            <a:off x="7979357" y="2343267"/>
            <a:ext cx="3225168" cy="202996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065"/>
              </a:lnSpc>
            </a:pP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Copyright©2018 Huawei Technologies Co., Ltd.</a:t>
            </a:r>
            <a:b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</a:br>
            <a:r>
              <a:rPr kumimoji="1" lang="en-US" altLang="zh-CN" sz="850" b="1" baseline="0" dirty="0">
                <a:solidFill>
                  <a:srgbClr val="1D1D1B"/>
                </a:solidFill>
                <a:latin typeface="+mj-lt"/>
              </a:rPr>
              <a:t>All Rights Reserved.</a:t>
            </a: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br>
              <a:rPr kumimoji="1" lang="en-US" altLang="zh-CN" sz="779" dirty="0">
                <a:solidFill>
                  <a:srgbClr val="1D1D1B"/>
                </a:solidFill>
                <a:latin typeface="+mn-lt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information in this document may contain predictive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statements including, without limitation, statements regarding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 future financial and operating results, future product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portfolio, new technology, etc. There are a number of factors that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could cause actual results and developments to differ materially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from those expressed or implied in the predictive statements.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Therefore, such information is provided for reference purpose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only and constitutes neither an offer nor an acceptance. Huawei </a:t>
            </a:r>
            <a:b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850" baseline="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may change the information at any time without notice. </a:t>
            </a:r>
          </a:p>
          <a:p>
            <a:pPr>
              <a:lnSpc>
                <a:spcPts val="1065"/>
              </a:lnSpc>
            </a:pPr>
            <a:endParaRPr kumimoji="1" lang="zh-CN" altLang="en-US" sz="779" dirty="0">
              <a:solidFill>
                <a:srgbClr val="1D1D1B"/>
              </a:solidFill>
              <a:latin typeface="+mn-lt"/>
            </a:endParaRPr>
          </a:p>
        </p:txBody>
      </p:sp>
      <p:sp>
        <p:nvSpPr>
          <p:cNvPr id="9" name="Subtitle 6">
            <a:extLst>
              <a:ext uri="{FF2B5EF4-FFF2-40B4-BE49-F238E27FC236}">
                <a16:creationId xmlns:a16="http://schemas.microsoft.com/office/drawing/2014/main" id="{FBF16AD5-9EBA-8547-984B-E4E106BBD6C0}"/>
              </a:ext>
            </a:extLst>
          </p:cNvPr>
          <p:cNvSpPr txBox="1">
            <a:spLocks/>
          </p:cNvSpPr>
          <p:nvPr userDrawn="1"/>
        </p:nvSpPr>
        <p:spPr>
          <a:xfrm>
            <a:off x="7977672" y="1654431"/>
            <a:ext cx="3481833" cy="58280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294"/>
              </a:lnSpc>
            </a:pP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Bring digital to every person, home and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organization for a fully connected, </a:t>
            </a:r>
            <a:b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</a:br>
            <a:r>
              <a:rPr kumimoji="1" lang="en-US" altLang="zh-CN" sz="1200" dirty="0">
                <a:solidFill>
                  <a:srgbClr val="1D1D1B"/>
                </a:solidFill>
                <a:latin typeface="+mn-lt"/>
                <a:cs typeface="Arial" panose="020B0604020202020204" pitchFamily="34" charset="0"/>
              </a:rPr>
              <a:t>intelligent world.</a:t>
            </a:r>
            <a:endParaRPr kumimoji="1" lang="zh-CN" altLang="en-US" sz="1200" dirty="0">
              <a:solidFill>
                <a:srgbClr val="1D1D1B"/>
              </a:solidFill>
              <a:latin typeface="+mn-lt"/>
              <a:ea typeface="Microsoft YaHei" charset="-122"/>
              <a:cs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8406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tx1"/>
          </a:solidFill>
          <a:latin typeface="Arial" panose="020B0604020202020204" pitchFamily="34" charset="0"/>
          <a:ea typeface="Microsoft YaHei" panose="020B0503020204020204" pitchFamily="34" charset="-122"/>
          <a:cs typeface="Arial" panose="020B0604020202020204" pitchFamily="34" charset="0"/>
        </a:defRPr>
      </a:lvl1pPr>
    </p:titleStyle>
    <p:bodyStyle>
      <a:lvl1pPr marL="0" indent="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None/>
        <a:defRPr sz="1819" kern="1200">
          <a:solidFill>
            <a:srgbClr val="FFFFFF"/>
          </a:solidFill>
          <a:latin typeface="Microsoft YaHei" panose="020B0503020204020204" pitchFamily="34" charset="-122"/>
          <a:ea typeface="Microsoft YaHei" panose="020B0503020204020204" pitchFamily="34" charset="-122"/>
          <a:cs typeface="+mn-cs"/>
        </a:defRPr>
      </a:lvl1pPr>
      <a:lvl2pPr marL="593900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indent="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None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528" y="161918"/>
            <a:ext cx="105197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528" y="1825625"/>
            <a:ext cx="105197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527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4/27/2026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78" y="6356351"/>
            <a:ext cx="411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3964" y="6356351"/>
            <a:ext cx="27442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7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1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85A3D6-1271-D247-9E96-1B376F4BE7BE}"/>
              </a:ext>
            </a:extLst>
          </p:cNvPr>
          <p:cNvSpPr txBox="1"/>
          <p:nvPr userDrawn="1"/>
        </p:nvSpPr>
        <p:spPr>
          <a:xfrm>
            <a:off x="5501820" y="6356939"/>
            <a:ext cx="23883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0" kern="1200" baseline="0" dirty="0">
                <a:solidFill>
                  <a:srgbClr val="1D1D1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JVET-AL0201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309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4608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extLst>
              <a:ext uri="{FF2B5EF4-FFF2-40B4-BE49-F238E27FC236}">
                <a16:creationId xmlns:a16="http://schemas.microsoft.com/office/drawing/2014/main" id="{E886C4A9-2C5E-EC44-8D62-420DF3BE0B9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ADDC69-1F36-468C-8140-D6A2BB9DE690}"/>
              </a:ext>
            </a:extLst>
          </p:cNvPr>
          <p:cNvSpPr/>
          <p:nvPr userDrawn="1"/>
        </p:nvSpPr>
        <p:spPr>
          <a:xfrm>
            <a:off x="10155264" y="6261315"/>
            <a:ext cx="1553705" cy="476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57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5" r:id="rId3"/>
  </p:sldLayoutIdLst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E2171E79-11D3-8648-9BEA-3C7660378B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2290469" y="2625389"/>
            <a:ext cx="1963324" cy="4233515"/>
            <a:chOff x="5343883" y="-48857"/>
            <a:chExt cx="3263588" cy="7037279"/>
          </a:xfrm>
        </p:grpSpPr>
        <p:sp>
          <p:nvSpPr>
            <p:cNvPr id="69" name="矩形 13">
              <a:extLst>
                <a:ext uri="{FF2B5EF4-FFF2-40B4-BE49-F238E27FC236}">
                  <a16:creationId xmlns:a16="http://schemas.microsoft.com/office/drawing/2014/main" id="{2056A118-9F13-2644-8C4D-19B83F915923}"/>
                </a:ext>
              </a:extLst>
            </p:cNvPr>
            <p:cNvSpPr/>
            <p:nvPr userDrawn="1"/>
          </p:nvSpPr>
          <p:spPr>
            <a:xfrm>
              <a:off x="5356401" y="1934171"/>
              <a:ext cx="791510" cy="664397"/>
            </a:xfrm>
            <a:prstGeom prst="rect">
              <a:avLst/>
            </a:prstGeom>
            <a:solidFill>
              <a:srgbClr val="C4005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196/0/84</a:t>
              </a:r>
            </a:p>
          </p:txBody>
        </p:sp>
        <p:sp>
          <p:nvSpPr>
            <p:cNvPr id="70" name="文本框 15">
              <a:extLst>
                <a:ext uri="{FF2B5EF4-FFF2-40B4-BE49-F238E27FC236}">
                  <a16:creationId xmlns:a16="http://schemas.microsoft.com/office/drawing/2014/main" id="{B22FD20B-FED1-F14A-B606-EFB600078EA5}"/>
                </a:ext>
              </a:extLst>
            </p:cNvPr>
            <p:cNvSpPr txBox="1"/>
            <p:nvPr userDrawn="1"/>
          </p:nvSpPr>
          <p:spPr>
            <a:xfrm>
              <a:off x="5352721" y="1694497"/>
              <a:ext cx="1636699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Secondary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矩形 13">
              <a:extLst>
                <a:ext uri="{FF2B5EF4-FFF2-40B4-BE49-F238E27FC236}">
                  <a16:creationId xmlns:a16="http://schemas.microsoft.com/office/drawing/2014/main" id="{1BDF5E4A-1867-8E41-834A-BEF7F7DBCA4B}"/>
                </a:ext>
              </a:extLst>
            </p:cNvPr>
            <p:cNvSpPr/>
            <p:nvPr userDrawn="1"/>
          </p:nvSpPr>
          <p:spPr>
            <a:xfrm>
              <a:off x="6184680" y="1934171"/>
              <a:ext cx="791510" cy="664397"/>
            </a:xfrm>
            <a:prstGeom prst="rect">
              <a:avLst/>
            </a:prstGeom>
            <a:solidFill>
              <a:srgbClr val="CB37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203/55/120</a:t>
              </a:r>
            </a:p>
          </p:txBody>
        </p:sp>
        <p:sp>
          <p:nvSpPr>
            <p:cNvPr id="72" name="矩形 13">
              <a:extLst>
                <a:ext uri="{FF2B5EF4-FFF2-40B4-BE49-F238E27FC236}">
                  <a16:creationId xmlns:a16="http://schemas.microsoft.com/office/drawing/2014/main" id="{C1206869-819B-184C-810B-151F92C62236}"/>
                </a:ext>
              </a:extLst>
            </p:cNvPr>
            <p:cNvSpPr/>
            <p:nvPr userDrawn="1"/>
          </p:nvSpPr>
          <p:spPr>
            <a:xfrm>
              <a:off x="5356401" y="3403061"/>
              <a:ext cx="791510" cy="664397"/>
            </a:xfrm>
            <a:prstGeom prst="rect">
              <a:avLst/>
            </a:prstGeom>
            <a:solidFill>
              <a:srgbClr val="ED6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237/109/0</a:t>
              </a:r>
            </a:p>
          </p:txBody>
        </p:sp>
        <p:sp>
          <p:nvSpPr>
            <p:cNvPr id="73" name="矩形 13">
              <a:extLst>
                <a:ext uri="{FF2B5EF4-FFF2-40B4-BE49-F238E27FC236}">
                  <a16:creationId xmlns:a16="http://schemas.microsoft.com/office/drawing/2014/main" id="{7532BB58-5C8F-B442-A115-B92066928429}"/>
                </a:ext>
              </a:extLst>
            </p:cNvPr>
            <p:cNvSpPr/>
            <p:nvPr userDrawn="1"/>
          </p:nvSpPr>
          <p:spPr>
            <a:xfrm>
              <a:off x="6184680" y="2673360"/>
              <a:ext cx="791510" cy="664397"/>
            </a:xfrm>
            <a:prstGeom prst="rect">
              <a:avLst/>
            </a:prstGeom>
            <a:solidFill>
              <a:srgbClr val="99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153/54/54</a:t>
              </a:r>
            </a:p>
          </p:txBody>
        </p:sp>
        <p:sp>
          <p:nvSpPr>
            <p:cNvPr id="74" name="矩形 13">
              <a:extLst>
                <a:ext uri="{FF2B5EF4-FFF2-40B4-BE49-F238E27FC236}">
                  <a16:creationId xmlns:a16="http://schemas.microsoft.com/office/drawing/2014/main" id="{19E144E8-C437-8E49-8068-D750BCB2B2F7}"/>
                </a:ext>
              </a:extLst>
            </p:cNvPr>
            <p:cNvSpPr/>
            <p:nvPr userDrawn="1"/>
          </p:nvSpPr>
          <p:spPr>
            <a:xfrm>
              <a:off x="5356401" y="4866463"/>
              <a:ext cx="791510" cy="664397"/>
            </a:xfrm>
            <a:prstGeom prst="rect">
              <a:avLst/>
            </a:prstGeom>
            <a:solidFill>
              <a:srgbClr val="62B23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98/178/48</a:t>
              </a:r>
            </a:p>
          </p:txBody>
        </p:sp>
        <p:sp>
          <p:nvSpPr>
            <p:cNvPr id="75" name="矩形 13">
              <a:extLst>
                <a:ext uri="{FF2B5EF4-FFF2-40B4-BE49-F238E27FC236}">
                  <a16:creationId xmlns:a16="http://schemas.microsoft.com/office/drawing/2014/main" id="{F707D190-CC54-CA46-946B-8609C53E3CB9}"/>
                </a:ext>
              </a:extLst>
            </p:cNvPr>
            <p:cNvSpPr/>
            <p:nvPr userDrawn="1"/>
          </p:nvSpPr>
          <p:spPr>
            <a:xfrm>
              <a:off x="6184680" y="3415851"/>
              <a:ext cx="791510" cy="664397"/>
            </a:xfrm>
            <a:prstGeom prst="rect">
              <a:avLst/>
            </a:prstGeom>
            <a:solidFill>
              <a:srgbClr val="F289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242/137/68</a:t>
              </a:r>
              <a:endParaRPr kumimoji="1" lang="mr-IN" altLang="zh-CN" sz="500" b="1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76" name="矩形 13">
              <a:extLst>
                <a:ext uri="{FF2B5EF4-FFF2-40B4-BE49-F238E27FC236}">
                  <a16:creationId xmlns:a16="http://schemas.microsoft.com/office/drawing/2014/main" id="{CA69D07A-4CB1-1C44-95EB-D5DD16C88C16}"/>
                </a:ext>
              </a:extLst>
            </p:cNvPr>
            <p:cNvSpPr/>
            <p:nvPr userDrawn="1"/>
          </p:nvSpPr>
          <p:spPr>
            <a:xfrm>
              <a:off x="5353240" y="184963"/>
              <a:ext cx="791510" cy="664397"/>
            </a:xfrm>
            <a:prstGeom prst="rect">
              <a:avLst/>
            </a:prstGeom>
            <a:solidFill>
              <a:srgbClr val="C700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185C</a:t>
              </a:r>
            </a:p>
            <a:p>
              <a:pPr algn="ctr">
                <a:lnSpc>
                  <a:spcPts val="620"/>
                </a:lnSpc>
                <a:spcBef>
                  <a:spcPts val="0"/>
                </a:spcBef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199/0/11  </a:t>
              </a:r>
            </a:p>
          </p:txBody>
        </p:sp>
        <p:sp>
          <p:nvSpPr>
            <p:cNvPr id="77" name="文本框 15">
              <a:extLst>
                <a:ext uri="{FF2B5EF4-FFF2-40B4-BE49-F238E27FC236}">
                  <a16:creationId xmlns:a16="http://schemas.microsoft.com/office/drawing/2014/main" id="{14051C33-7D8E-ED4E-A31B-8FAA52C8EDA5}"/>
                </a:ext>
              </a:extLst>
            </p:cNvPr>
            <p:cNvSpPr txBox="1"/>
            <p:nvPr userDrawn="1"/>
          </p:nvSpPr>
          <p:spPr>
            <a:xfrm>
              <a:off x="5343883" y="-48857"/>
              <a:ext cx="1358295" cy="204645"/>
            </a:xfrm>
            <a:prstGeom prst="rect">
              <a:avLst/>
            </a:prstGeom>
            <a:noFill/>
          </p:spPr>
          <p:txBody>
            <a:bodyPr wrap="square" lIns="0" tIns="0" rIns="0" bIns="0" rtlCol="0" anchor="b" anchorCtr="0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kumimoji="1" lang="en-US" altLang="zh-CN" sz="800" dirty="0">
                  <a:solidFill>
                    <a:schemeClr val="tx1"/>
                  </a:solidFill>
                  <a:latin typeface="Arial" panose="020B0604020202020204" pitchFamily="34" charset="0"/>
                  <a:ea typeface="Microsoft YaHei" panose="020B0503020204020204" pitchFamily="34" charset="-122"/>
                  <a:cs typeface="Arial" panose="020B0604020202020204" pitchFamily="34" charset="0"/>
                </a:rPr>
                <a:t>Corporate Colors</a:t>
              </a:r>
              <a:endParaRPr kumimoji="1" lang="zh-CN" altLang="en-US" sz="800" dirty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矩形 13">
              <a:extLst>
                <a:ext uri="{FF2B5EF4-FFF2-40B4-BE49-F238E27FC236}">
                  <a16:creationId xmlns:a16="http://schemas.microsoft.com/office/drawing/2014/main" id="{697139C8-6378-7346-AA26-3DE355486404}"/>
                </a:ext>
              </a:extLst>
            </p:cNvPr>
            <p:cNvSpPr/>
            <p:nvPr userDrawn="1"/>
          </p:nvSpPr>
          <p:spPr>
            <a:xfrm>
              <a:off x="5352600" y="918047"/>
              <a:ext cx="791510" cy="664397"/>
            </a:xfrm>
            <a:prstGeom prst="rect">
              <a:avLst/>
            </a:prstGeom>
            <a:solidFill>
              <a:srgbClr val="C810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PANTONE 186C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chemeClr val="tx2"/>
                  </a:solidFill>
                  <a:latin typeface="Arial" charset="0"/>
                  <a:ea typeface="Arial" charset="0"/>
                  <a:cs typeface="Arial" charset="0"/>
                </a:rPr>
                <a:t>200/16/46  </a:t>
              </a:r>
            </a:p>
          </p:txBody>
        </p:sp>
        <p:sp>
          <p:nvSpPr>
            <p:cNvPr id="79" name="矩形 13">
              <a:extLst>
                <a:ext uri="{FF2B5EF4-FFF2-40B4-BE49-F238E27FC236}">
                  <a16:creationId xmlns:a16="http://schemas.microsoft.com/office/drawing/2014/main" id="{F79CD551-CACB-A749-9460-B80C1456F4E8}"/>
                </a:ext>
              </a:extLst>
            </p:cNvPr>
            <p:cNvSpPr/>
            <p:nvPr userDrawn="1"/>
          </p:nvSpPr>
          <p:spPr>
            <a:xfrm>
              <a:off x="5354164" y="2665974"/>
              <a:ext cx="791510" cy="664397"/>
            </a:xfrm>
            <a:prstGeom prst="rect">
              <a:avLst/>
            </a:prstGeom>
            <a:solidFill>
              <a:srgbClr val="7F00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127/0/1</a:t>
              </a:r>
            </a:p>
          </p:txBody>
        </p:sp>
        <p:sp>
          <p:nvSpPr>
            <p:cNvPr id="80" name="矩形 13">
              <a:extLst>
                <a:ext uri="{FF2B5EF4-FFF2-40B4-BE49-F238E27FC236}">
                  <a16:creationId xmlns:a16="http://schemas.microsoft.com/office/drawing/2014/main" id="{659202D4-1C13-564B-AD21-AF809769236B}"/>
                </a:ext>
              </a:extLst>
            </p:cNvPr>
            <p:cNvSpPr/>
            <p:nvPr userDrawn="1"/>
          </p:nvSpPr>
          <p:spPr>
            <a:xfrm>
              <a:off x="5354164" y="4134866"/>
              <a:ext cx="791510" cy="664397"/>
            </a:xfrm>
            <a:prstGeom prst="rect">
              <a:avLst/>
            </a:prstGeom>
            <a:solidFill>
              <a:srgbClr val="FCC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52/200/0</a:t>
              </a:r>
            </a:p>
          </p:txBody>
        </p:sp>
        <p:sp>
          <p:nvSpPr>
            <p:cNvPr id="81" name="矩形 13">
              <a:extLst>
                <a:ext uri="{FF2B5EF4-FFF2-40B4-BE49-F238E27FC236}">
                  <a16:creationId xmlns:a16="http://schemas.microsoft.com/office/drawing/2014/main" id="{1D14C75E-3EEE-FA4D-8DA3-70B2C56F286F}"/>
                </a:ext>
              </a:extLst>
            </p:cNvPr>
            <p:cNvSpPr/>
            <p:nvPr userDrawn="1"/>
          </p:nvSpPr>
          <p:spPr>
            <a:xfrm>
              <a:off x="5354164" y="5596166"/>
              <a:ext cx="791510" cy="664397"/>
            </a:xfrm>
            <a:prstGeom prst="rect">
              <a:avLst/>
            </a:prstGeom>
            <a:solidFill>
              <a:srgbClr val="30B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48/181/197</a:t>
              </a:r>
            </a:p>
          </p:txBody>
        </p:sp>
        <p:sp>
          <p:nvSpPr>
            <p:cNvPr id="82" name="矩形 13">
              <a:extLst>
                <a:ext uri="{FF2B5EF4-FFF2-40B4-BE49-F238E27FC236}">
                  <a16:creationId xmlns:a16="http://schemas.microsoft.com/office/drawing/2014/main" id="{9844BDEE-1453-9A40-B91C-2C526D59737B}"/>
                </a:ext>
              </a:extLst>
            </p:cNvPr>
            <p:cNvSpPr/>
            <p:nvPr userDrawn="1"/>
          </p:nvSpPr>
          <p:spPr>
            <a:xfrm>
              <a:off x="6194511" y="4866463"/>
              <a:ext cx="791510" cy="664397"/>
            </a:xfrm>
            <a:prstGeom prst="rect">
              <a:avLst/>
            </a:prstGeom>
            <a:solidFill>
              <a:srgbClr val="81C1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129/193/95</a:t>
              </a:r>
            </a:p>
          </p:txBody>
        </p:sp>
        <p:sp>
          <p:nvSpPr>
            <p:cNvPr id="83" name="矩形 13">
              <a:extLst>
                <a:ext uri="{FF2B5EF4-FFF2-40B4-BE49-F238E27FC236}">
                  <a16:creationId xmlns:a16="http://schemas.microsoft.com/office/drawing/2014/main" id="{533D13E9-5244-8E4F-9513-C00748CDDDF9}"/>
                </a:ext>
              </a:extLst>
            </p:cNvPr>
            <p:cNvSpPr/>
            <p:nvPr userDrawn="1"/>
          </p:nvSpPr>
          <p:spPr>
            <a:xfrm>
              <a:off x="6192274" y="4134866"/>
              <a:ext cx="791510" cy="664397"/>
            </a:xfrm>
            <a:prstGeom prst="rect">
              <a:avLst/>
            </a:prstGeom>
            <a:solidFill>
              <a:srgbClr val="FDD3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253/211/81</a:t>
              </a:r>
            </a:p>
          </p:txBody>
        </p:sp>
        <p:sp>
          <p:nvSpPr>
            <p:cNvPr id="84" name="矩形 13">
              <a:extLst>
                <a:ext uri="{FF2B5EF4-FFF2-40B4-BE49-F238E27FC236}">
                  <a16:creationId xmlns:a16="http://schemas.microsoft.com/office/drawing/2014/main" id="{4EBE9DBF-E87C-4F4D-BBB1-81632C549613}"/>
                </a:ext>
              </a:extLst>
            </p:cNvPr>
            <p:cNvSpPr/>
            <p:nvPr userDrawn="1"/>
          </p:nvSpPr>
          <p:spPr>
            <a:xfrm>
              <a:off x="6192274" y="5596166"/>
              <a:ext cx="791510" cy="664397"/>
            </a:xfrm>
            <a:prstGeom prst="rect">
              <a:avLst/>
            </a:prstGeom>
            <a:solidFill>
              <a:srgbClr val="56C4D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86/196/210</a:t>
              </a:r>
            </a:p>
          </p:txBody>
        </p:sp>
        <p:sp>
          <p:nvSpPr>
            <p:cNvPr id="85" name="矩形 13">
              <a:extLst>
                <a:ext uri="{FF2B5EF4-FFF2-40B4-BE49-F238E27FC236}">
                  <a16:creationId xmlns:a16="http://schemas.microsoft.com/office/drawing/2014/main" id="{422FC2B2-7928-F442-949E-D722F3DC9D01}"/>
                </a:ext>
              </a:extLst>
            </p:cNvPr>
            <p:cNvSpPr/>
            <p:nvPr/>
          </p:nvSpPr>
          <p:spPr>
            <a:xfrm>
              <a:off x="6186245" y="184963"/>
              <a:ext cx="791510" cy="664397"/>
            </a:xfrm>
            <a:prstGeom prst="rect">
              <a:avLst/>
            </a:prstGeom>
            <a:solidFill>
              <a:srgbClr val="D339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211/57/65</a:t>
              </a:r>
            </a:p>
          </p:txBody>
        </p:sp>
        <p:sp>
          <p:nvSpPr>
            <p:cNvPr id="86" name="矩形 13">
              <a:extLst>
                <a:ext uri="{FF2B5EF4-FFF2-40B4-BE49-F238E27FC236}">
                  <a16:creationId xmlns:a16="http://schemas.microsoft.com/office/drawing/2014/main" id="{5F38502B-99C0-4640-9E8D-7247A3238E22}"/>
                </a:ext>
              </a:extLst>
            </p:cNvPr>
            <p:cNvSpPr/>
            <p:nvPr/>
          </p:nvSpPr>
          <p:spPr>
            <a:xfrm>
              <a:off x="6185604" y="918047"/>
              <a:ext cx="791510" cy="664397"/>
            </a:xfrm>
            <a:prstGeom prst="rect">
              <a:avLst/>
            </a:prstGeom>
            <a:solidFill>
              <a:srgbClr val="D338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211/56/89</a:t>
              </a:r>
            </a:p>
          </p:txBody>
        </p:sp>
        <p:sp>
          <p:nvSpPr>
            <p:cNvPr id="87" name="矩形 13">
              <a:extLst>
                <a:ext uri="{FF2B5EF4-FFF2-40B4-BE49-F238E27FC236}">
                  <a16:creationId xmlns:a16="http://schemas.microsoft.com/office/drawing/2014/main" id="{1399EB62-5216-324F-B66C-AD6ED0004D51}"/>
                </a:ext>
              </a:extLst>
            </p:cNvPr>
            <p:cNvSpPr/>
            <p:nvPr/>
          </p:nvSpPr>
          <p:spPr>
            <a:xfrm>
              <a:off x="6996262" y="1934171"/>
              <a:ext cx="791510" cy="664397"/>
            </a:xfrm>
            <a:prstGeom prst="rect">
              <a:avLst/>
            </a:prstGeom>
            <a:solidFill>
              <a:srgbClr val="DD80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221/128/170</a:t>
              </a:r>
            </a:p>
          </p:txBody>
        </p:sp>
        <p:sp>
          <p:nvSpPr>
            <p:cNvPr id="88" name="矩形 13">
              <a:extLst>
                <a:ext uri="{FF2B5EF4-FFF2-40B4-BE49-F238E27FC236}">
                  <a16:creationId xmlns:a16="http://schemas.microsoft.com/office/drawing/2014/main" id="{DEDE780A-8050-FD48-B661-39532349131D}"/>
                </a:ext>
              </a:extLst>
            </p:cNvPr>
            <p:cNvSpPr/>
            <p:nvPr/>
          </p:nvSpPr>
          <p:spPr>
            <a:xfrm>
              <a:off x="6996262" y="2673360"/>
              <a:ext cx="791510" cy="664397"/>
            </a:xfrm>
            <a:prstGeom prst="rect">
              <a:avLst/>
            </a:prstGeom>
            <a:solidFill>
              <a:srgbClr val="BF80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191/128/130</a:t>
              </a:r>
            </a:p>
          </p:txBody>
        </p:sp>
        <p:sp>
          <p:nvSpPr>
            <p:cNvPr id="89" name="矩形 13">
              <a:extLst>
                <a:ext uri="{FF2B5EF4-FFF2-40B4-BE49-F238E27FC236}">
                  <a16:creationId xmlns:a16="http://schemas.microsoft.com/office/drawing/2014/main" id="{9BDB304C-5E40-9647-A3EF-75D9BFFB7E5B}"/>
                </a:ext>
              </a:extLst>
            </p:cNvPr>
            <p:cNvSpPr/>
            <p:nvPr/>
          </p:nvSpPr>
          <p:spPr>
            <a:xfrm>
              <a:off x="6996262" y="3415851"/>
              <a:ext cx="791510" cy="664397"/>
            </a:xfrm>
            <a:prstGeom prst="rect">
              <a:avLst/>
            </a:prstGeom>
            <a:solidFill>
              <a:srgbClr val="F6B7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246/183/140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0" name="矩形 13">
              <a:extLst>
                <a:ext uri="{FF2B5EF4-FFF2-40B4-BE49-F238E27FC236}">
                  <a16:creationId xmlns:a16="http://schemas.microsoft.com/office/drawing/2014/main" id="{EC3A6DD7-CCD1-0C4F-B8D4-3D01C9FFC289}"/>
                </a:ext>
              </a:extLst>
            </p:cNvPr>
            <p:cNvSpPr/>
            <p:nvPr/>
          </p:nvSpPr>
          <p:spPr>
            <a:xfrm>
              <a:off x="7006093" y="4866463"/>
              <a:ext cx="791510" cy="664397"/>
            </a:xfrm>
            <a:prstGeom prst="rect">
              <a:avLst/>
            </a:prstGeom>
            <a:solidFill>
              <a:srgbClr val="AFD8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176/216/156</a:t>
              </a:r>
            </a:p>
          </p:txBody>
        </p:sp>
        <p:sp>
          <p:nvSpPr>
            <p:cNvPr id="91" name="矩形 13">
              <a:extLst>
                <a:ext uri="{FF2B5EF4-FFF2-40B4-BE49-F238E27FC236}">
                  <a16:creationId xmlns:a16="http://schemas.microsoft.com/office/drawing/2014/main" id="{FC3F3193-22C2-A847-A957-DFCCDA9D1D88}"/>
                </a:ext>
              </a:extLst>
            </p:cNvPr>
            <p:cNvSpPr/>
            <p:nvPr/>
          </p:nvSpPr>
          <p:spPr>
            <a:xfrm>
              <a:off x="7003856" y="4134866"/>
              <a:ext cx="791510" cy="664397"/>
            </a:xfrm>
            <a:prstGeom prst="rect">
              <a:avLst/>
            </a:prstGeom>
            <a:solidFill>
              <a:srgbClr val="FDE3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253/227/181</a:t>
              </a:r>
            </a:p>
          </p:txBody>
        </p:sp>
        <p:sp>
          <p:nvSpPr>
            <p:cNvPr id="92" name="矩形 13">
              <a:extLst>
                <a:ext uri="{FF2B5EF4-FFF2-40B4-BE49-F238E27FC236}">
                  <a16:creationId xmlns:a16="http://schemas.microsoft.com/office/drawing/2014/main" id="{851DFAF5-0D1C-C64A-87B5-B0C9497BA3EB}"/>
                </a:ext>
              </a:extLst>
            </p:cNvPr>
            <p:cNvSpPr/>
            <p:nvPr/>
          </p:nvSpPr>
          <p:spPr>
            <a:xfrm>
              <a:off x="7003856" y="5596166"/>
              <a:ext cx="791510" cy="664397"/>
            </a:xfrm>
            <a:prstGeom prst="rect">
              <a:avLst/>
            </a:prstGeom>
            <a:solidFill>
              <a:srgbClr val="94DA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148/218/226</a:t>
              </a:r>
            </a:p>
          </p:txBody>
        </p:sp>
        <p:sp>
          <p:nvSpPr>
            <p:cNvPr id="93" name="矩形 13">
              <a:extLst>
                <a:ext uri="{FF2B5EF4-FFF2-40B4-BE49-F238E27FC236}">
                  <a16:creationId xmlns:a16="http://schemas.microsoft.com/office/drawing/2014/main" id="{57EB9D15-6C1C-8340-A5D0-43B865B5951C}"/>
                </a:ext>
              </a:extLst>
            </p:cNvPr>
            <p:cNvSpPr/>
            <p:nvPr/>
          </p:nvSpPr>
          <p:spPr>
            <a:xfrm>
              <a:off x="6997826" y="184963"/>
              <a:ext cx="791510" cy="664397"/>
            </a:xfrm>
            <a:prstGeom prst="rect">
              <a:avLst/>
            </a:prstGeom>
            <a:solidFill>
              <a:srgbClr val="E281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226/129/137</a:t>
              </a:r>
            </a:p>
          </p:txBody>
        </p:sp>
        <p:sp>
          <p:nvSpPr>
            <p:cNvPr id="94" name="矩形 13">
              <a:extLst>
                <a:ext uri="{FF2B5EF4-FFF2-40B4-BE49-F238E27FC236}">
                  <a16:creationId xmlns:a16="http://schemas.microsoft.com/office/drawing/2014/main" id="{2B29D96D-3B3D-B944-92CB-FE0973E33810}"/>
                </a:ext>
              </a:extLst>
            </p:cNvPr>
            <p:cNvSpPr/>
            <p:nvPr/>
          </p:nvSpPr>
          <p:spPr>
            <a:xfrm>
              <a:off x="6997185" y="918047"/>
              <a:ext cx="791510" cy="664397"/>
            </a:xfrm>
            <a:prstGeom prst="rect">
              <a:avLst/>
            </a:prstGeom>
            <a:solidFill>
              <a:srgbClr val="E28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226/129/152</a:t>
              </a:r>
            </a:p>
          </p:txBody>
        </p:sp>
        <p:sp>
          <p:nvSpPr>
            <p:cNvPr id="95" name="矩形 13">
              <a:extLst>
                <a:ext uri="{FF2B5EF4-FFF2-40B4-BE49-F238E27FC236}">
                  <a16:creationId xmlns:a16="http://schemas.microsoft.com/office/drawing/2014/main" id="{35D234AC-C1A2-7248-94C0-BB95C4DFE743}"/>
                </a:ext>
              </a:extLst>
            </p:cNvPr>
            <p:cNvSpPr/>
            <p:nvPr userDrawn="1"/>
          </p:nvSpPr>
          <p:spPr>
            <a:xfrm>
              <a:off x="7806130" y="1934171"/>
              <a:ext cx="791510" cy="664397"/>
            </a:xfrm>
            <a:prstGeom prst="rect">
              <a:avLst/>
            </a:prstGeom>
            <a:solidFill>
              <a:srgbClr val="EBB3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235/179/204</a:t>
              </a:r>
            </a:p>
          </p:txBody>
        </p:sp>
        <p:sp>
          <p:nvSpPr>
            <p:cNvPr id="96" name="矩形 13">
              <a:extLst>
                <a:ext uri="{FF2B5EF4-FFF2-40B4-BE49-F238E27FC236}">
                  <a16:creationId xmlns:a16="http://schemas.microsoft.com/office/drawing/2014/main" id="{2C241EB7-09A9-7E40-9241-F2D47E53E1FF}"/>
                </a:ext>
              </a:extLst>
            </p:cNvPr>
            <p:cNvSpPr/>
            <p:nvPr/>
          </p:nvSpPr>
          <p:spPr>
            <a:xfrm>
              <a:off x="7806130" y="2673360"/>
              <a:ext cx="791510" cy="664397"/>
            </a:xfrm>
            <a:prstGeom prst="rect">
              <a:avLst/>
            </a:prstGeom>
            <a:solidFill>
              <a:srgbClr val="D8B3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14478" rtl="0" eaLnBrk="1" fontAlgn="auto" latinLnBrk="0" hangingPunct="1">
                <a:lnSpc>
                  <a:spcPts val="6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216/179/179</a:t>
              </a:r>
            </a:p>
          </p:txBody>
        </p:sp>
        <p:sp>
          <p:nvSpPr>
            <p:cNvPr id="97" name="矩形 13">
              <a:extLst>
                <a:ext uri="{FF2B5EF4-FFF2-40B4-BE49-F238E27FC236}">
                  <a16:creationId xmlns:a16="http://schemas.microsoft.com/office/drawing/2014/main" id="{63833C81-CC87-004C-AE5E-CB387B992636}"/>
                </a:ext>
              </a:extLst>
            </p:cNvPr>
            <p:cNvSpPr/>
            <p:nvPr/>
          </p:nvSpPr>
          <p:spPr>
            <a:xfrm>
              <a:off x="7806130" y="3415851"/>
              <a:ext cx="791510" cy="664397"/>
            </a:xfrm>
            <a:prstGeom prst="rect">
              <a:avLst/>
            </a:prstGeom>
            <a:solidFill>
              <a:srgbClr val="FAD3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250/211/187</a:t>
              </a:r>
              <a:endParaRPr kumimoji="1" lang="mr-IN" altLang="zh-CN" sz="500" b="1" dirty="0">
                <a:solidFill>
                  <a:srgbClr val="595757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98" name="矩形 13">
              <a:extLst>
                <a:ext uri="{FF2B5EF4-FFF2-40B4-BE49-F238E27FC236}">
                  <a16:creationId xmlns:a16="http://schemas.microsoft.com/office/drawing/2014/main" id="{77A96C4C-F3F3-484A-95BE-7E52C33A2FE2}"/>
                </a:ext>
              </a:extLst>
            </p:cNvPr>
            <p:cNvSpPr/>
            <p:nvPr/>
          </p:nvSpPr>
          <p:spPr>
            <a:xfrm>
              <a:off x="7815961" y="4866463"/>
              <a:ext cx="791510" cy="664397"/>
            </a:xfrm>
            <a:prstGeom prst="rect">
              <a:avLst/>
            </a:prstGeom>
            <a:solidFill>
              <a:srgbClr val="D0E8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208/232/196</a:t>
              </a:r>
            </a:p>
          </p:txBody>
        </p:sp>
        <p:sp>
          <p:nvSpPr>
            <p:cNvPr id="99" name="矩形 13">
              <a:extLst>
                <a:ext uri="{FF2B5EF4-FFF2-40B4-BE49-F238E27FC236}">
                  <a16:creationId xmlns:a16="http://schemas.microsoft.com/office/drawing/2014/main" id="{66F0E6F8-F4D3-1B44-BB6D-F328A6CEA0C9}"/>
                </a:ext>
              </a:extLst>
            </p:cNvPr>
            <p:cNvSpPr/>
            <p:nvPr/>
          </p:nvSpPr>
          <p:spPr>
            <a:xfrm>
              <a:off x="7813724" y="4134866"/>
              <a:ext cx="791510" cy="664397"/>
            </a:xfrm>
            <a:prstGeom prst="rect">
              <a:avLst/>
            </a:prstGeom>
            <a:solidFill>
              <a:srgbClr val="FEEE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254/238/193</a:t>
              </a:r>
            </a:p>
          </p:txBody>
        </p:sp>
        <p:sp>
          <p:nvSpPr>
            <p:cNvPr id="100" name="矩形 13">
              <a:extLst>
                <a:ext uri="{FF2B5EF4-FFF2-40B4-BE49-F238E27FC236}">
                  <a16:creationId xmlns:a16="http://schemas.microsoft.com/office/drawing/2014/main" id="{EEFEFB0D-48AF-8147-BDEB-B01E99ED82A7}"/>
                </a:ext>
              </a:extLst>
            </p:cNvPr>
            <p:cNvSpPr/>
            <p:nvPr/>
          </p:nvSpPr>
          <p:spPr>
            <a:xfrm>
              <a:off x="7813724" y="5596166"/>
              <a:ext cx="791510" cy="664397"/>
            </a:xfrm>
            <a:prstGeom prst="rect">
              <a:avLst/>
            </a:prstGeom>
            <a:solidFill>
              <a:srgbClr val="BEE9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190/233/238</a:t>
              </a:r>
            </a:p>
          </p:txBody>
        </p:sp>
        <p:sp>
          <p:nvSpPr>
            <p:cNvPr id="101" name="矩形 13">
              <a:extLst>
                <a:ext uri="{FF2B5EF4-FFF2-40B4-BE49-F238E27FC236}">
                  <a16:creationId xmlns:a16="http://schemas.microsoft.com/office/drawing/2014/main" id="{3F7C47B0-D4EF-7047-9B96-1169C593055C}"/>
                </a:ext>
              </a:extLst>
            </p:cNvPr>
            <p:cNvSpPr/>
            <p:nvPr/>
          </p:nvSpPr>
          <p:spPr>
            <a:xfrm>
              <a:off x="7807694" y="184963"/>
              <a:ext cx="791510" cy="664397"/>
            </a:xfrm>
            <a:prstGeom prst="rect">
              <a:avLst/>
            </a:prstGeom>
            <a:solidFill>
              <a:srgbClr val="EEB3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239/178/184</a:t>
              </a:r>
            </a:p>
          </p:txBody>
        </p:sp>
        <p:sp>
          <p:nvSpPr>
            <p:cNvPr id="102" name="矩形 13">
              <a:extLst>
                <a:ext uri="{FF2B5EF4-FFF2-40B4-BE49-F238E27FC236}">
                  <a16:creationId xmlns:a16="http://schemas.microsoft.com/office/drawing/2014/main" id="{26A0A468-A37D-824A-8DA2-0B437212E07E}"/>
                </a:ext>
              </a:extLst>
            </p:cNvPr>
            <p:cNvSpPr/>
            <p:nvPr/>
          </p:nvSpPr>
          <p:spPr>
            <a:xfrm>
              <a:off x="7807054" y="918047"/>
              <a:ext cx="791510" cy="664397"/>
            </a:xfrm>
            <a:prstGeom prst="rect">
              <a:avLst/>
            </a:prstGeom>
            <a:solidFill>
              <a:srgbClr val="EEB3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238/179/193</a:t>
              </a:r>
            </a:p>
          </p:txBody>
        </p:sp>
        <p:sp>
          <p:nvSpPr>
            <p:cNvPr id="103" name="矩形 13">
              <a:extLst>
                <a:ext uri="{FF2B5EF4-FFF2-40B4-BE49-F238E27FC236}">
                  <a16:creationId xmlns:a16="http://schemas.microsoft.com/office/drawing/2014/main" id="{B0E79B3A-2E5F-ED4F-AA3D-00B685B18CA9}"/>
                </a:ext>
              </a:extLst>
            </p:cNvPr>
            <p:cNvSpPr/>
            <p:nvPr userDrawn="1"/>
          </p:nvSpPr>
          <p:spPr>
            <a:xfrm>
              <a:off x="5354169" y="6324025"/>
              <a:ext cx="513579" cy="664397"/>
            </a:xfrm>
            <a:prstGeom prst="rect">
              <a:avLst/>
            </a:prstGeom>
            <a:solidFill>
              <a:srgbClr val="2218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0/0/0</a:t>
              </a:r>
            </a:p>
          </p:txBody>
        </p:sp>
        <p:sp>
          <p:nvSpPr>
            <p:cNvPr id="104" name="矩形 13">
              <a:extLst>
                <a:ext uri="{FF2B5EF4-FFF2-40B4-BE49-F238E27FC236}">
                  <a16:creationId xmlns:a16="http://schemas.microsoft.com/office/drawing/2014/main" id="{32D85E93-C860-B646-A67C-3D2FDCC07E8E}"/>
                </a:ext>
              </a:extLst>
            </p:cNvPr>
            <p:cNvSpPr/>
            <p:nvPr userDrawn="1"/>
          </p:nvSpPr>
          <p:spPr>
            <a:xfrm>
              <a:off x="5900626" y="6324025"/>
              <a:ext cx="513579" cy="664397"/>
            </a:xfrm>
            <a:prstGeom prst="rect">
              <a:avLst/>
            </a:prstGeom>
            <a:solidFill>
              <a:srgbClr val="59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 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89/87/87</a:t>
              </a:r>
            </a:p>
          </p:txBody>
        </p:sp>
        <p:sp>
          <p:nvSpPr>
            <p:cNvPr id="105" name="矩形 13">
              <a:extLst>
                <a:ext uri="{FF2B5EF4-FFF2-40B4-BE49-F238E27FC236}">
                  <a16:creationId xmlns:a16="http://schemas.microsoft.com/office/drawing/2014/main" id="{D9E271D3-C782-EA4B-B477-613B5CE7B0DA}"/>
                </a:ext>
              </a:extLst>
            </p:cNvPr>
            <p:cNvSpPr/>
            <p:nvPr userDrawn="1"/>
          </p:nvSpPr>
          <p:spPr>
            <a:xfrm>
              <a:off x="6450318" y="6324025"/>
              <a:ext cx="513579" cy="664397"/>
            </a:xfrm>
            <a:prstGeom prst="rect">
              <a:avLst/>
            </a:prstGeom>
            <a:solidFill>
              <a:srgbClr val="8888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137/137/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137</a:t>
              </a:r>
            </a:p>
          </p:txBody>
        </p:sp>
        <p:sp>
          <p:nvSpPr>
            <p:cNvPr id="106" name="矩形 13">
              <a:extLst>
                <a:ext uri="{FF2B5EF4-FFF2-40B4-BE49-F238E27FC236}">
                  <a16:creationId xmlns:a16="http://schemas.microsoft.com/office/drawing/2014/main" id="{3F3501FC-1CA1-714F-BF48-934C859FA443}"/>
                </a:ext>
              </a:extLst>
            </p:cNvPr>
            <p:cNvSpPr/>
            <p:nvPr userDrawn="1"/>
          </p:nvSpPr>
          <p:spPr>
            <a:xfrm>
              <a:off x="6998296" y="6324025"/>
              <a:ext cx="513579" cy="664397"/>
            </a:xfrm>
            <a:prstGeom prst="rect">
              <a:avLst/>
            </a:prstGeom>
            <a:solidFill>
              <a:srgbClr val="B5B5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181/181/</a:t>
              </a:r>
              <a:b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FFFFFF"/>
                  </a:solidFill>
                  <a:latin typeface="Arial" charset="0"/>
                  <a:ea typeface="Arial" charset="0"/>
                  <a:cs typeface="Arial" charset="0"/>
                </a:rPr>
                <a:t>181</a:t>
              </a:r>
            </a:p>
          </p:txBody>
        </p:sp>
        <p:sp>
          <p:nvSpPr>
            <p:cNvPr id="107" name="矩形 13">
              <a:extLst>
                <a:ext uri="{FF2B5EF4-FFF2-40B4-BE49-F238E27FC236}">
                  <a16:creationId xmlns:a16="http://schemas.microsoft.com/office/drawing/2014/main" id="{55D4E001-16C8-3749-9816-95BDA789806E}"/>
                </a:ext>
              </a:extLst>
            </p:cNvPr>
            <p:cNvSpPr/>
            <p:nvPr userDrawn="1"/>
          </p:nvSpPr>
          <p:spPr>
            <a:xfrm>
              <a:off x="7541580" y="6324025"/>
              <a:ext cx="513579" cy="664397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 221/221/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221</a:t>
              </a:r>
            </a:p>
          </p:txBody>
        </p:sp>
        <p:sp>
          <p:nvSpPr>
            <p:cNvPr id="108" name="矩形 13">
              <a:extLst>
                <a:ext uri="{FF2B5EF4-FFF2-40B4-BE49-F238E27FC236}">
                  <a16:creationId xmlns:a16="http://schemas.microsoft.com/office/drawing/2014/main" id="{77AD797E-A6D4-8148-B9A9-59A0D242F0FA}"/>
                </a:ext>
              </a:extLst>
            </p:cNvPr>
            <p:cNvSpPr/>
            <p:nvPr userDrawn="1"/>
          </p:nvSpPr>
          <p:spPr>
            <a:xfrm>
              <a:off x="8083608" y="6324025"/>
              <a:ext cx="513579" cy="664397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B5B5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RGB</a:t>
              </a:r>
            </a:p>
            <a:p>
              <a:pPr algn="ctr">
                <a:lnSpc>
                  <a:spcPts val="620"/>
                </a:lnSpc>
              </a:pP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255/255/</a:t>
              </a:r>
              <a:b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</a:br>
              <a:r>
                <a:rPr kumimoji="1" lang="en-US" altLang="zh-CN" sz="500" b="1" dirty="0">
                  <a:solidFill>
                    <a:srgbClr val="595757"/>
                  </a:solidFill>
                  <a:latin typeface="Arial" charset="0"/>
                  <a:ea typeface="Arial" charset="0"/>
                  <a:cs typeface="Arial" charset="0"/>
                </a:rPr>
                <a:t>255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ABEE2EE-BF4D-7A4A-B3C6-9E47668CCD98}"/>
              </a:ext>
            </a:extLst>
          </p:cNvPr>
          <p:cNvSpPr txBox="1"/>
          <p:nvPr userDrawn="1"/>
        </p:nvSpPr>
        <p:spPr>
          <a:xfrm>
            <a:off x="734131" y="6402806"/>
            <a:ext cx="499729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8908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837181-38C6-AD4F-B8BA-B444770388BB}" type="slidenum">
              <a:rPr lang="en-US" sz="900" smtClean="0">
                <a:solidFill>
                  <a:srgbClr val="1D1D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l" defTabSz="8908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900" dirty="0">
              <a:solidFill>
                <a:srgbClr val="1D1D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02072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txStyles>
    <p:titleStyle>
      <a:lvl1pPr algn="l" defTabSz="1187798" rtl="0" eaLnBrk="1" latinLnBrk="0" hangingPunct="1">
        <a:lnSpc>
          <a:spcPct val="90000"/>
        </a:lnSpc>
        <a:spcBef>
          <a:spcPct val="0"/>
        </a:spcBef>
        <a:buNone/>
        <a:defRPr sz="571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6950" indent="-296950" algn="l" defTabSz="1187798" rtl="0" eaLnBrk="1" latinLnBrk="0" hangingPunct="1">
        <a:lnSpc>
          <a:spcPct val="90000"/>
        </a:lnSpc>
        <a:spcBef>
          <a:spcPts val="1299"/>
        </a:spcBef>
        <a:buFont typeface="Arial" panose="020B0604020202020204" pitchFamily="34" charset="0"/>
        <a:buChar char="•"/>
        <a:defRPr sz="3636" kern="1200">
          <a:solidFill>
            <a:schemeClr val="tx1"/>
          </a:solidFill>
          <a:latin typeface="+mn-lt"/>
          <a:ea typeface="+mn-ea"/>
          <a:cs typeface="+mn-cs"/>
        </a:defRPr>
      </a:lvl1pPr>
      <a:lvl2pPr marL="890849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+mn-lt"/>
          <a:ea typeface="+mn-ea"/>
          <a:cs typeface="+mn-cs"/>
        </a:defRPr>
      </a:lvl2pPr>
      <a:lvl3pPr marL="14847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598" kern="1200">
          <a:solidFill>
            <a:schemeClr val="tx1"/>
          </a:solidFill>
          <a:latin typeface="+mn-lt"/>
          <a:ea typeface="+mn-ea"/>
          <a:cs typeface="+mn-cs"/>
        </a:defRPr>
      </a:lvl3pPr>
      <a:lvl4pPr marL="2078648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6725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3266447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860346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454245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5048144" indent="-296950" algn="l" defTabSz="1187798" rtl="0" eaLnBrk="1" latinLnBrk="0" hangingPunct="1">
        <a:lnSpc>
          <a:spcPct val="90000"/>
        </a:lnSpc>
        <a:spcBef>
          <a:spcPts val="650"/>
        </a:spcBef>
        <a:buFont typeface="Arial" panose="020B0604020202020204" pitchFamily="34" charset="0"/>
        <a:buChar char="•"/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1pPr>
      <a:lvl2pPr marL="593900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2pPr>
      <a:lvl3pPr marL="11877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3pPr>
      <a:lvl4pPr marL="1781699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4pPr>
      <a:lvl5pPr marL="2375598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5pPr>
      <a:lvl6pPr marL="29694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6pPr>
      <a:lvl7pPr marL="3563396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7pPr>
      <a:lvl8pPr marL="4157297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8pPr>
      <a:lvl9pPr marL="4751195" algn="l" defTabSz="1187798" rtl="0" eaLnBrk="1" latinLnBrk="0" hangingPunct="1">
        <a:defRPr sz="23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drive.google.com/drive/folders/1Eg_fdCfhQ5u49COikshW0QPLLsMNbCV7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5" Type="http://schemas.openxmlformats.org/officeDocument/2006/relationships/hyperlink" Target="https://github.com/ltkong218/IFRNet" TargetMode="External"/><Relationship Id="rId4" Type="http://schemas.openxmlformats.org/officeDocument/2006/relationships/hyperlink" Target="https://github.com/FykAikawa/IFRVP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Word_Document2.docx"/><Relationship Id="rId3" Type="http://schemas.openxmlformats.org/officeDocument/2006/relationships/image" Target="../media/image6.tiff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package" Target="../embeddings/Microsoft_Word_Document1.docx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0" Type="http://schemas.openxmlformats.org/officeDocument/2006/relationships/package" Target="../embeddings/Microsoft_Word_Document3.docx"/><Relationship Id="rId4" Type="http://schemas.openxmlformats.org/officeDocument/2006/relationships/package" Target="../embeddings/Microsoft_Word_Document.docx"/><Relationship Id="rId9" Type="http://schemas.openxmlformats.org/officeDocument/2006/relationships/image" Target="../media/image1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drive.google.com/drive/folders/1Eg_fdCfhQ5u49COikshW0QPLLsMNbCV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31322" y="362125"/>
            <a:ext cx="10348958" cy="2387600"/>
          </a:xfrm>
        </p:spPr>
        <p:txBody>
          <a:bodyPr>
            <a:normAutofit/>
          </a:bodyPr>
          <a:lstStyle/>
          <a:p>
            <a:r>
              <a:rPr lang="en-US" altLang="zh-CN" sz="4400" b="1" dirty="0">
                <a:latin typeface="Calibri" panose="020F0502020204030204" pitchFamily="34" charset="0"/>
                <a:cs typeface="Calibri" panose="020F0502020204030204" pitchFamily="34" charset="0"/>
              </a:rPr>
              <a:t>AHG18: Decoder side NN-based picture generation for lost picture substitution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208144" y="4606605"/>
            <a:ext cx="7989708" cy="1380160"/>
          </a:xfrm>
        </p:spPr>
        <p:txBody>
          <a:bodyPr>
            <a:normAutofit/>
          </a:bodyPr>
          <a:lstStyle/>
          <a:p>
            <a:pPr hangingPunct="0">
              <a:spcBef>
                <a:spcPts val="300"/>
              </a:spcBef>
              <a:spcAft>
                <a:spcPts val="30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altLang="zh-CN" sz="2000" dirty="0">
                <a:ea typeface="Times New Roman" panose="02020603050405020304" pitchFamily="18" charset="0"/>
              </a:rPr>
              <a:t>Kirill Malyshev, Maxim Sychev, Sergey Ikonin, Elena Alshina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764869" y="3225314"/>
            <a:ext cx="23920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altLang="zh-CN" sz="3200" b="1" dirty="0">
                <a:solidFill>
                  <a:prstClr val="black"/>
                </a:solidFill>
              </a:rPr>
              <a:t>JVET-AP0222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48D676-206B-4D72-86E8-C0DDC40F6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830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Introduction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538739"/>
            <a:ext cx="114595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 pictures can be lost during transmission due to poor channel in ultra-low latency scenarios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Following pictures which refer on lost ones cannot be decoded as well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As result, frequent and long freeze events significantly affect subjective perception as was shown during</a:t>
            </a:r>
            <a:br>
              <a:rPr lang="en-US" dirty="0"/>
            </a:br>
            <a:r>
              <a:rPr lang="en-US" dirty="0" err="1"/>
              <a:t>CfE</a:t>
            </a:r>
            <a:r>
              <a:rPr lang="en-US" dirty="0"/>
              <a:t> evaluation of proposal JVET-AN0080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contribution describes experiments in NN-based lost pictures substitution targeting reducing freeze ratio and corresponding software modifications</a:t>
            </a:r>
            <a:endParaRPr lang="en-US" b="1" i="1" u="sng" dirty="0"/>
          </a:p>
          <a:p>
            <a:endParaRPr lang="en-US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6" name="Rectangle 128">
            <a:extLst>
              <a:ext uri="{FF2B5EF4-FFF2-40B4-BE49-F238E27FC236}">
                <a16:creationId xmlns:a16="http://schemas.microsoft.com/office/drawing/2014/main" id="{15875018-1CDF-44BE-A3DB-88B977CC5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714961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7" name="Rectangle 129">
            <a:extLst>
              <a:ext uri="{FF2B5EF4-FFF2-40B4-BE49-F238E27FC236}">
                <a16:creationId xmlns:a16="http://schemas.microsoft.com/office/drawing/2014/main" id="{5D5E1CD2-FCD0-4871-AC3A-B23063E4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T2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9" name="Rectangle 131">
            <a:extLst>
              <a:ext uri="{FF2B5EF4-FFF2-40B4-BE49-F238E27FC236}">
                <a16:creationId xmlns:a16="http://schemas.microsoft.com/office/drawing/2014/main" id="{B1AB96CB-238D-437E-843A-24D7E330F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T1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1" name="Rectangle 133">
            <a:extLst>
              <a:ext uri="{FF2B5EF4-FFF2-40B4-BE49-F238E27FC236}">
                <a16:creationId xmlns:a16="http://schemas.microsoft.com/office/drawing/2014/main" id="{D4B024BE-1073-47FC-8672-CB52056D0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kumimoji="0" lang="en-CA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T0</a:t>
            </a:r>
            <a:endParaRPr kumimoji="0" lang="en-US" altLang="en-US" sz="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613BFB1-1891-41AE-8F98-61C3D2A18A64}"/>
              </a:ext>
            </a:extLst>
          </p:cNvPr>
          <p:cNvSpPr/>
          <p:nvPr/>
        </p:nvSpPr>
        <p:spPr>
          <a:xfrm>
            <a:off x="535493" y="3815147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80D517AE-8D74-449B-8474-7A65BA1D0F25}"/>
              </a:ext>
            </a:extLst>
          </p:cNvPr>
          <p:cNvSpPr/>
          <p:nvPr/>
        </p:nvSpPr>
        <p:spPr>
          <a:xfrm>
            <a:off x="2435763" y="3817545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A74EA554-99E3-44A8-8BC1-211BFE88E297}"/>
              </a:ext>
            </a:extLst>
          </p:cNvPr>
          <p:cNvSpPr/>
          <p:nvPr/>
        </p:nvSpPr>
        <p:spPr>
          <a:xfrm>
            <a:off x="1423423" y="3821231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92B1C175-4236-4C5A-BA85-DAA5FE127AE4}"/>
              </a:ext>
            </a:extLst>
          </p:cNvPr>
          <p:cNvSpPr/>
          <p:nvPr/>
        </p:nvSpPr>
        <p:spPr>
          <a:xfrm>
            <a:off x="4367083" y="3802447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FC17B471-66B3-4E0E-9F91-FDEAFB7AE63C}"/>
              </a:ext>
            </a:extLst>
          </p:cNvPr>
          <p:cNvSpPr/>
          <p:nvPr/>
        </p:nvSpPr>
        <p:spPr>
          <a:xfrm>
            <a:off x="3431388" y="3825382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964F8B10-128A-40CC-A137-5E9B31B0587A}"/>
              </a:ext>
            </a:extLst>
          </p:cNvPr>
          <p:cNvCxnSpPr>
            <a:cxnSpLocks/>
            <a:stCxn id="188" idx="1"/>
            <a:endCxn id="186" idx="3"/>
          </p:cNvCxnSpPr>
          <p:nvPr/>
        </p:nvCxnSpPr>
        <p:spPr>
          <a:xfrm flipH="1" flipV="1">
            <a:off x="863153" y="3940877"/>
            <a:ext cx="560270" cy="6084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130AEFB5-2220-42F7-9616-2B4E7E51CCA9}"/>
              </a:ext>
            </a:extLst>
          </p:cNvPr>
          <p:cNvCxnSpPr>
            <a:cxnSpLocks/>
            <a:stCxn id="190" idx="1"/>
            <a:endCxn id="191" idx="3"/>
          </p:cNvCxnSpPr>
          <p:nvPr/>
        </p:nvCxnSpPr>
        <p:spPr>
          <a:xfrm flipH="1">
            <a:off x="3759048" y="3928177"/>
            <a:ext cx="608035" cy="229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67AF78FE-7EDE-429E-9D75-1C58AC0D2D7A}"/>
              </a:ext>
            </a:extLst>
          </p:cNvPr>
          <p:cNvCxnSpPr>
            <a:cxnSpLocks/>
            <a:stCxn id="187" idx="1"/>
            <a:endCxn id="188" idx="3"/>
          </p:cNvCxnSpPr>
          <p:nvPr/>
        </p:nvCxnSpPr>
        <p:spPr>
          <a:xfrm flipH="1">
            <a:off x="1751083" y="3943275"/>
            <a:ext cx="684680" cy="3686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>
            <a:extLst>
              <a:ext uri="{FF2B5EF4-FFF2-40B4-BE49-F238E27FC236}">
                <a16:creationId xmlns:a16="http://schemas.microsoft.com/office/drawing/2014/main" id="{4FA52AE6-D69F-4E86-92B5-B571A0EFA599}"/>
              </a:ext>
            </a:extLst>
          </p:cNvPr>
          <p:cNvCxnSpPr>
            <a:cxnSpLocks/>
          </p:cNvCxnSpPr>
          <p:nvPr/>
        </p:nvCxnSpPr>
        <p:spPr>
          <a:xfrm>
            <a:off x="3328223" y="3770062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Connector 198">
            <a:extLst>
              <a:ext uri="{FF2B5EF4-FFF2-40B4-BE49-F238E27FC236}">
                <a16:creationId xmlns:a16="http://schemas.microsoft.com/office/drawing/2014/main" id="{3AAC878B-3107-412E-8C58-07B31814288C}"/>
              </a:ext>
            </a:extLst>
          </p:cNvPr>
          <p:cNvCxnSpPr>
            <a:cxnSpLocks/>
          </p:cNvCxnSpPr>
          <p:nvPr/>
        </p:nvCxnSpPr>
        <p:spPr>
          <a:xfrm flipH="1">
            <a:off x="3362914" y="3743495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Rectangle 199">
            <a:extLst>
              <a:ext uri="{FF2B5EF4-FFF2-40B4-BE49-F238E27FC236}">
                <a16:creationId xmlns:a16="http://schemas.microsoft.com/office/drawing/2014/main" id="{96B22F9F-231D-4CF9-A0F0-721C0B4E74B1}"/>
              </a:ext>
            </a:extLst>
          </p:cNvPr>
          <p:cNvSpPr/>
          <p:nvPr/>
        </p:nvSpPr>
        <p:spPr>
          <a:xfrm>
            <a:off x="6623178" y="3820720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45E96F09-8788-46C6-B292-8D44D381687B}"/>
              </a:ext>
            </a:extLst>
          </p:cNvPr>
          <p:cNvSpPr/>
          <p:nvPr/>
        </p:nvSpPr>
        <p:spPr>
          <a:xfrm>
            <a:off x="8538973" y="3814370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E613DF88-E30B-4AED-B7EA-2A3A910DCB78}"/>
              </a:ext>
            </a:extLst>
          </p:cNvPr>
          <p:cNvSpPr/>
          <p:nvPr/>
        </p:nvSpPr>
        <p:spPr>
          <a:xfrm>
            <a:off x="7582663" y="346004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203" name="Straight Connector 202">
            <a:extLst>
              <a:ext uri="{FF2B5EF4-FFF2-40B4-BE49-F238E27FC236}">
                <a16:creationId xmlns:a16="http://schemas.microsoft.com/office/drawing/2014/main" id="{B1610944-4875-4B14-87AA-506ABC289D91}"/>
              </a:ext>
            </a:extLst>
          </p:cNvPr>
          <p:cNvCxnSpPr/>
          <p:nvPr/>
        </p:nvCxnSpPr>
        <p:spPr>
          <a:xfrm>
            <a:off x="6195823" y="3761665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4" name="Rectangle 203">
            <a:extLst>
              <a:ext uri="{FF2B5EF4-FFF2-40B4-BE49-F238E27FC236}">
                <a16:creationId xmlns:a16="http://schemas.microsoft.com/office/drawing/2014/main" id="{4CBBFF32-CDD7-4DEB-8FF4-D39EB85C8427}"/>
              </a:ext>
            </a:extLst>
          </p:cNvPr>
          <p:cNvSpPr/>
          <p:nvPr/>
        </p:nvSpPr>
        <p:spPr>
          <a:xfrm>
            <a:off x="10454768" y="3808020"/>
            <a:ext cx="327660" cy="2514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F40529D-66FD-4C28-B788-03234DDB120F}"/>
              </a:ext>
            </a:extLst>
          </p:cNvPr>
          <p:cNvSpPr/>
          <p:nvPr/>
        </p:nvSpPr>
        <p:spPr>
          <a:xfrm>
            <a:off x="9498458" y="345369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6" name="Rectangle 205">
            <a:extLst>
              <a:ext uri="{FF2B5EF4-FFF2-40B4-BE49-F238E27FC236}">
                <a16:creationId xmlns:a16="http://schemas.microsoft.com/office/drawing/2014/main" id="{A9AA6AE1-3FB9-4B8A-B402-1C12D81457B4}"/>
              </a:ext>
            </a:extLst>
          </p:cNvPr>
          <p:cNvSpPr/>
          <p:nvPr/>
        </p:nvSpPr>
        <p:spPr>
          <a:xfrm>
            <a:off x="7042913" y="312476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C305B52F-6836-4418-87DF-0F8EA097F391}"/>
              </a:ext>
            </a:extLst>
          </p:cNvPr>
          <p:cNvSpPr/>
          <p:nvPr/>
        </p:nvSpPr>
        <p:spPr>
          <a:xfrm>
            <a:off x="8958708" y="311841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8C9189A8-92F1-4BB6-A9AA-D868748D1598}"/>
              </a:ext>
            </a:extLst>
          </p:cNvPr>
          <p:cNvSpPr/>
          <p:nvPr/>
        </p:nvSpPr>
        <p:spPr>
          <a:xfrm>
            <a:off x="8097648" y="312476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06B2B32F-B8FA-473C-AD40-18F2C6680EA0}"/>
              </a:ext>
            </a:extLst>
          </p:cNvPr>
          <p:cNvSpPr/>
          <p:nvPr/>
        </p:nvSpPr>
        <p:spPr>
          <a:xfrm>
            <a:off x="10013443" y="3118410"/>
            <a:ext cx="327660" cy="2514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210" name="Straight Arrow Connector 209">
            <a:extLst>
              <a:ext uri="{FF2B5EF4-FFF2-40B4-BE49-F238E27FC236}">
                <a16:creationId xmlns:a16="http://schemas.microsoft.com/office/drawing/2014/main" id="{4AF0B038-9E1B-4B0B-8C35-201817EA9796}"/>
              </a:ext>
            </a:extLst>
          </p:cNvPr>
          <p:cNvCxnSpPr/>
          <p:nvPr/>
        </p:nvCxnSpPr>
        <p:spPr>
          <a:xfrm flipH="1">
            <a:off x="6893688" y="3430830"/>
            <a:ext cx="111125" cy="2743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Arrow Connector 210">
            <a:extLst>
              <a:ext uri="{FF2B5EF4-FFF2-40B4-BE49-F238E27FC236}">
                <a16:creationId xmlns:a16="http://schemas.microsoft.com/office/drawing/2014/main" id="{4DF52B7E-F081-48CF-A645-A344DF191C69}"/>
              </a:ext>
            </a:extLst>
          </p:cNvPr>
          <p:cNvCxnSpPr/>
          <p:nvPr/>
        </p:nvCxnSpPr>
        <p:spPr>
          <a:xfrm>
            <a:off x="7427088" y="3383840"/>
            <a:ext cx="111125" cy="876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Arrow Connector 211">
            <a:extLst>
              <a:ext uri="{FF2B5EF4-FFF2-40B4-BE49-F238E27FC236}">
                <a16:creationId xmlns:a16="http://schemas.microsoft.com/office/drawing/2014/main" id="{942F85C7-7780-40AD-9F93-615B7D2E5142}"/>
              </a:ext>
            </a:extLst>
          </p:cNvPr>
          <p:cNvCxnSpPr/>
          <p:nvPr/>
        </p:nvCxnSpPr>
        <p:spPr>
          <a:xfrm>
            <a:off x="8481823" y="3454325"/>
            <a:ext cx="90805" cy="25082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Arrow Connector 212">
            <a:extLst>
              <a:ext uri="{FF2B5EF4-FFF2-40B4-BE49-F238E27FC236}">
                <a16:creationId xmlns:a16="http://schemas.microsoft.com/office/drawing/2014/main" id="{AB98B247-C7BD-4610-AABB-C7EB798FFED0}"/>
              </a:ext>
            </a:extLst>
          </p:cNvPr>
          <p:cNvCxnSpPr/>
          <p:nvPr/>
        </p:nvCxnSpPr>
        <p:spPr>
          <a:xfrm flipH="1">
            <a:off x="7959853" y="3407335"/>
            <a:ext cx="111125" cy="641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Arrow Connector 213">
            <a:extLst>
              <a:ext uri="{FF2B5EF4-FFF2-40B4-BE49-F238E27FC236}">
                <a16:creationId xmlns:a16="http://schemas.microsoft.com/office/drawing/2014/main" id="{D89364A8-0E1D-4A27-8971-BBEACAE403F8}"/>
              </a:ext>
            </a:extLst>
          </p:cNvPr>
          <p:cNvCxnSpPr/>
          <p:nvPr/>
        </p:nvCxnSpPr>
        <p:spPr>
          <a:xfrm flipH="1">
            <a:off x="7007353" y="3711500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Straight Arrow Connector 214">
            <a:extLst>
              <a:ext uri="{FF2B5EF4-FFF2-40B4-BE49-F238E27FC236}">
                <a16:creationId xmlns:a16="http://schemas.microsoft.com/office/drawing/2014/main" id="{5DEC0288-24EB-4518-BE22-E4C269863385}"/>
              </a:ext>
            </a:extLst>
          </p:cNvPr>
          <p:cNvCxnSpPr/>
          <p:nvPr/>
        </p:nvCxnSpPr>
        <p:spPr>
          <a:xfrm>
            <a:off x="7977633" y="3712135"/>
            <a:ext cx="465455" cy="18605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Straight Connector 215">
            <a:extLst>
              <a:ext uri="{FF2B5EF4-FFF2-40B4-BE49-F238E27FC236}">
                <a16:creationId xmlns:a16="http://schemas.microsoft.com/office/drawing/2014/main" id="{65A1F0C1-0B99-47C2-859A-18900F20C531}"/>
              </a:ext>
            </a:extLst>
          </p:cNvPr>
          <p:cNvCxnSpPr/>
          <p:nvPr/>
        </p:nvCxnSpPr>
        <p:spPr>
          <a:xfrm>
            <a:off x="6195823" y="3415590"/>
            <a:ext cx="5685155" cy="1143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3917D7C9-0332-4108-B22E-8A9FE19AB7E2}"/>
              </a:ext>
            </a:extLst>
          </p:cNvPr>
          <p:cNvCxnSpPr/>
          <p:nvPr/>
        </p:nvCxnSpPr>
        <p:spPr>
          <a:xfrm flipH="1">
            <a:off x="8806943" y="3437815"/>
            <a:ext cx="111125" cy="2743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Straight Arrow Connector 217">
            <a:extLst>
              <a:ext uri="{FF2B5EF4-FFF2-40B4-BE49-F238E27FC236}">
                <a16:creationId xmlns:a16="http://schemas.microsoft.com/office/drawing/2014/main" id="{31DBD1EB-BE1B-4204-9661-B6CD4D09FAB9}"/>
              </a:ext>
            </a:extLst>
          </p:cNvPr>
          <p:cNvCxnSpPr/>
          <p:nvPr/>
        </p:nvCxnSpPr>
        <p:spPr>
          <a:xfrm>
            <a:off x="9340343" y="3390825"/>
            <a:ext cx="111125" cy="8763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Straight Arrow Connector 218">
            <a:extLst>
              <a:ext uri="{FF2B5EF4-FFF2-40B4-BE49-F238E27FC236}">
                <a16:creationId xmlns:a16="http://schemas.microsoft.com/office/drawing/2014/main" id="{F121EDBD-EDEE-4547-A089-563FD4C2A7E1}"/>
              </a:ext>
            </a:extLst>
          </p:cNvPr>
          <p:cNvCxnSpPr/>
          <p:nvPr/>
        </p:nvCxnSpPr>
        <p:spPr>
          <a:xfrm>
            <a:off x="10395078" y="3461310"/>
            <a:ext cx="90805" cy="25082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Straight Arrow Connector 219">
            <a:extLst>
              <a:ext uri="{FF2B5EF4-FFF2-40B4-BE49-F238E27FC236}">
                <a16:creationId xmlns:a16="http://schemas.microsoft.com/office/drawing/2014/main" id="{22A62BAE-4A8C-470E-B3BC-58888C6970D1}"/>
              </a:ext>
            </a:extLst>
          </p:cNvPr>
          <p:cNvCxnSpPr/>
          <p:nvPr/>
        </p:nvCxnSpPr>
        <p:spPr>
          <a:xfrm flipH="1">
            <a:off x="9873108" y="3414320"/>
            <a:ext cx="111125" cy="6413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Straight Arrow Connector 220">
            <a:extLst>
              <a:ext uri="{FF2B5EF4-FFF2-40B4-BE49-F238E27FC236}">
                <a16:creationId xmlns:a16="http://schemas.microsoft.com/office/drawing/2014/main" id="{24C9D4D4-78EB-4B79-A4FD-4FA01C2B7DFA}"/>
              </a:ext>
            </a:extLst>
          </p:cNvPr>
          <p:cNvCxnSpPr/>
          <p:nvPr/>
        </p:nvCxnSpPr>
        <p:spPr>
          <a:xfrm flipH="1">
            <a:off x="8920608" y="3718485"/>
            <a:ext cx="488950" cy="198120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Straight Arrow Connector 221">
            <a:extLst>
              <a:ext uri="{FF2B5EF4-FFF2-40B4-BE49-F238E27FC236}">
                <a16:creationId xmlns:a16="http://schemas.microsoft.com/office/drawing/2014/main" id="{DFBFBED5-93C6-4360-93D7-92D8CB2B5758}"/>
              </a:ext>
            </a:extLst>
          </p:cNvPr>
          <p:cNvCxnSpPr/>
          <p:nvPr/>
        </p:nvCxnSpPr>
        <p:spPr>
          <a:xfrm>
            <a:off x="9890888" y="3719120"/>
            <a:ext cx="465455" cy="18605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Straight Arrow Connector 222">
            <a:extLst>
              <a:ext uri="{FF2B5EF4-FFF2-40B4-BE49-F238E27FC236}">
                <a16:creationId xmlns:a16="http://schemas.microsoft.com/office/drawing/2014/main" id="{7647DC0A-159F-4198-A4CE-C22928C28AF8}"/>
              </a:ext>
            </a:extLst>
          </p:cNvPr>
          <p:cNvCxnSpPr/>
          <p:nvPr/>
        </p:nvCxnSpPr>
        <p:spPr>
          <a:xfrm flipH="1">
            <a:off x="6964808" y="3971215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6DD61A5D-1F37-4E69-BF1B-EB8B9537AC3A}"/>
              </a:ext>
            </a:extLst>
          </p:cNvPr>
          <p:cNvCxnSpPr/>
          <p:nvPr/>
        </p:nvCxnSpPr>
        <p:spPr>
          <a:xfrm flipH="1">
            <a:off x="8874888" y="3926130"/>
            <a:ext cx="1556385" cy="45085"/>
          </a:xfrm>
          <a:prstGeom prst="straightConnector1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391BF42F-EB9D-4170-B03D-1DE0DA9CE855}"/>
              </a:ext>
            </a:extLst>
          </p:cNvPr>
          <p:cNvCxnSpPr>
            <a:cxnSpLocks/>
          </p:cNvCxnSpPr>
          <p:nvPr/>
        </p:nvCxnSpPr>
        <p:spPr>
          <a:xfrm flipH="1">
            <a:off x="7997892" y="3033365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Connector 225">
            <a:extLst>
              <a:ext uri="{FF2B5EF4-FFF2-40B4-BE49-F238E27FC236}">
                <a16:creationId xmlns:a16="http://schemas.microsoft.com/office/drawing/2014/main" id="{BE88DDE4-A557-4CF4-B82E-954A737487EF}"/>
              </a:ext>
            </a:extLst>
          </p:cNvPr>
          <p:cNvCxnSpPr>
            <a:cxnSpLocks/>
          </p:cNvCxnSpPr>
          <p:nvPr/>
        </p:nvCxnSpPr>
        <p:spPr>
          <a:xfrm>
            <a:off x="7977698" y="3025165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Connector 226">
            <a:extLst>
              <a:ext uri="{FF2B5EF4-FFF2-40B4-BE49-F238E27FC236}">
                <a16:creationId xmlns:a16="http://schemas.microsoft.com/office/drawing/2014/main" id="{AE541B79-315B-4245-A138-3AD673699A7D}"/>
              </a:ext>
            </a:extLst>
          </p:cNvPr>
          <p:cNvCxnSpPr>
            <a:cxnSpLocks/>
          </p:cNvCxnSpPr>
          <p:nvPr/>
        </p:nvCxnSpPr>
        <p:spPr>
          <a:xfrm flipH="1">
            <a:off x="9393521" y="3358484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Connector 227">
            <a:extLst>
              <a:ext uri="{FF2B5EF4-FFF2-40B4-BE49-F238E27FC236}">
                <a16:creationId xmlns:a16="http://schemas.microsoft.com/office/drawing/2014/main" id="{35E76C3E-339B-4C72-89EA-D8D7197A9315}"/>
              </a:ext>
            </a:extLst>
          </p:cNvPr>
          <p:cNvCxnSpPr>
            <a:cxnSpLocks/>
          </p:cNvCxnSpPr>
          <p:nvPr/>
        </p:nvCxnSpPr>
        <p:spPr>
          <a:xfrm>
            <a:off x="9397332" y="3379099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BED5F905-0FD5-40E3-B3CF-DE259CAB7E3A}"/>
              </a:ext>
            </a:extLst>
          </p:cNvPr>
          <p:cNvCxnSpPr>
            <a:cxnSpLocks/>
          </p:cNvCxnSpPr>
          <p:nvPr/>
        </p:nvCxnSpPr>
        <p:spPr>
          <a:xfrm flipH="1">
            <a:off x="9938177" y="3041198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EFF97FF2-E03F-4848-934A-A3E28FF7B7CA}"/>
              </a:ext>
            </a:extLst>
          </p:cNvPr>
          <p:cNvCxnSpPr>
            <a:cxnSpLocks/>
          </p:cNvCxnSpPr>
          <p:nvPr/>
        </p:nvCxnSpPr>
        <p:spPr>
          <a:xfrm>
            <a:off x="9934687" y="3044730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Connector 230">
            <a:extLst>
              <a:ext uri="{FF2B5EF4-FFF2-40B4-BE49-F238E27FC236}">
                <a16:creationId xmlns:a16="http://schemas.microsoft.com/office/drawing/2014/main" id="{7547BF99-9A91-4169-95C2-B75A9AE202BE}"/>
              </a:ext>
            </a:extLst>
          </p:cNvPr>
          <p:cNvCxnSpPr>
            <a:cxnSpLocks/>
          </p:cNvCxnSpPr>
          <p:nvPr/>
        </p:nvCxnSpPr>
        <p:spPr>
          <a:xfrm>
            <a:off x="8889811" y="3042263"/>
            <a:ext cx="519118" cy="39175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Straight Connector 231">
            <a:extLst>
              <a:ext uri="{FF2B5EF4-FFF2-40B4-BE49-F238E27FC236}">
                <a16:creationId xmlns:a16="http://schemas.microsoft.com/office/drawing/2014/main" id="{4E0375CA-C6D1-4921-A27A-06DD16ACD3B4}"/>
              </a:ext>
            </a:extLst>
          </p:cNvPr>
          <p:cNvCxnSpPr>
            <a:cxnSpLocks/>
          </p:cNvCxnSpPr>
          <p:nvPr/>
        </p:nvCxnSpPr>
        <p:spPr>
          <a:xfrm flipH="1">
            <a:off x="8882454" y="3042263"/>
            <a:ext cx="519118" cy="403181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" name="TextBox 232">
            <a:extLst>
              <a:ext uri="{FF2B5EF4-FFF2-40B4-BE49-F238E27FC236}">
                <a16:creationId xmlns:a16="http://schemas.microsoft.com/office/drawing/2014/main" id="{B1CE4FB2-A077-4C9B-A247-F8D0003C0541}"/>
              </a:ext>
            </a:extLst>
          </p:cNvPr>
          <p:cNvSpPr txBox="1"/>
          <p:nvPr/>
        </p:nvSpPr>
        <p:spPr>
          <a:xfrm>
            <a:off x="5957232" y="3827217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TL0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88B4927B-31CC-4280-B125-7BEBC8DDA024}"/>
              </a:ext>
            </a:extLst>
          </p:cNvPr>
          <p:cNvSpPr txBox="1"/>
          <p:nvPr/>
        </p:nvSpPr>
        <p:spPr>
          <a:xfrm>
            <a:off x="5963829" y="3481885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TL1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0C43FD18-5D39-4772-9317-709A84FB2D7E}"/>
              </a:ext>
            </a:extLst>
          </p:cNvPr>
          <p:cNvSpPr txBox="1"/>
          <p:nvPr/>
        </p:nvSpPr>
        <p:spPr>
          <a:xfrm>
            <a:off x="5955027" y="3102731"/>
            <a:ext cx="7416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TL2</a:t>
            </a:r>
          </a:p>
        </p:txBody>
      </p:sp>
      <p:sp>
        <p:nvSpPr>
          <p:cNvPr id="236" name="TextBox 235">
            <a:extLst>
              <a:ext uri="{FF2B5EF4-FFF2-40B4-BE49-F238E27FC236}">
                <a16:creationId xmlns:a16="http://schemas.microsoft.com/office/drawing/2014/main" id="{A3BEE7E6-D745-4988-9043-2F162FA464C8}"/>
              </a:ext>
            </a:extLst>
          </p:cNvPr>
          <p:cNvSpPr txBox="1"/>
          <p:nvPr/>
        </p:nvSpPr>
        <p:spPr>
          <a:xfrm>
            <a:off x="953221" y="4303734"/>
            <a:ext cx="41650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Example of a missed picture in low-delay configuration</a:t>
            </a:r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084AB1F7-D4F7-4EDB-B30C-A08C10AA4AC8}"/>
              </a:ext>
            </a:extLst>
          </p:cNvPr>
          <p:cNvSpPr txBox="1"/>
          <p:nvPr/>
        </p:nvSpPr>
        <p:spPr>
          <a:xfrm>
            <a:off x="6668132" y="4311095"/>
            <a:ext cx="49468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Example of missed pictures in random access GOP4 configuration</a:t>
            </a:r>
          </a:p>
        </p:txBody>
      </p:sp>
      <p:pic>
        <p:nvPicPr>
          <p:cNvPr id="77" name="Picture 2">
            <a:extLst>
              <a:ext uri="{FF2B5EF4-FFF2-40B4-BE49-F238E27FC236}">
                <a16:creationId xmlns:a16="http://schemas.microsoft.com/office/drawing/2014/main" id="{413B4805-EF77-418E-917C-764F62B24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428" y="4707382"/>
            <a:ext cx="2104835" cy="2104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92C4D840-A2AC-4A45-9392-5338827318E4}"/>
              </a:ext>
            </a:extLst>
          </p:cNvPr>
          <p:cNvSpPr txBox="1"/>
          <p:nvPr/>
        </p:nvSpPr>
        <p:spPr>
          <a:xfrm>
            <a:off x="1453347" y="6162675"/>
            <a:ext cx="8146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dirty="0">
                <a:ea typeface="Microsoft YaHei" panose="020B0503020204020204" pitchFamily="34" charset="-122"/>
                <a:cs typeface="Arial" panose="020B0604020202020204" pitchFamily="34" charset="0"/>
              </a:rPr>
              <a:t>Demo samples of implementation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https://drive.google.com/drive/folders/1Eg_fdCfhQ5u49COikshW0QPLLsMNbCV7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16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Proposal 1: </a:t>
            </a:r>
            <a:r>
              <a:rPr lang="en-CA" sz="2400" dirty="0"/>
              <a:t>lost picture generation for output</a:t>
            </a:r>
            <a:endParaRPr lang="en-US" sz="2400" dirty="0"/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dirty="0"/>
              <a:t>Two frame prediction NN models have been integrated into ULL software:</a:t>
            </a:r>
          </a:p>
          <a:p>
            <a:pPr marL="342900" indent="-342900" hangingPunct="0">
              <a:buFont typeface="+mj-lt"/>
              <a:buAutoNum type="arabicPeriod"/>
            </a:pPr>
            <a:r>
              <a:rPr lang="en-US" dirty="0"/>
              <a:t>Temporal </a:t>
            </a:r>
            <a:r>
              <a:rPr lang="en-US" b="1" dirty="0"/>
              <a:t>extrapolation</a:t>
            </a:r>
            <a:r>
              <a:rPr lang="en-US" dirty="0"/>
              <a:t> model IFRVP [1] (based on </a:t>
            </a:r>
            <a:r>
              <a:rPr lang="en-US" dirty="0" err="1"/>
              <a:t>IFRNet</a:t>
            </a:r>
            <a:r>
              <a:rPr lang="en-US" dirty="0"/>
              <a:t>) </a:t>
            </a:r>
            <a:r>
              <a:rPr lang="en-US" b="1" dirty="0"/>
              <a:t>for low delay, </a:t>
            </a:r>
            <a:r>
              <a:rPr lang="en-US" b="1" dirty="0" err="1"/>
              <a:t>correspondin</a:t>
            </a:r>
            <a:r>
              <a:rPr lang="en-US" b="1" dirty="0"/>
              <a:t> to </a:t>
            </a:r>
            <a:r>
              <a:rPr lang="en-US" b="1" dirty="0" err="1"/>
              <a:t>TemporalExtrapolation</a:t>
            </a:r>
            <a:r>
              <a:rPr lang="en-US" b="1" dirty="0"/>
              <a:t> NNPF SEI</a:t>
            </a:r>
          </a:p>
          <a:p>
            <a:pPr marL="342900" indent="-342900" hangingPunct="0">
              <a:buFont typeface="+mj-lt"/>
              <a:buAutoNum type="arabicPeriod"/>
            </a:pPr>
            <a:r>
              <a:rPr lang="en-US" dirty="0"/>
              <a:t>Temporal </a:t>
            </a:r>
            <a:r>
              <a:rPr lang="en-US" b="1" dirty="0"/>
              <a:t>interpolation</a:t>
            </a:r>
            <a:r>
              <a:rPr lang="en-US" dirty="0"/>
              <a:t> model </a:t>
            </a:r>
            <a:r>
              <a:rPr lang="en-US" dirty="0" err="1"/>
              <a:t>IFRNet</a:t>
            </a:r>
            <a:r>
              <a:rPr lang="en-US" dirty="0"/>
              <a:t> [2] for </a:t>
            </a:r>
            <a:r>
              <a:rPr lang="en-US" b="1" dirty="0"/>
              <a:t>random access, </a:t>
            </a:r>
            <a:r>
              <a:rPr lang="en-US" b="1" dirty="0" err="1"/>
              <a:t>RateUpCobversion</a:t>
            </a:r>
            <a:r>
              <a:rPr lang="en-US" b="1" dirty="0"/>
              <a:t> NNPF SEI</a:t>
            </a:r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hangingPunct="0"/>
            <a:endParaRPr lang="en-US" dirty="0"/>
          </a:p>
          <a:p>
            <a:pPr hangingPunct="0"/>
            <a:r>
              <a:rPr lang="en-US" dirty="0"/>
              <a:t>The proposed implementation is controlled via the NNPF interface and utilizes the additional syntax proposed</a:t>
            </a:r>
            <a:br>
              <a:rPr lang="en-US" dirty="0"/>
            </a:br>
            <a:r>
              <a:rPr lang="en-US" dirty="0"/>
              <a:t>in JVET-AP0226. 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789806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109">
            <a:extLst>
              <a:ext uri="{FF2B5EF4-FFF2-40B4-BE49-F238E27FC236}">
                <a16:creationId xmlns:a16="http://schemas.microsoft.com/office/drawing/2014/main" id="{F272EBF5-3DA3-4D42-8828-E61FB2B26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11">
            <a:extLst>
              <a:ext uri="{FF2B5EF4-FFF2-40B4-BE49-F238E27FC236}">
                <a16:creationId xmlns:a16="http://schemas.microsoft.com/office/drawing/2014/main" id="{0E17F4B3-D57E-485D-AE03-E31B3E417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115">
            <a:extLst>
              <a:ext uri="{FF2B5EF4-FFF2-40B4-BE49-F238E27FC236}">
                <a16:creationId xmlns:a16="http://schemas.microsoft.com/office/drawing/2014/main" id="{EA843D89-4A3F-4335-90C6-2B8BDDD33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130">
            <a:extLst>
              <a:ext uri="{FF2B5EF4-FFF2-40B4-BE49-F238E27FC236}">
                <a16:creationId xmlns:a16="http://schemas.microsoft.com/office/drawing/2014/main" id="{9E967C13-66EE-4275-B151-6094973EF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863" y="-1580197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" name="Rectangle 185">
            <a:extLst>
              <a:ext uri="{FF2B5EF4-FFF2-40B4-BE49-F238E27FC236}">
                <a16:creationId xmlns:a16="http://schemas.microsoft.com/office/drawing/2014/main" id="{26587BDD-37F5-40FA-A02B-727F870AA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863" y="-312204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8D6B85D5-C157-4C2D-9E3B-D36E2C0B9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564" y="2815378"/>
            <a:ext cx="3550782" cy="1660209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83B3F21D-5962-46FA-9A7B-E234AD84A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786" y="2377293"/>
            <a:ext cx="5279889" cy="2103414"/>
          </a:xfrm>
          <a:prstGeom prst="rect">
            <a:avLst/>
          </a:prstGeom>
        </p:spPr>
      </p:pic>
      <p:sp>
        <p:nvSpPr>
          <p:cNvPr id="323" name="TextBox 322">
            <a:extLst>
              <a:ext uri="{FF2B5EF4-FFF2-40B4-BE49-F238E27FC236}">
                <a16:creationId xmlns:a16="http://schemas.microsoft.com/office/drawing/2014/main" id="{D9CBE21A-2D4B-4DE9-800B-8BEE119C96B9}"/>
              </a:ext>
            </a:extLst>
          </p:cNvPr>
          <p:cNvSpPr txBox="1"/>
          <p:nvPr/>
        </p:nvSpPr>
        <p:spPr>
          <a:xfrm>
            <a:off x="773564" y="4567780"/>
            <a:ext cx="36803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Frame extrapolation for low-delay configuration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9C347833-8EDD-4FD3-A028-0E6830D80809}"/>
              </a:ext>
            </a:extLst>
          </p:cNvPr>
          <p:cNvSpPr txBox="1"/>
          <p:nvPr/>
        </p:nvSpPr>
        <p:spPr>
          <a:xfrm>
            <a:off x="6517480" y="4567780"/>
            <a:ext cx="4598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Frame interpolation for generation lost frames inside a GOP in random access configuration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CB78E04A-CADC-46D8-944B-AC209B609EC9}"/>
              </a:ext>
            </a:extLst>
          </p:cNvPr>
          <p:cNvSpPr txBox="1"/>
          <p:nvPr/>
        </p:nvSpPr>
        <p:spPr>
          <a:xfrm>
            <a:off x="8179894" y="6180274"/>
            <a:ext cx="40168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[1] </a:t>
            </a:r>
            <a:r>
              <a:rPr lang="en-US" dirty="0">
                <a:hlinkClick r:id="rId4"/>
              </a:rPr>
              <a:t>https://github.com/FykAikawa/IFRVP</a:t>
            </a:r>
            <a:endParaRPr lang="en-US" dirty="0"/>
          </a:p>
          <a:p>
            <a:r>
              <a:rPr lang="en-US" dirty="0"/>
              <a:t>[2] </a:t>
            </a:r>
            <a:r>
              <a:rPr lang="en-US" dirty="0">
                <a:hlinkClick r:id="rId5"/>
              </a:rPr>
              <a:t>https://github.com/ltkong218/IFRNet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750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Proposal 2: </a:t>
            </a:r>
            <a:r>
              <a:rPr lang="en-CA" sz="2400" dirty="0"/>
              <a:t>lost picture generation for reference </a:t>
            </a:r>
            <a:endParaRPr lang="en-US" sz="2400" dirty="0"/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dirty="0"/>
              <a:t>Generated lost pictures can be used instead of unavailable references. 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US" dirty="0"/>
              <a:t>That provides continuous decoding process and helps to reduce freeze events</a:t>
            </a:r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marL="342900" indent="-342900" hangingPunct="0">
              <a:buFont typeface="+mj-lt"/>
              <a:buAutoNum type="arabicPeriod"/>
            </a:pPr>
            <a:endParaRPr lang="en-US" dirty="0"/>
          </a:p>
          <a:p>
            <a:pPr hangingPunct="0"/>
            <a:endParaRPr lang="en-US" dirty="0"/>
          </a:p>
          <a:p>
            <a:pPr hangingPunct="0"/>
            <a:r>
              <a:rPr lang="en-US" dirty="0"/>
              <a:t>The extended functionality of using generated picture instead of unavailable reference has been additionally implemented and can be enabled by specific flag.</a:t>
            </a:r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789806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3" name="Rectangle 107">
            <a:extLst>
              <a:ext uri="{FF2B5EF4-FFF2-40B4-BE49-F238E27FC236}">
                <a16:creationId xmlns:a16="http://schemas.microsoft.com/office/drawing/2014/main" id="{DBBE0F98-A387-432F-93E5-493564C49B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165989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109">
            <a:extLst>
              <a:ext uri="{FF2B5EF4-FFF2-40B4-BE49-F238E27FC236}">
                <a16:creationId xmlns:a16="http://schemas.microsoft.com/office/drawing/2014/main" id="{F272EBF5-3DA3-4D42-8828-E61FB2B26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8" name="Rectangle 111">
            <a:extLst>
              <a:ext uri="{FF2B5EF4-FFF2-40B4-BE49-F238E27FC236}">
                <a16:creationId xmlns:a16="http://schemas.microsoft.com/office/drawing/2014/main" id="{0E17F4B3-D57E-485D-AE03-E31B3E417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angle 115">
            <a:extLst>
              <a:ext uri="{FF2B5EF4-FFF2-40B4-BE49-F238E27FC236}">
                <a16:creationId xmlns:a16="http://schemas.microsoft.com/office/drawing/2014/main" id="{EA843D89-4A3F-4335-90C6-2B8BDDD33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2348" y="220281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" name="Rectangle 130">
            <a:extLst>
              <a:ext uri="{FF2B5EF4-FFF2-40B4-BE49-F238E27FC236}">
                <a16:creationId xmlns:a16="http://schemas.microsoft.com/office/drawing/2014/main" id="{9E967C13-66EE-4275-B151-6094973EF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863" y="-1580197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5" name="Rectangle 185">
            <a:extLst>
              <a:ext uri="{FF2B5EF4-FFF2-40B4-BE49-F238E27FC236}">
                <a16:creationId xmlns:a16="http://schemas.microsoft.com/office/drawing/2014/main" id="{26587BDD-37F5-40FA-A02B-727F870AAB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9863" y="-312204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id="{D9CBE21A-2D4B-4DE9-800B-8BEE119C96B9}"/>
              </a:ext>
            </a:extLst>
          </p:cNvPr>
          <p:cNvSpPr txBox="1"/>
          <p:nvPr/>
        </p:nvSpPr>
        <p:spPr>
          <a:xfrm>
            <a:off x="182087" y="4563560"/>
            <a:ext cx="4983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/>
              <a:t>Using extrapolated frame as reference for low-delay configuration</a:t>
            </a: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9C347833-8EDD-4FD3-A028-0E6830D80809}"/>
              </a:ext>
            </a:extLst>
          </p:cNvPr>
          <p:cNvSpPr txBox="1"/>
          <p:nvPr/>
        </p:nvSpPr>
        <p:spPr>
          <a:xfrm>
            <a:off x="6384448" y="4557561"/>
            <a:ext cx="5314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Using interpolated frame as reference for random access configuration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B76CEB-FC09-41E4-95AC-EAC42994B9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63" y="2876205"/>
            <a:ext cx="3841867" cy="14736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9ECF7C-1E4F-4886-B8FA-BED388359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1017" y="2017456"/>
            <a:ext cx="6045555" cy="243424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5CBD59E-9B56-4D10-8FC8-D22211291833}"/>
              </a:ext>
            </a:extLst>
          </p:cNvPr>
          <p:cNvSpPr txBox="1"/>
          <p:nvPr/>
        </p:nvSpPr>
        <p:spPr>
          <a:xfrm>
            <a:off x="3745173" y="2633585"/>
            <a:ext cx="11902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received picture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8072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ubtitle 2">
            <a:extLst>
              <a:ext uri="{FF2B5EF4-FFF2-40B4-BE49-F238E27FC236}">
                <a16:creationId xmlns:a16="http://schemas.microsoft.com/office/drawing/2014/main" id="{77DE6BE4-ED7D-482B-91EC-BB12DD59000B}"/>
              </a:ext>
            </a:extLst>
          </p:cNvPr>
          <p:cNvSpPr txBox="1">
            <a:spLocks/>
          </p:cNvSpPr>
          <p:nvPr/>
        </p:nvSpPr>
        <p:spPr>
          <a:xfrm>
            <a:off x="200056" y="12439"/>
            <a:ext cx="9930252" cy="49348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Test results</a:t>
            </a:r>
          </a:p>
        </p:txBody>
      </p:sp>
      <p:sp>
        <p:nvSpPr>
          <p:cNvPr id="16" name="Subtitle 1">
            <a:extLst>
              <a:ext uri="{FF2B5EF4-FFF2-40B4-BE49-F238E27FC236}">
                <a16:creationId xmlns:a16="http://schemas.microsoft.com/office/drawing/2014/main" id="{B175F55E-A692-4F96-B4C3-B54EDE26C66C}"/>
              </a:ext>
            </a:extLst>
          </p:cNvPr>
          <p:cNvSpPr txBox="1">
            <a:spLocks/>
          </p:cNvSpPr>
          <p:nvPr/>
        </p:nvSpPr>
        <p:spPr>
          <a:xfrm>
            <a:off x="338237" y="1024105"/>
            <a:ext cx="11268027" cy="436542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 defTabSz="1187798" rtl="0" eaLnBrk="1" latinLnBrk="0" hangingPunct="1">
              <a:lnSpc>
                <a:spcPts val="343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defRPr>
            </a:lvl1pPr>
            <a:lvl2pPr marL="593900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5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877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33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81699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75598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9694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3396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57297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51195" indent="0" algn="ctr" defTabSz="1187798" rtl="0" eaLnBrk="1" latinLnBrk="0" hangingPunct="1">
              <a:lnSpc>
                <a:spcPct val="90000"/>
              </a:lnSpc>
              <a:spcBef>
                <a:spcPts val="650"/>
              </a:spcBef>
              <a:buFont typeface="Arial" panose="020B0604020202020204" pitchFamily="34" charset="0"/>
              <a:buNone/>
              <a:defRPr sz="20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altLang="zh-CN" sz="20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D747AB-EEE9-4694-B927-9C3BF794E4B5}"/>
              </a:ext>
            </a:extLst>
          </p:cNvPr>
          <p:cNvSpPr txBox="1"/>
          <p:nvPr/>
        </p:nvSpPr>
        <p:spPr>
          <a:xfrm>
            <a:off x="398985" y="927484"/>
            <a:ext cx="1145954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 configurations have been tested according to AhG18 ULL CTC JVET-AN2039:</a:t>
            </a:r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LDB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LDB with GDR enabled</a:t>
            </a:r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  <a:p>
            <a:pPr marL="342900" indent="-342900">
              <a:buFont typeface="+mj-lt"/>
              <a:buAutoNum type="arabicPeriod"/>
            </a:pPr>
            <a:endParaRPr lang="en-US" b="1" dirty="0"/>
          </a:p>
          <a:p>
            <a:pPr marL="342900" indent="-342900">
              <a:buFont typeface="+mj-lt"/>
              <a:buAutoNum type="arabicPeriod"/>
            </a:pPr>
            <a:r>
              <a:rPr lang="en-US" b="1" dirty="0"/>
              <a:t>Random Access GOP4                          </a:t>
            </a:r>
          </a:p>
          <a:p>
            <a:endParaRPr lang="en-US" u="sng" dirty="0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9441256B-23BB-40DD-A98B-85ED7E340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0335" y="3802393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FB4FBE2-45BE-42D6-9392-3A47CAB417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sp>
        <p:nvSpPr>
          <p:cNvPr id="15" name="Rectangle 49">
            <a:extLst>
              <a:ext uri="{FF2B5EF4-FFF2-40B4-BE49-F238E27FC236}">
                <a16:creationId xmlns:a16="http://schemas.microsoft.com/office/drawing/2014/main" id="{E162A8D2-98AD-4E3A-A377-32A0D0E8D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6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50">
            <a:extLst>
              <a:ext uri="{FF2B5EF4-FFF2-40B4-BE49-F238E27FC236}">
                <a16:creationId xmlns:a16="http://schemas.microsoft.com/office/drawing/2014/main" id="{2A05A627-9DD9-408B-8581-1A596C73E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54">
            <a:extLst>
              <a:ext uri="{FF2B5EF4-FFF2-40B4-BE49-F238E27FC236}">
                <a16:creationId xmlns:a16="http://schemas.microsoft.com/office/drawing/2014/main" id="{AA7339F0-6FCF-48DC-877C-277B0F683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95325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8" name="Rectangle 130">
            <a:extLst>
              <a:ext uri="{FF2B5EF4-FFF2-40B4-BE49-F238E27FC236}">
                <a16:creationId xmlns:a16="http://schemas.microsoft.com/office/drawing/2014/main" id="{98665A26-F239-4B9C-9593-C7229D0C2F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0" name="Rectangle 132">
            <a:extLst>
              <a:ext uri="{FF2B5EF4-FFF2-40B4-BE49-F238E27FC236}">
                <a16:creationId xmlns:a16="http://schemas.microsoft.com/office/drawing/2014/main" id="{128ADAA4-66F3-47E6-8A72-DD659DF9F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2" name="Rectangle 134">
            <a:extLst>
              <a:ext uri="{FF2B5EF4-FFF2-40B4-BE49-F238E27FC236}">
                <a16:creationId xmlns:a16="http://schemas.microsoft.com/office/drawing/2014/main" id="{9F2CB458-FC26-4C93-86F2-948F77EF9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1017" y="-4172036"/>
            <a:ext cx="1219676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09FC9E-5962-40FE-A32B-32FE35302F15}"/>
              </a:ext>
            </a:extLst>
          </p:cNvPr>
          <p:cNvSpPr txBox="1"/>
          <p:nvPr/>
        </p:nvSpPr>
        <p:spPr>
          <a:xfrm>
            <a:off x="6590581" y="1557268"/>
            <a:ext cx="5526413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Results demonstrate </a:t>
            </a:r>
            <a:r>
              <a:rPr lang="en-US" sz="1400" b="1" dirty="0"/>
              <a:t>meaningful freeze reduction</a:t>
            </a:r>
            <a:r>
              <a:rPr lang="en-US" sz="1400" dirty="0"/>
              <a:t> for all tested configurations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Results for </a:t>
            </a:r>
            <a:r>
              <a:rPr lang="en-US" sz="1400" u="sng" dirty="0"/>
              <a:t>LDB</a:t>
            </a:r>
            <a:r>
              <a:rPr lang="en-US" sz="1400" dirty="0"/>
              <a:t> is very dependent on content and pattern of losses.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u="sng" dirty="0"/>
              <a:t>GDR</a:t>
            </a:r>
            <a:r>
              <a:rPr lang="en-US" sz="1400" dirty="0"/>
              <a:t> configuration gives </a:t>
            </a:r>
            <a:r>
              <a:rPr lang="en-US" sz="1400" b="1" dirty="0"/>
              <a:t>more stable results</a:t>
            </a:r>
            <a:r>
              <a:rPr lang="en-US" sz="1400" dirty="0"/>
              <a:t> with picture extrapolation since it is more robust configuration in itself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u="sng" dirty="0"/>
              <a:t>Random Access </a:t>
            </a:r>
            <a:r>
              <a:rPr lang="en-US" sz="1400" dirty="0"/>
              <a:t>shows the </a:t>
            </a:r>
            <a:r>
              <a:rPr lang="en-US" sz="1400" b="1" dirty="0"/>
              <a:t>most substantial gain </a:t>
            </a:r>
            <a:r>
              <a:rPr lang="en-US" sz="1400" dirty="0"/>
              <a:t>due to obtaining temporal information from </a:t>
            </a:r>
            <a:r>
              <a:rPr lang="en-US" sz="1400" i="1" dirty="0"/>
              <a:t>past</a:t>
            </a:r>
            <a:r>
              <a:rPr lang="en-US" sz="1400" dirty="0"/>
              <a:t> and </a:t>
            </a:r>
            <a:r>
              <a:rPr lang="en-US" sz="1400" i="1" dirty="0"/>
              <a:t>future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There is </a:t>
            </a:r>
            <a:r>
              <a:rPr lang="en-US" sz="1400" b="1" dirty="0"/>
              <a:t>noticeable improvement </a:t>
            </a:r>
            <a:r>
              <a:rPr lang="en-US" sz="1400" dirty="0"/>
              <a:t>for PSNR and freezes </a:t>
            </a:r>
            <a:r>
              <a:rPr lang="en-US" sz="1400" b="1" dirty="0"/>
              <a:t>when missed reference replacement is used.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59CEE5C2-42E0-4652-AE55-37B32FAF5A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279619"/>
              </p:ext>
            </p:extLst>
          </p:nvPr>
        </p:nvGraphicFramePr>
        <p:xfrm>
          <a:off x="398985" y="1614712"/>
          <a:ext cx="5942012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7" name="Document" r:id="rId4" imgW="5942119" imgH="1437156" progId="Word.Document.12">
                  <p:embed/>
                </p:oleObj>
              </mc:Choice>
              <mc:Fallback>
                <p:oleObj name="Document" r:id="rId4" imgW="5942119" imgH="14371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8985" y="1614712"/>
                        <a:ext cx="5942012" cy="1436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EF4425-63D4-4CCD-9AA8-D2F903AD6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2107508"/>
              </p:ext>
            </p:extLst>
          </p:nvPr>
        </p:nvGraphicFramePr>
        <p:xfrm>
          <a:off x="398985" y="3205464"/>
          <a:ext cx="5913438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" name="Document" r:id="rId6" imgW="5912966" imgH="1437156" progId="Word.Document.12">
                  <p:embed/>
                </p:oleObj>
              </mc:Choice>
              <mc:Fallback>
                <p:oleObj name="Document" r:id="rId6" imgW="5912966" imgH="14371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8985" y="3205464"/>
                        <a:ext cx="5913438" cy="1436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31E2E5A-2F05-434F-A064-E15EE423B8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4468862"/>
              </p:ext>
            </p:extLst>
          </p:nvPr>
        </p:nvGraphicFramePr>
        <p:xfrm>
          <a:off x="398985" y="4927512"/>
          <a:ext cx="5699396" cy="13846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Document" r:id="rId8" imgW="5912966" imgH="1437156" progId="Word.Document.12">
                  <p:embed/>
                </p:oleObj>
              </mc:Choice>
              <mc:Fallback>
                <p:oleObj name="Document" r:id="rId8" imgW="5912966" imgH="14371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98985" y="4927512"/>
                        <a:ext cx="5699396" cy="13846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291A5DD7-BE31-4833-B3AA-F1F4FCCBE8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3081608"/>
              </p:ext>
            </p:extLst>
          </p:nvPr>
        </p:nvGraphicFramePr>
        <p:xfrm>
          <a:off x="6340997" y="4918206"/>
          <a:ext cx="5775997" cy="1403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0" name="Document" r:id="rId10" imgW="5912966" imgH="1437156" progId="Word.Document.12">
                  <p:embed/>
                </p:oleObj>
              </mc:Choice>
              <mc:Fallback>
                <p:oleObj name="Document" r:id="rId10" imgW="5912966" imgH="14371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40997" y="4918206"/>
                        <a:ext cx="5775997" cy="1403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DDEE6199-9641-4739-8395-C5B0A70F2845}"/>
              </a:ext>
            </a:extLst>
          </p:cNvPr>
          <p:cNvSpPr txBox="1"/>
          <p:nvPr/>
        </p:nvSpPr>
        <p:spPr>
          <a:xfrm>
            <a:off x="1687967" y="6060367"/>
            <a:ext cx="3121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With missed reference replacement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17D481-F910-44BB-8AA6-0A7A542AC30E}"/>
              </a:ext>
            </a:extLst>
          </p:cNvPr>
          <p:cNvSpPr txBox="1"/>
          <p:nvPr/>
        </p:nvSpPr>
        <p:spPr>
          <a:xfrm>
            <a:off x="8206661" y="6043490"/>
            <a:ext cx="3401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Without missed reference replacement</a:t>
            </a:r>
          </a:p>
        </p:txBody>
      </p:sp>
    </p:spTree>
    <p:extLst>
      <p:ext uri="{BB962C8B-B14F-4D97-AF65-F5344CB8AC3E}">
        <p14:creationId xmlns:p14="http://schemas.microsoft.com/office/powerpoint/2010/main" val="1388057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75981EA-FA8D-4E66-814B-040E46ABA4A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744268" y="802499"/>
            <a:ext cx="10733557" cy="4690459"/>
          </a:xfrm>
        </p:spPr>
        <p:txBody>
          <a:bodyPr/>
          <a:lstStyle/>
          <a:p>
            <a:pPr hangingPunct="0"/>
            <a:r>
              <a:rPr lang="en-CA" dirty="0"/>
              <a:t>The proposed modifications enhance video continuity and quality by </a:t>
            </a:r>
            <a:r>
              <a:rPr lang="en-CA" b="1" dirty="0"/>
              <a:t>mitigating freezes </a:t>
            </a:r>
            <a:r>
              <a:rPr lang="en-CA" dirty="0"/>
              <a:t>caused by network issues through </a:t>
            </a:r>
            <a:r>
              <a:rPr lang="en-CA" u="sng" dirty="0"/>
              <a:t>decoder-side neural network-generated substitute frames</a:t>
            </a:r>
          </a:p>
          <a:p>
            <a:pPr hangingPunct="0"/>
            <a:endParaRPr lang="en-CA" dirty="0"/>
          </a:p>
          <a:p>
            <a:pPr hangingPunct="0"/>
            <a:r>
              <a:rPr lang="en-CA" dirty="0"/>
              <a:t>The implementation supports both </a:t>
            </a:r>
            <a:r>
              <a:rPr lang="en-CA" i="1" dirty="0"/>
              <a:t>low-delay</a:t>
            </a:r>
            <a:r>
              <a:rPr lang="en-CA" dirty="0"/>
              <a:t> </a:t>
            </a:r>
            <a:r>
              <a:rPr lang="en-CA" u="sng" dirty="0"/>
              <a:t>(frame extrapolation</a:t>
            </a:r>
            <a:r>
              <a:rPr lang="en-CA" dirty="0"/>
              <a:t>) and </a:t>
            </a:r>
            <a:r>
              <a:rPr lang="en-CA" i="1" dirty="0"/>
              <a:t>random-access</a:t>
            </a:r>
            <a:r>
              <a:rPr lang="en-CA" dirty="0"/>
              <a:t> (</a:t>
            </a:r>
            <a:r>
              <a:rPr lang="en-CA" u="sng" dirty="0"/>
              <a:t>frame interpolation</a:t>
            </a:r>
            <a:r>
              <a:rPr lang="en-CA" dirty="0"/>
              <a:t>) configurations</a:t>
            </a:r>
          </a:p>
          <a:p>
            <a:pPr hangingPunct="0"/>
            <a:endParaRPr lang="en-CA" dirty="0"/>
          </a:p>
          <a:p>
            <a:pPr hangingPunct="0"/>
            <a:r>
              <a:rPr lang="en-CA" dirty="0"/>
              <a:t>Missed refence generation is configurable option</a:t>
            </a:r>
          </a:p>
          <a:p>
            <a:pPr marL="11113" indent="0" hangingPunct="0">
              <a:buNone/>
            </a:pPr>
            <a:endParaRPr lang="en-CA" dirty="0"/>
          </a:p>
          <a:p>
            <a:pPr hangingPunct="0"/>
            <a:r>
              <a:rPr lang="en-CA" dirty="0"/>
              <a:t>It is proposed to </a:t>
            </a:r>
            <a:r>
              <a:rPr lang="en-CA" b="1" dirty="0"/>
              <a:t>include described software modification to AHG18 branch for experimenting on NN-based technologies for missed frame substitution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0C1D47-995F-4EE2-A4AB-FE04B8C70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938" y="157966"/>
            <a:ext cx="10740640" cy="993400"/>
          </a:xfrm>
        </p:spPr>
        <p:txBody>
          <a:bodyPr/>
          <a:lstStyle/>
          <a:p>
            <a:r>
              <a:rPr lang="en-US" dirty="0"/>
              <a:t>Conclusions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935C6A-F61A-4DBC-99DE-CB94D4150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852" y="6325091"/>
            <a:ext cx="1270800" cy="27502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B1D0A84-CF08-4AF0-956F-2609AD206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7120" y="4007193"/>
            <a:ext cx="2778575" cy="277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01C0C7-AF0E-40C2-A645-06B706971989}"/>
              </a:ext>
            </a:extLst>
          </p:cNvPr>
          <p:cNvSpPr txBox="1"/>
          <p:nvPr/>
        </p:nvSpPr>
        <p:spPr>
          <a:xfrm>
            <a:off x="808761" y="6055650"/>
            <a:ext cx="8146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hangingPunct="0">
              <a:spcBef>
                <a:spcPts val="680"/>
              </a:spcBef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</a:tabLst>
            </a:pPr>
            <a:r>
              <a:rPr lang="en-US" dirty="0">
                <a:ea typeface="Microsoft YaHei" panose="020B0503020204020204" pitchFamily="34" charset="-122"/>
                <a:cs typeface="Arial" panose="020B0604020202020204" pitchFamily="34" charset="0"/>
              </a:rPr>
              <a:t>Demo samples of implementation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b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https://drive.google.com/drive/folders/1Eg_fdCfhQ5u49COikshW0QPLLsMNbCV7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098226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_Image version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32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2CAB3CEB-A314-40CA-9193-70DA3C6C90B9}"/>
    </a:ext>
  </a:extLst>
</a:theme>
</file>

<file path=ppt/theme/theme2.xml><?xml version="1.0" encoding="utf-8"?>
<a:theme xmlns:a="http://schemas.openxmlformats.org/drawingml/2006/main" name="Contents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sz="2200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BD6C002A-145D-48C4-BC37-8F185842FDD8}"/>
    </a:ext>
  </a:extLst>
</a:theme>
</file>

<file path=ppt/theme/theme3.xml><?xml version="1.0" encoding="utf-8"?>
<a:theme xmlns:a="http://schemas.openxmlformats.org/drawingml/2006/main" name="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4.xml><?xml version="1.0" encoding="utf-8"?>
<a:theme xmlns:a="http://schemas.openxmlformats.org/drawingml/2006/main" name="End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kumimoji="1" sz="4800" dirty="0" err="1" smtClean="0">
            <a:solidFill>
              <a:srgbClr val="000000"/>
            </a:solidFill>
            <a:latin typeface="Arial" panose="020B0604020202020204" pitchFamily="34" charset="0"/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19CE10E0-DEB1-4025-A926-EA35B177B1A8}"/>
    </a:ext>
  </a:extLst>
</a:theme>
</file>

<file path=ppt/theme/theme5.xml><?xml version="1.0" encoding="utf-8"?>
<a:theme xmlns:a="http://schemas.openxmlformats.org/drawingml/2006/main" name="Office 主题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7.xml><?xml version="1.0" encoding="utf-8"?>
<a:theme xmlns:a="http://schemas.openxmlformats.org/drawingml/2006/main" name="2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8.xml><?xml version="1.0" encoding="utf-8"?>
<a:theme xmlns:a="http://schemas.openxmlformats.org/drawingml/2006/main" name="3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9.xml><?xml version="1.0" encoding="utf-8"?>
<a:theme xmlns:a="http://schemas.openxmlformats.org/drawingml/2006/main" name="4_Chapter page">
  <a:themeElements>
    <a:clrScheme name="HuaWei colour 3">
      <a:dk1>
        <a:srgbClr val="1D1D1A"/>
      </a:dk1>
      <a:lt1>
        <a:srgbClr val="666666"/>
      </a:lt1>
      <a:dk2>
        <a:srgbClr val="FFFFFF"/>
      </a:dk2>
      <a:lt2>
        <a:srgbClr val="DDDDDD"/>
      </a:lt2>
      <a:accent1>
        <a:srgbClr val="E9002F"/>
      </a:accent1>
      <a:accent2>
        <a:srgbClr val="7F0000"/>
      </a:accent2>
      <a:accent3>
        <a:srgbClr val="ED6D00"/>
      </a:accent3>
      <a:accent4>
        <a:srgbClr val="FCC800"/>
      </a:accent4>
      <a:accent5>
        <a:srgbClr val="61B230"/>
      </a:accent5>
      <a:accent6>
        <a:srgbClr val="30B5C5"/>
      </a:accent6>
      <a:hlink>
        <a:srgbClr val="C7000B"/>
      </a:hlink>
      <a:folHlink>
        <a:srgbClr val="66666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ts val="3440"/>
          </a:lnSpc>
          <a:defRPr kumimoji="1" dirty="0" err="1" smtClean="0">
            <a:solidFill>
              <a:srgbClr val="000000"/>
            </a:solidFill>
            <a:ea typeface="Microsoft YaHei" panose="020B0503020204020204" pitchFamily="34" charset="-122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演示文稿8" id="{10D78E51-8D5A-4682-A2B0-43C2A5B5BB4F}" vid="{9EF9C519-0329-4EF9-B266-404C2A0B68C0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11804</TotalTime>
  <Words>523</Words>
  <Application>Microsoft Office PowerPoint</Application>
  <PresentationFormat>Custom</PresentationFormat>
  <Paragraphs>119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23" baseType="lpstr">
      <vt:lpstr>Microsoft YaHei</vt:lpstr>
      <vt:lpstr>SimHei</vt:lpstr>
      <vt:lpstr>SimSun</vt:lpstr>
      <vt:lpstr>Arial</vt:lpstr>
      <vt:lpstr>Calibri</vt:lpstr>
      <vt:lpstr>Calibri Light</vt:lpstr>
      <vt:lpstr>Times New Roman</vt:lpstr>
      <vt:lpstr>Cover page_Image version</vt:lpstr>
      <vt:lpstr>Contents page</vt:lpstr>
      <vt:lpstr>Chapter page</vt:lpstr>
      <vt:lpstr>End page</vt:lpstr>
      <vt:lpstr>Office 主题</vt:lpstr>
      <vt:lpstr>1_Chapter page</vt:lpstr>
      <vt:lpstr>2_Chapter page</vt:lpstr>
      <vt:lpstr>3_Chapter page</vt:lpstr>
      <vt:lpstr>4_Chapter page</vt:lpstr>
      <vt:lpstr>Microsoft Word Document</vt:lpstr>
      <vt:lpstr>AHG18: Decoder side NN-based picture generation for lost picture substitution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Huawei Technologies Co.,Ltd.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Sergey Ikonin</dc:creator>
  <cp:lastModifiedBy>Malyshev Kirill</cp:lastModifiedBy>
  <cp:revision>153</cp:revision>
  <dcterms:created xsi:type="dcterms:W3CDTF">2025-01-16T22:21:44Z</dcterms:created>
  <dcterms:modified xsi:type="dcterms:W3CDTF">2026-04-28T12:56:02Z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2015_ms_pID_725343">
    <vt:lpwstr>(3)ugBKOaJyAF+2ZR8jdmExaFyacnrLcOwJqVgt/eiAt7/9uRLjr3/83KfJXffCG1wvFVPSeP10
Dc9NNvHGUWrwtwKACI6q6nDY7NcezUIoD4FKlBcwq+4v0WlhdB9lj0DU9yPD/pgUXpzsro2u
qH2gSWTEwE78MEIg1nzvtxQ2ZrfVnJBql/WHhocm4WT+ALysekkM6h0D9v0dW90TDYeYAG8j
F4acTwDjPQB6Jvly/+</vt:lpwstr>
  </property>
  <property fmtid="{D5CDD505-2E9C-101B-9397-08002B2CF9AE}" pid="3" name="_2015_ms_pID_7253431">
    <vt:lpwstr>ziE1NCCJC2r3LDBHX5YS2y7Ei0yQjdt8IjSc6yaAzte6h9Vt2gm8GZ
IM9TVOOKsMVISWjPqTgRugMCEJJWz6zy8rzra4pEkJAAB9dSeb5WK2/Db6SCD4fOzPUpgWrB
TOuzAnrO4ie8dOvwiDydG3gULlJEXIFwJA5FjFT/amCZXakQtTLPQt9wmFCgTXIE+0BQ1Dnl
DNFUwz7BcD0XcrT4PaEJA2t/uvsWcaRAofjt</vt:lpwstr>
  </property>
  <property fmtid="{D5CDD505-2E9C-101B-9397-08002B2CF9AE}" pid="4" name="_2015_ms_pID_7253432">
    <vt:lpwstr>IQ==</vt:lpwstr>
  </property>
  <property fmtid="{D5CDD505-2E9C-101B-9397-08002B2CF9AE}" pid="5" name="_readonly">
    <vt:lpwstr/>
  </property>
  <property fmtid="{D5CDD505-2E9C-101B-9397-08002B2CF9AE}" pid="6" name="_change">
    <vt:lpwstr/>
  </property>
  <property fmtid="{D5CDD505-2E9C-101B-9397-08002B2CF9AE}" pid="7" name="_full-control">
    <vt:lpwstr/>
  </property>
  <property fmtid="{D5CDD505-2E9C-101B-9397-08002B2CF9AE}" pid="8" name="sflag">
    <vt:lpwstr>1598576536</vt:lpwstr>
  </property>
</Properties>
</file>