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  <p:sldMasterId id="2147483797" r:id="rId2"/>
    <p:sldMasterId id="2147483816" r:id="rId3"/>
    <p:sldMasterId id="2147483683" r:id="rId4"/>
    <p:sldMasterId id="2147483894" r:id="rId5"/>
    <p:sldMasterId id="2147483906" r:id="rId6"/>
    <p:sldMasterId id="2147483908" r:id="rId7"/>
    <p:sldMasterId id="2147483910" r:id="rId8"/>
    <p:sldMasterId id="2147483917" r:id="rId9"/>
  </p:sldMasterIdLst>
  <p:notesMasterIdLst>
    <p:notesMasterId r:id="rId22"/>
  </p:notesMasterIdLst>
  <p:handoutMasterIdLst>
    <p:handoutMasterId r:id="rId23"/>
  </p:handoutMasterIdLst>
  <p:sldIdLst>
    <p:sldId id="2662" r:id="rId10"/>
    <p:sldId id="2147482567" r:id="rId11"/>
    <p:sldId id="1762" r:id="rId12"/>
    <p:sldId id="2147482569" r:id="rId13"/>
    <p:sldId id="2147482570" r:id="rId14"/>
    <p:sldId id="2147482571" r:id="rId15"/>
    <p:sldId id="2689" r:id="rId16"/>
    <p:sldId id="2147482572" r:id="rId17"/>
    <p:sldId id="263" r:id="rId18"/>
    <p:sldId id="2147482568" r:id="rId19"/>
    <p:sldId id="2147482575" r:id="rId20"/>
    <p:sldId id="2147482574" r:id="rId21"/>
  </p:sldIdLst>
  <p:sldSz cx="12196763" cy="6858000"/>
  <p:notesSz cx="6858000" cy="9144000"/>
  <p:defaultTextStyle>
    <a:defPPr>
      <a:defRPr lang="en-US"/>
    </a:defPPr>
    <a:lvl1pPr marL="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7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1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57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196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3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7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13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hapter page" id="{FD05EE94-C931-8C4B-83A2-004B32AA1207}">
          <p14:sldIdLst>
            <p14:sldId id="2662"/>
            <p14:sldId id="2147482567"/>
            <p14:sldId id="1762"/>
            <p14:sldId id="2147482569"/>
            <p14:sldId id="2147482570"/>
            <p14:sldId id="2147482571"/>
            <p14:sldId id="2689"/>
            <p14:sldId id="2147482572"/>
            <p14:sldId id="263"/>
            <p14:sldId id="2147482568"/>
            <p14:sldId id="2147482575"/>
            <p14:sldId id="2147482574"/>
          </p14:sldIdLst>
        </p14:section>
        <p14:section name="End page" id="{3F9D54A7-3BE2-2540-BB4C-DFE5509085F3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9002F"/>
    <a:srgbClr val="C7000B"/>
    <a:srgbClr val="575756"/>
    <a:srgbClr val="4B4C4B"/>
    <a:srgbClr val="353530"/>
    <a:srgbClr val="4D4D4C"/>
    <a:srgbClr val="DD4654"/>
    <a:srgbClr val="FFFFFF"/>
    <a:srgbClr val="F3D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5467"/>
  </p:normalViewPr>
  <p:slideViewPr>
    <p:cSldViewPr snapToGrid="0" snapToObjects="1">
      <p:cViewPr varScale="1">
        <p:scale>
          <a:sx n="156" d="100"/>
          <a:sy n="156" d="100"/>
        </p:scale>
        <p:origin x="76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1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Onebox\Docs\2026.04.24_JVET_SantaElaria\InputContributions\RA_GOP4_Out\JVET-AP0200-v1\JVET-AP0200-v1-PriorityOn-Broadcast-RA-GOP4-ULL-CfE-JVET-AN0080vsVTM.xlsm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Onebox\Docs\2026.04.24_JVET_SantaElaria\InputContributions\RA_GOP4_Out\JVET-AP0200-v1\JVET-AP0200-v1-PriorityOn-Broadcast-RA-GOP4-ULL-CfE-JVET-AN0080vsVTM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Plot!$AJ$8</c:f>
          <c:strCache>
            <c:ptCount val="1"/>
            <c:pt idx="0">
              <c:v>Y PSNR vs Latency, QP=22, GTAVs090</c:v>
            </c:pt>
          </c:strCache>
        </c:strRef>
      </c:tx>
      <c:layout>
        <c:manualLayout>
          <c:xMode val="edge"/>
          <c:yMode val="edge"/>
          <c:x val="0.30752962243626047"/>
          <c:y val="2.8899455795510561E-2"/>
        </c:manualLayout>
      </c:layout>
      <c:overlay val="0"/>
      <c:spPr>
        <a:noFill/>
        <a:ln w="25400">
          <a:noFill/>
          <a:prstDash val="solid"/>
        </a:ln>
      </c:spPr>
    </c:title>
    <c:autoTitleDeleted val="0"/>
    <c:plotArea>
      <c:layout>
        <c:manualLayout>
          <c:layoutTarget val="inner"/>
          <c:xMode val="edge"/>
          <c:yMode val="edge"/>
          <c:x val="7.9338794950852096E-2"/>
          <c:y val="0.115183282880784"/>
          <c:w val="0.874379636020849"/>
          <c:h val="0.76439815002701905"/>
        </c:manualLayout>
      </c:layout>
      <c:scatterChart>
        <c:scatterStyle val="lineMarker"/>
        <c:varyColors val="0"/>
        <c:ser>
          <c:idx val="0"/>
          <c:order val="0"/>
          <c:tx>
            <c:strRef>
              <c:f>Summary!$L$3</c:f>
              <c:strCache>
                <c:ptCount val="1"/>
                <c:pt idx="0">
                  <c:v>VTM</c:v>
                </c:pt>
              </c:strCache>
            </c:strRef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Plot!$AD$3:$AD$6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110</c:v>
                </c:pt>
                <c:pt idx="3">
                  <c:v>130</c:v>
                </c:pt>
              </c:numCache>
            </c:numRef>
          </c:xVal>
          <c:yVal>
            <c:numRef>
              <c:f>Plot!$AE$3:$AE$6</c:f>
              <c:numCache>
                <c:formatCode>0.0</c:formatCode>
                <c:ptCount val="4"/>
                <c:pt idx="0">
                  <c:v>33.121000000000002</c:v>
                </c:pt>
                <c:pt idx="1">
                  <c:v>38.942</c:v>
                </c:pt>
                <c:pt idx="2">
                  <c:v>40.767000000000003</c:v>
                </c:pt>
                <c:pt idx="3">
                  <c:v>40.945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0EB-4751-949D-6BF9BAB2CF09}"/>
            </c:ext>
          </c:extLst>
        </c:ser>
        <c:ser>
          <c:idx val="1"/>
          <c:order val="1"/>
          <c:tx>
            <c:strRef>
              <c:f>Summary!$L$4</c:f>
              <c:strCache>
                <c:ptCount val="1"/>
                <c:pt idx="0">
                  <c:v>ULL CfE JVET-AN0080</c:v>
                </c:pt>
              </c:strCache>
            </c:strRef>
          </c:tx>
          <c:spPr>
            <a:ln w="12700">
              <a:solidFill>
                <a:srgbClr val="DD2D32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DD2D32"/>
              </a:solidFill>
              <a:ln>
                <a:solidFill>
                  <a:srgbClr val="DD2D32"/>
                </a:solidFill>
                <a:prstDash val="solid"/>
              </a:ln>
            </c:spPr>
          </c:marker>
          <c:xVal>
            <c:numRef>
              <c:f>Plot!$AJ$3:$AJ$6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110</c:v>
                </c:pt>
                <c:pt idx="3">
                  <c:v>130</c:v>
                </c:pt>
              </c:numCache>
            </c:numRef>
          </c:xVal>
          <c:yVal>
            <c:numRef>
              <c:f>Plot!$AK$3:$AK$6</c:f>
              <c:numCache>
                <c:formatCode>0.0</c:formatCode>
                <c:ptCount val="4"/>
                <c:pt idx="0">
                  <c:v>38.704000000000001</c:v>
                </c:pt>
                <c:pt idx="1">
                  <c:v>40.415999999999997</c:v>
                </c:pt>
                <c:pt idx="2">
                  <c:v>41.003</c:v>
                </c:pt>
                <c:pt idx="3">
                  <c:v>41.052999999999997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0EB-4751-949D-6BF9BAB2C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4667552"/>
        <c:axId val="894665376"/>
      </c:scatterChart>
      <c:valAx>
        <c:axId val="8946675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latency restriction (ms)</a:t>
                </a:r>
              </a:p>
            </c:rich>
          </c:tx>
          <c:layout>
            <c:manualLayout>
              <c:xMode val="edge"/>
              <c:yMode val="edge"/>
              <c:x val="0.45950383979780302"/>
              <c:y val="0.92931949861407503"/>
            </c:manualLayout>
          </c:layout>
          <c:overlay val="0"/>
          <c:spPr>
            <a:noFill/>
            <a:ln w="25400">
              <a:noFill/>
              <a:prstDash val="solid"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894665376"/>
        <c:crosses val="autoZero"/>
        <c:crossBetween val="midCat"/>
      </c:valAx>
      <c:valAx>
        <c:axId val="894665376"/>
        <c:scaling>
          <c:orientation val="minMax"/>
          <c:max val="41.5"/>
          <c:min val="32.5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minorGridlines>
          <c:spPr>
            <a:ln w="3175">
              <a:solidFill>
                <a:srgbClr val="808080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900"/>
                </a:pPr>
                <a:r>
                  <a:rPr lang="en-US" sz="900"/>
                  <a:t>Y PSNR (dB)</a:t>
                </a:r>
              </a:p>
            </c:rich>
          </c:tx>
          <c:layout>
            <c:manualLayout>
              <c:xMode val="edge"/>
              <c:yMode val="edge"/>
              <c:x val="8.2644880932071077E-2"/>
              <c:y val="0.41640311895905002"/>
            </c:manualLayout>
          </c:layout>
          <c:overlay val="0"/>
          <c:spPr>
            <a:solidFill>
              <a:schemeClr val="tx2"/>
            </a:solidFill>
            <a:ln w="25400">
              <a:noFill/>
              <a:prstDash val="solid"/>
            </a:ln>
          </c:spPr>
        </c:title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894667552"/>
        <c:crosses val="autoZero"/>
        <c:crossBetween val="midCat"/>
        <c:majorUnit val="1"/>
        <c:minorUnit val="0.5"/>
      </c:valAx>
    </c:plotArea>
    <c:legend>
      <c:legendPos val="r"/>
      <c:layout>
        <c:manualLayout>
          <c:xMode val="edge"/>
          <c:yMode val="edge"/>
          <c:x val="0.59073749823264676"/>
          <c:y val="0.63191491312593162"/>
          <c:w val="0.35444079015364466"/>
          <c:h val="0.2182374349236824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legend>
    <c:plotVisOnly val="1"/>
    <c:dispBlanksAs val="gap"/>
    <c:showDLblsOverMax val="0"/>
  </c:chart>
  <c:txPr>
    <a:bodyPr/>
    <a:lstStyle/>
    <a:p>
      <a:pPr>
        <a:defRPr sz="7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Plot!$AJ$9</c:f>
          <c:strCache>
            <c:ptCount val="1"/>
            <c:pt idx="0">
              <c:v>Freeze vs Latency, QP=22, GTAVs090</c:v>
            </c:pt>
          </c:strCache>
        </c:strRef>
      </c:tx>
      <c:layout>
        <c:manualLayout>
          <c:xMode val="edge"/>
          <c:yMode val="edge"/>
          <c:x val="0.29846398139360253"/>
          <c:y val="3.1331615846682093E-2"/>
        </c:manualLayout>
      </c:layout>
      <c:overlay val="0"/>
      <c:spPr>
        <a:noFill/>
        <a:ln w="25400">
          <a:noFill/>
          <a:prstDash val="solid"/>
        </a:ln>
      </c:spPr>
    </c:title>
    <c:autoTitleDeleted val="0"/>
    <c:plotArea>
      <c:layout>
        <c:manualLayout>
          <c:layoutTarget val="inner"/>
          <c:xMode val="edge"/>
          <c:yMode val="edge"/>
          <c:x val="8.0858069520841902E-2"/>
          <c:y val="0.114882616374075"/>
          <c:w val="0.85478530636318595"/>
          <c:h val="0.76501378630918004"/>
        </c:manualLayout>
      </c:layout>
      <c:scatterChart>
        <c:scatterStyle val="lineMarker"/>
        <c:varyColors val="0"/>
        <c:ser>
          <c:idx val="0"/>
          <c:order val="0"/>
          <c:tx>
            <c:strRef>
              <c:f>Summary!$L$3</c:f>
              <c:strCache>
                <c:ptCount val="1"/>
                <c:pt idx="0">
                  <c:v>VTM</c:v>
                </c:pt>
              </c:strCache>
            </c:strRef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Plot!$AD$3:$AD$6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110</c:v>
                </c:pt>
                <c:pt idx="3">
                  <c:v>130</c:v>
                </c:pt>
              </c:numCache>
            </c:numRef>
          </c:xVal>
          <c:yVal>
            <c:numRef>
              <c:f>Plot!$AH$3:$AH$6</c:f>
              <c:numCache>
                <c:formatCode>0.0%</c:formatCode>
                <c:ptCount val="4"/>
                <c:pt idx="0">
                  <c:v>0.39200000000000002</c:v>
                </c:pt>
                <c:pt idx="1">
                  <c:v>0.11</c:v>
                </c:pt>
                <c:pt idx="2">
                  <c:v>1.7999999999999999E-2</c:v>
                </c:pt>
                <c:pt idx="3">
                  <c:v>0.01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E99-4338-9DF9-24C9425863B0}"/>
            </c:ext>
          </c:extLst>
        </c:ser>
        <c:ser>
          <c:idx val="1"/>
          <c:order val="1"/>
          <c:tx>
            <c:strRef>
              <c:f>Summary!$L$4</c:f>
              <c:strCache>
                <c:ptCount val="1"/>
                <c:pt idx="0">
                  <c:v>ULL CfE JVET-AN0080</c:v>
                </c:pt>
              </c:strCache>
            </c:strRef>
          </c:tx>
          <c:spPr>
            <a:ln w="12700">
              <a:solidFill>
                <a:srgbClr val="DD2D32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DD2D32"/>
              </a:solidFill>
              <a:ln>
                <a:solidFill>
                  <a:srgbClr val="DD2D32"/>
                </a:solidFill>
                <a:prstDash val="solid"/>
              </a:ln>
            </c:spPr>
          </c:marker>
          <c:xVal>
            <c:numRef>
              <c:f>Plot!$AJ$3:$AJ$6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110</c:v>
                </c:pt>
                <c:pt idx="3">
                  <c:v>130</c:v>
                </c:pt>
              </c:numCache>
            </c:numRef>
          </c:xVal>
          <c:yVal>
            <c:numRef>
              <c:f>Plot!$AN$3:$AN$6</c:f>
              <c:numCache>
                <c:formatCode>0.0%</c:formatCode>
                <c:ptCount val="4"/>
                <c:pt idx="0">
                  <c:v>0.02</c:v>
                </c:pt>
                <c:pt idx="1">
                  <c:v>7.0000000000000001E-3</c:v>
                </c:pt>
                <c:pt idx="2">
                  <c:v>2E-3</c:v>
                </c:pt>
                <c:pt idx="3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E99-4338-9DF9-24C9425863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31995888"/>
        <c:axId val="-1331991536"/>
      </c:scatterChart>
      <c:valAx>
        <c:axId val="-13319958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latency restriction (ms)</a:t>
                </a:r>
              </a:p>
            </c:rich>
          </c:tx>
          <c:layout>
            <c:manualLayout>
              <c:xMode val="edge"/>
              <c:yMode val="edge"/>
              <c:x val="0.45709564356243398"/>
              <c:y val="0.92950464214361295"/>
            </c:manualLayout>
          </c:layout>
          <c:overlay val="0"/>
          <c:spPr>
            <a:noFill/>
            <a:ln w="25400">
              <a:noFill/>
              <a:prstDash val="solid"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-1331991536"/>
        <c:crosses val="autoZero"/>
        <c:crossBetween val="midCat"/>
      </c:valAx>
      <c:valAx>
        <c:axId val="-1331991536"/>
        <c:scaling>
          <c:orientation val="minMax"/>
          <c:max val="0.39200000000000002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minorGridlines>
          <c:spPr>
            <a:ln w="3175">
              <a:solidFill>
                <a:srgbClr val="808080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900"/>
                </a:pPr>
                <a:r>
                  <a:rPr lang="en-US" sz="900"/>
                  <a:t>Freeze ratio (%)</a:t>
                </a:r>
              </a:p>
            </c:rich>
          </c:tx>
          <c:layout>
            <c:manualLayout>
              <c:xMode val="edge"/>
              <c:yMode val="edge"/>
              <c:x val="0.10058983976867238"/>
              <c:y val="0.34368337585901182"/>
            </c:manualLayout>
          </c:layout>
          <c:overlay val="0"/>
          <c:spPr>
            <a:solidFill>
              <a:schemeClr val="tx2"/>
            </a:solidFill>
            <a:ln w="25400">
              <a:noFill/>
              <a:prstDash val="solid"/>
            </a:ln>
          </c:spPr>
        </c:title>
        <c:numFmt formatCode="0.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-133199588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5306893580190961"/>
          <c:y val="0.45926404126174136"/>
          <c:w val="0.3736454165789761"/>
          <c:h val="0.2207572467302225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legend>
    <c:plotVisOnly val="1"/>
    <c:dispBlanksAs val="gap"/>
    <c:showDLblsOverMax val="0"/>
  </c:chart>
  <c:txPr>
    <a:bodyPr/>
    <a:lstStyle/>
    <a:p>
      <a:pPr>
        <a:defRPr sz="7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28-Apr-26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28-Apr-26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5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304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957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60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26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913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566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21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67"/>
          <a:stretch/>
        </p:blipFill>
        <p:spPr>
          <a:xfrm>
            <a:off x="0" y="0"/>
            <a:ext cx="12206140" cy="5594695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C6FADA1-64AC-754D-8189-CC7486A73A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7" name="L 形 6"/>
          <p:cNvSpPr/>
          <p:nvPr userDrawn="1"/>
        </p:nvSpPr>
        <p:spPr>
          <a:xfrm rot="5400000">
            <a:off x="7853942" y="2130562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08BA7CF-6D0E-3345-90BD-85C5AFAE5B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19495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lligen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04"/>
          <a:stretch/>
        </p:blipFill>
        <p:spPr>
          <a:xfrm>
            <a:off x="0" y="375"/>
            <a:ext cx="12197432" cy="5599236"/>
          </a:xfrm>
          <a:prstGeom prst="rect">
            <a:avLst/>
          </a:prstGeom>
        </p:spPr>
      </p:pic>
      <p:sp>
        <p:nvSpPr>
          <p:cNvPr id="18" name="L 形 17"/>
          <p:cNvSpPr/>
          <p:nvPr userDrawn="1"/>
        </p:nvSpPr>
        <p:spPr>
          <a:xfrm rot="5400000">
            <a:off x="5352597" y="2376386"/>
            <a:ext cx="744262" cy="762208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181685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0C28CF6-72CE-7444-957F-92103ED405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BEE1CA6-ECDC-5D4C-AF96-D8818FE883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44873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476"/>
          <a:stretch/>
        </p:blipFill>
        <p:spPr>
          <a:xfrm>
            <a:off x="0" y="374"/>
            <a:ext cx="12197432" cy="5590529"/>
          </a:xfrm>
          <a:prstGeom prst="rect">
            <a:avLst/>
          </a:prstGeom>
        </p:spPr>
      </p:pic>
      <p:sp>
        <p:nvSpPr>
          <p:cNvPr id="9" name="L 形 8"/>
          <p:cNvSpPr/>
          <p:nvPr userDrawn="1"/>
        </p:nvSpPr>
        <p:spPr>
          <a:xfrm rot="5400000">
            <a:off x="5945516" y="2323519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913952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894DB30-FB81-8C43-84D2-D602CEBBFC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5547E01-69EF-354E-A3D7-2F57B5B164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9409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ce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2"/>
          <a:stretch/>
        </p:blipFill>
        <p:spPr>
          <a:xfrm>
            <a:off x="0" y="-74021"/>
            <a:ext cx="12197432" cy="5668718"/>
          </a:xfrm>
          <a:prstGeom prst="rect">
            <a:avLst/>
          </a:prstGeom>
        </p:spPr>
      </p:pic>
      <p:sp>
        <p:nvSpPr>
          <p:cNvPr id="8" name="L 形 7"/>
          <p:cNvSpPr/>
          <p:nvPr userDrawn="1"/>
        </p:nvSpPr>
        <p:spPr>
          <a:xfrm rot="5400000">
            <a:off x="7929967" y="1657555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25CFD13-9C9C-6F4D-9AC2-E2D74CD60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BE97340-3746-2843-A081-908ECE911D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73707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101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599EA8-6349-3349-B5F3-BFB77398A869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664786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596" y="1122363"/>
            <a:ext cx="914757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596" y="3602038"/>
            <a:ext cx="914757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850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24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175" y="1709739"/>
            <a:ext cx="1051970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175" y="4589464"/>
            <a:ext cx="1051970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126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528" y="1825625"/>
            <a:ext cx="5183624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4611" y="1825625"/>
            <a:ext cx="5183624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28-Apr-26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034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6" y="365126"/>
            <a:ext cx="10519708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117" y="1681163"/>
            <a:ext cx="51598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117" y="2505075"/>
            <a:ext cx="5159802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4611" y="1681163"/>
            <a:ext cx="51852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4611" y="2505075"/>
            <a:ext cx="5185213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28-Apr-26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073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28-Apr-26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47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28-Apr-26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04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7" y="457200"/>
            <a:ext cx="39337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5213" y="987426"/>
            <a:ext cx="617461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17" y="2057400"/>
            <a:ext cx="39337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28-Apr-26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673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7" y="457200"/>
            <a:ext cx="39337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5213" y="987426"/>
            <a:ext cx="617461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17" y="2057400"/>
            <a:ext cx="39337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28-Apr-26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957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57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8309" y="365125"/>
            <a:ext cx="2629927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527" y="365125"/>
            <a:ext cx="7737322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444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inese 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4EAA63-3827-DA40-B921-C01084B9DA8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26022" y="1501989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2373" indent="0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1208420" algn="ctr"/>
              </a:tabLst>
              <a:defRPr sz="18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2pPr>
            <a:lvl3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682471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8B3F0C-616F-224A-B32F-9F9BF5EEE1B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6021" y="1512875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79388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 sz="18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329026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8088" algn="ctr"/>
              </a:tabLst>
              <a:defRPr sz="1600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098575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8088" algn="ctr"/>
              </a:tabLst>
              <a:defRPr sz="1299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  <a:p>
            <a:pPr marL="329026" marR="0" lvl="1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57585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tiff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738613-2341-9046-8E35-A1048C744AF2}"/>
              </a:ext>
            </a:extLst>
          </p:cNvPr>
          <p:cNvSpPr/>
          <p:nvPr userDrawn="1"/>
        </p:nvSpPr>
        <p:spPr>
          <a:xfrm>
            <a:off x="0" y="5590903"/>
            <a:ext cx="12196763" cy="1267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4948CB-D146-5247-A1C4-675148CE077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076" y="5972665"/>
            <a:ext cx="2260800" cy="48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0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4" r:id="rId4"/>
  </p:sldLayoutIdLst>
  <p:hf hdr="0" ftr="0" dt="0"/>
  <p:txStyles>
    <p:titleStyle>
      <a:lvl1pPr algn="l" defTabSz="914400" rtl="0" eaLnBrk="1" latinLnBrk="0" hangingPunct="1">
        <a:lnSpc>
          <a:spcPts val="3440"/>
        </a:lnSpc>
        <a:spcBef>
          <a:spcPct val="0"/>
        </a:spcBef>
        <a:buNone/>
        <a:defRPr sz="32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000" kern="1200">
          <a:solidFill>
            <a:srgbClr val="1D1D1B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2394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5501820" y="6356939"/>
            <a:ext cx="2388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kern="1200" baseline="0" dirty="0">
                <a:solidFill>
                  <a:srgbClr val="1D1D1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JVET-AP0200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5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ACD1975-F435-0C43-9931-DC58CEAFFC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350" y="5239240"/>
            <a:ext cx="1875600" cy="40591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5F1158-B1AA-8F41-AF0A-FEA0EC187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44" y="1474840"/>
            <a:ext cx="3984232" cy="281608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24FF637-3127-064E-84EE-A0C7EB5BEE96}"/>
              </a:ext>
            </a:extLst>
          </p:cNvPr>
          <p:cNvSpPr txBox="1">
            <a:spLocks/>
          </p:cNvSpPr>
          <p:nvPr userDrawn="1"/>
        </p:nvSpPr>
        <p:spPr>
          <a:xfrm>
            <a:off x="7979357" y="2343267"/>
            <a:ext cx="3225168" cy="2029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65"/>
              </a:lnSpc>
            </a:pP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Copyright©2018 Huawei Technologies Co., Ltd.</a:t>
            </a:r>
            <a:b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</a:b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All Rights Reserved.</a:t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information in this document may contain predictive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statements including, without limitation, statements regarding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future financial and operating results, future product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portfolio, new technology, etc. There are a number of factors that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could cause actual results and developments to differ materially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from those expressed or implied in the predictive statements.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Therefore, such information is provided for reference purpose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only and constitutes neither an offer nor an acceptance. Huawei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may change the information at any time without notice. </a:t>
            </a:r>
          </a:p>
          <a:p>
            <a:pPr>
              <a:lnSpc>
                <a:spcPts val="1065"/>
              </a:lnSpc>
            </a:pPr>
            <a:endParaRPr kumimoji="1" lang="zh-CN" altLang="en-US" sz="779" dirty="0">
              <a:solidFill>
                <a:srgbClr val="1D1D1B"/>
              </a:solidFill>
              <a:latin typeface="+mn-lt"/>
            </a:endParaRPr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id="{FBF16AD5-9EBA-8547-984B-E4E106BBD6C0}"/>
              </a:ext>
            </a:extLst>
          </p:cNvPr>
          <p:cNvSpPr txBox="1">
            <a:spLocks/>
          </p:cNvSpPr>
          <p:nvPr userDrawn="1"/>
        </p:nvSpPr>
        <p:spPr>
          <a:xfrm>
            <a:off x="7977672" y="1654431"/>
            <a:ext cx="3481833" cy="5828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4"/>
              </a:lnSpc>
            </a:pP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Bring digital to every person, home and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organization for a fully connected,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intelligent world.</a:t>
            </a:r>
            <a:endParaRPr kumimoji="1" lang="zh-CN" altLang="en-US" sz="1200" dirty="0">
              <a:solidFill>
                <a:srgbClr val="1D1D1B"/>
              </a:solidFill>
              <a:latin typeface="+mn-lt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840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</p:titleStyle>
    <p:bodyStyle>
      <a:lvl1pPr marL="0" indent="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None/>
        <a:defRPr sz="1819" kern="1200">
          <a:solidFill>
            <a:srgbClr val="FFFFFF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93900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528" y="161918"/>
            <a:ext cx="105197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528" y="1825625"/>
            <a:ext cx="105197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527" y="6356351"/>
            <a:ext cx="2744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0178" y="6356351"/>
            <a:ext cx="411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3964" y="6356351"/>
            <a:ext cx="2744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75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5501820" y="6356939"/>
            <a:ext cx="2388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kern="1200" baseline="0" dirty="0">
                <a:solidFill>
                  <a:srgbClr val="1D1D1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JVET-AL0201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3092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4608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ADDC69-1F36-468C-8140-D6A2BB9DE690}"/>
              </a:ext>
            </a:extLst>
          </p:cNvPr>
          <p:cNvSpPr/>
          <p:nvPr userDrawn="1"/>
        </p:nvSpPr>
        <p:spPr>
          <a:xfrm>
            <a:off x="10155264" y="6261315"/>
            <a:ext cx="1553705" cy="4765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7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5" r:id="rId3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072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drive.google.com/drive/folders/1bpIa9dcRv-059TSuGVxlZP-5GdzlJNk7" TargetMode="Externa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jvet-experts.org/doc_end_user/current_document.php?id=16487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bpIa9dcRv-059TSuGVxlZP-5GdzlJNk7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1322" y="362125"/>
            <a:ext cx="10348958" cy="2387600"/>
          </a:xfrm>
        </p:spPr>
        <p:txBody>
          <a:bodyPr>
            <a:normAutofit fontScale="90000"/>
          </a:bodyPr>
          <a:lstStyle/>
          <a:p>
            <a:r>
              <a:rPr lang="en-US" altLang="zh-CN" sz="4400" b="1" dirty="0">
                <a:latin typeface="Calibri" panose="020F0502020204030204" pitchFamily="34" charset="0"/>
                <a:cs typeface="Calibri" panose="020F0502020204030204" pitchFamily="34" charset="0"/>
              </a:rPr>
              <a:t>AHG18: Random Access GOP4 Configuration </a:t>
            </a:r>
            <a:br>
              <a:rPr lang="en-US" altLang="zh-CN" sz="4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CN" sz="4400" b="1" dirty="0">
                <a:latin typeface="Calibri" panose="020F0502020204030204" pitchFamily="34" charset="0"/>
                <a:cs typeface="Calibri" panose="020F0502020204030204" pitchFamily="34" charset="0"/>
              </a:rPr>
              <a:t>for Live-streaming Applications </a:t>
            </a:r>
            <a:br>
              <a:rPr lang="en-US" altLang="zh-CN" sz="4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CN" sz="4400" b="1" dirty="0">
                <a:latin typeface="Calibri" panose="020F0502020204030204" pitchFamily="34" charset="0"/>
                <a:cs typeface="Calibri" panose="020F0502020204030204" pitchFamily="34" charset="0"/>
              </a:rPr>
              <a:t>evaluated in ULL test conditions</a:t>
            </a:r>
            <a:endParaRPr lang="zh-CN" alt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08144" y="4572741"/>
            <a:ext cx="7989708" cy="1380160"/>
          </a:xfrm>
        </p:spPr>
        <p:txBody>
          <a:bodyPr>
            <a:normAutofit/>
          </a:bodyPr>
          <a:lstStyle/>
          <a:p>
            <a:pPr hangingPunct="0">
              <a:spcBef>
                <a:spcPts val="300"/>
              </a:spcBef>
              <a:spcAft>
                <a:spcPts val="30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altLang="zh-CN" sz="2000" dirty="0">
                <a:ea typeface="Times New Roman" panose="02020603050405020304" pitchFamily="18" charset="0"/>
              </a:rPr>
              <a:t>Sergey Ikonin, Ivan Gribushin, Maxim Sychev, Kirill Malyshev, Boris Shevchenko, Vyacheslav Khamidullin, Xiang Ma, Elena Alshina, Zhipin Deng</a:t>
            </a:r>
          </a:p>
          <a:p>
            <a:pPr hangingPunct="0">
              <a:spcBef>
                <a:spcPts val="300"/>
              </a:spcBef>
              <a:spcAft>
                <a:spcPts val="30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lang="en-US" altLang="zh-CN" sz="2000" dirty="0">
              <a:ea typeface="Times New Roman" panose="02020603050405020304" pitchFamily="18" charset="0"/>
            </a:endParaRPr>
          </a:p>
          <a:p>
            <a:pPr hangingPunct="0">
              <a:spcBef>
                <a:spcPts val="300"/>
              </a:spcBef>
              <a:spcAft>
                <a:spcPts val="30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altLang="zh-CN" sz="2000" dirty="0">
                <a:ea typeface="Times New Roman" panose="02020603050405020304" pitchFamily="18" charset="0"/>
              </a:rPr>
              <a:t>Huawei, </a:t>
            </a:r>
            <a:r>
              <a:rPr lang="en-US" altLang="zh-CN" sz="2000" dirty="0" err="1">
                <a:ea typeface="Times New Roman" panose="02020603050405020304" pitchFamily="18" charset="0"/>
              </a:rPr>
              <a:t>Bytedance</a:t>
            </a:r>
            <a:endParaRPr lang="en-US" altLang="zh-CN" sz="2000" dirty="0">
              <a:ea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64869" y="3225314"/>
            <a:ext cx="23920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3200" b="1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JVET-AP0200</a:t>
            </a:r>
            <a:endParaRPr lang="zh-CN" altLang="en-US" sz="3200" b="1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5785DE-973A-4FA6-9D87-710185EE6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487" y="6165371"/>
            <a:ext cx="1727246" cy="49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30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581" y="15147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z="2800" b="1" dirty="0"/>
              <a:t>Recap: RA GOP4 for Live Streaming applications</a:t>
            </a:r>
            <a:endParaRPr lang="zh-CN" alt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709937" y="1296898"/>
            <a:ext cx="10646243" cy="334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Contribution JVET-AM0238, </a:t>
            </a:r>
            <a:r>
              <a:rPr lang="en-US" sz="2000" dirty="0" err="1">
                <a:latin typeface="+mj-lt"/>
              </a:rPr>
              <a:t>Deajeon</a:t>
            </a:r>
            <a:r>
              <a:rPr lang="en-US" sz="2000" dirty="0">
                <a:latin typeface="+mj-lt"/>
              </a:rPr>
              <a:t>, July, 2025 from </a:t>
            </a:r>
            <a:r>
              <a:rPr lang="en-US" sz="2000" dirty="0" err="1">
                <a:latin typeface="+mj-lt"/>
              </a:rPr>
              <a:t>Bytedance</a:t>
            </a:r>
            <a:r>
              <a:rPr lang="en-US" sz="2000" dirty="0">
                <a:latin typeface="+mj-lt"/>
              </a:rPr>
              <a:t>, Google, Tencent, Disney, Alibaba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+mj-lt"/>
                <a:ea typeface="SimSun" panose="02010600030101010101" pitchFamily="2" charset="-122"/>
              </a:rPr>
              <a:t>Emphasized importance of low latency for Live Streaming applications, such as real-time broadcasting, online events, e-commerce, and interactive services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ea typeface="SimSun" panose="02010600030101010101" pitchFamily="2" charset="-122"/>
              </a:rPr>
              <a:t>Suggested Random Access GOP4 configuration as relevant to Live Streaming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Current contribution exercises RA GOP4 in ULL test conditions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5662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581" y="15147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z="2800" b="1" dirty="0"/>
              <a:t>Structural delay and latency restriction</a:t>
            </a:r>
            <a:endParaRPr lang="zh-CN" altLang="en-US" sz="2800" b="1" dirty="0"/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12049EBC-12DA-448C-8D6E-DC390777F318}"/>
              </a:ext>
            </a:extLst>
          </p:cNvPr>
          <p:cNvGrpSpPr/>
          <p:nvPr/>
        </p:nvGrpSpPr>
        <p:grpSpPr>
          <a:xfrm>
            <a:off x="607192" y="1096433"/>
            <a:ext cx="7016679" cy="5238806"/>
            <a:chOff x="607192" y="1096433"/>
            <a:chExt cx="7016679" cy="5238806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37B0E0B-C177-4C66-B3BA-4D0383D26050}"/>
                </a:ext>
              </a:extLst>
            </p:cNvPr>
            <p:cNvCxnSpPr/>
            <p:nvPr/>
          </p:nvCxnSpPr>
          <p:spPr>
            <a:xfrm>
              <a:off x="838444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A25D6F5-E70E-4091-BF26-615092B720E1}"/>
                </a:ext>
              </a:extLst>
            </p:cNvPr>
            <p:cNvCxnSpPr/>
            <p:nvPr/>
          </p:nvCxnSpPr>
          <p:spPr>
            <a:xfrm>
              <a:off x="1303527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6A610F3C-82BD-44D1-A871-6949B0A87A9A}"/>
                </a:ext>
              </a:extLst>
            </p:cNvPr>
            <p:cNvCxnSpPr/>
            <p:nvPr/>
          </p:nvCxnSpPr>
          <p:spPr>
            <a:xfrm>
              <a:off x="1784375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843C8B7-CA1F-4978-BDDD-EF21F3A8BF95}"/>
                </a:ext>
              </a:extLst>
            </p:cNvPr>
            <p:cNvCxnSpPr/>
            <p:nvPr/>
          </p:nvCxnSpPr>
          <p:spPr>
            <a:xfrm>
              <a:off x="2249458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BE4B334-1DE3-49F4-8160-F773D15220B2}"/>
                </a:ext>
              </a:extLst>
            </p:cNvPr>
            <p:cNvCxnSpPr/>
            <p:nvPr/>
          </p:nvCxnSpPr>
          <p:spPr>
            <a:xfrm>
              <a:off x="2714540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D62CD4AD-1658-4E18-B62D-1C129DF92AA6}"/>
                </a:ext>
              </a:extLst>
            </p:cNvPr>
            <p:cNvCxnSpPr/>
            <p:nvPr/>
          </p:nvCxnSpPr>
          <p:spPr>
            <a:xfrm>
              <a:off x="3179623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3225C86-88AA-40AD-BCA3-E7C32E01F3DA}"/>
                </a:ext>
              </a:extLst>
            </p:cNvPr>
            <p:cNvCxnSpPr/>
            <p:nvPr/>
          </p:nvCxnSpPr>
          <p:spPr>
            <a:xfrm>
              <a:off x="3660471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397B4DC1-8279-4BF9-A5B3-7F2575B8D957}"/>
                </a:ext>
              </a:extLst>
            </p:cNvPr>
            <p:cNvCxnSpPr/>
            <p:nvPr/>
          </p:nvCxnSpPr>
          <p:spPr>
            <a:xfrm>
              <a:off x="4125554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AC44926-5A40-41E4-B1EA-F772A5F9EC56}"/>
                </a:ext>
              </a:extLst>
            </p:cNvPr>
            <p:cNvSpPr txBox="1"/>
            <p:nvPr/>
          </p:nvSpPr>
          <p:spPr>
            <a:xfrm>
              <a:off x="607192" y="2909465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</a:rPr>
                <a:t>0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56929E0-3652-49C3-BF9F-69E0696AE36E}"/>
                </a:ext>
              </a:extLst>
            </p:cNvPr>
            <p:cNvSpPr txBox="1"/>
            <p:nvPr/>
          </p:nvSpPr>
          <p:spPr>
            <a:xfrm>
              <a:off x="1081164" y="2909465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1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93F1D55-C0ED-4D8F-96DD-087CB264EC32}"/>
                </a:ext>
              </a:extLst>
            </p:cNvPr>
            <p:cNvSpPr txBox="1"/>
            <p:nvPr/>
          </p:nvSpPr>
          <p:spPr>
            <a:xfrm>
              <a:off x="1548139" y="2909465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2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E218380-F9DD-444C-AD35-3906D4FEB608}"/>
                </a:ext>
              </a:extLst>
            </p:cNvPr>
            <p:cNvSpPr txBox="1"/>
            <p:nvPr/>
          </p:nvSpPr>
          <p:spPr>
            <a:xfrm>
              <a:off x="2022111" y="2909465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3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6CD3197F-5B99-45F7-8617-2A1C8266DA71}"/>
                </a:ext>
              </a:extLst>
            </p:cNvPr>
            <p:cNvSpPr txBox="1"/>
            <p:nvPr/>
          </p:nvSpPr>
          <p:spPr>
            <a:xfrm>
              <a:off x="2485031" y="2909465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4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FF79591-1C1D-45B5-8A27-F69A82014A39}"/>
                </a:ext>
              </a:extLst>
            </p:cNvPr>
            <p:cNvSpPr txBox="1"/>
            <p:nvPr/>
          </p:nvSpPr>
          <p:spPr>
            <a:xfrm>
              <a:off x="2959003" y="2909465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5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AB14C68-8A1C-4223-8A93-1D7349AD224F}"/>
                </a:ext>
              </a:extLst>
            </p:cNvPr>
            <p:cNvSpPr txBox="1"/>
            <p:nvPr/>
          </p:nvSpPr>
          <p:spPr>
            <a:xfrm>
              <a:off x="3425978" y="2909465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6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E787A1B4-527F-41DA-BC76-378FB391E453}"/>
                </a:ext>
              </a:extLst>
            </p:cNvPr>
            <p:cNvSpPr txBox="1"/>
            <p:nvPr/>
          </p:nvSpPr>
          <p:spPr>
            <a:xfrm>
              <a:off x="3899950" y="2909465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7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76ABED5B-B744-4A90-BE71-031BA12C4E5A}"/>
                </a:ext>
              </a:extLst>
            </p:cNvPr>
            <p:cNvCxnSpPr/>
            <p:nvPr/>
          </p:nvCxnSpPr>
          <p:spPr>
            <a:xfrm>
              <a:off x="4585540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A81AC067-8140-4219-962D-52B424D83753}"/>
                </a:ext>
              </a:extLst>
            </p:cNvPr>
            <p:cNvCxnSpPr/>
            <p:nvPr/>
          </p:nvCxnSpPr>
          <p:spPr>
            <a:xfrm>
              <a:off x="5066388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06382494-EF9F-4B8A-91B6-1D6217F49AAB}"/>
                </a:ext>
              </a:extLst>
            </p:cNvPr>
            <p:cNvCxnSpPr/>
            <p:nvPr/>
          </p:nvCxnSpPr>
          <p:spPr>
            <a:xfrm>
              <a:off x="5531471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2CEA144E-8FD8-42C8-B865-AF6AF18E4997}"/>
                </a:ext>
              </a:extLst>
            </p:cNvPr>
            <p:cNvCxnSpPr/>
            <p:nvPr/>
          </p:nvCxnSpPr>
          <p:spPr>
            <a:xfrm>
              <a:off x="5996553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044C0668-3CD6-448B-8780-F57CF25F8DE0}"/>
                </a:ext>
              </a:extLst>
            </p:cNvPr>
            <p:cNvCxnSpPr/>
            <p:nvPr/>
          </p:nvCxnSpPr>
          <p:spPr>
            <a:xfrm>
              <a:off x="6461636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EB07469A-C57E-4EC3-9E6C-ED1E9C4F8D15}"/>
                </a:ext>
              </a:extLst>
            </p:cNvPr>
            <p:cNvCxnSpPr/>
            <p:nvPr/>
          </p:nvCxnSpPr>
          <p:spPr>
            <a:xfrm>
              <a:off x="6942484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1F2061F1-1C62-4C17-A200-B5BDE488665A}"/>
                </a:ext>
              </a:extLst>
            </p:cNvPr>
            <p:cNvCxnSpPr/>
            <p:nvPr/>
          </p:nvCxnSpPr>
          <p:spPr>
            <a:xfrm>
              <a:off x="7407567" y="1096433"/>
              <a:ext cx="0" cy="4619297"/>
            </a:xfrm>
            <a:prstGeom prst="line">
              <a:avLst/>
            </a:prstGeom>
            <a:noFill/>
            <a:ln w="6350" cap="flat" cmpd="sng" algn="ctr">
              <a:solidFill>
                <a:srgbClr val="5B9BD5"/>
              </a:solidFill>
              <a:prstDash val="lgDashDotDot"/>
              <a:miter lim="800000"/>
            </a:ln>
            <a:effectLst/>
          </p:spPr>
        </p:cxn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C2A7B686-BDBE-43AC-9B39-6698FE98D351}"/>
                </a:ext>
              </a:extLst>
            </p:cNvPr>
            <p:cNvSpPr/>
            <p:nvPr/>
          </p:nvSpPr>
          <p:spPr>
            <a:xfrm>
              <a:off x="4125554" y="4193189"/>
              <a:ext cx="165538" cy="1237593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F95D22F0-0B6B-414B-BB8C-E1B645671666}"/>
                </a:ext>
              </a:extLst>
            </p:cNvPr>
            <p:cNvSpPr/>
            <p:nvPr/>
          </p:nvSpPr>
          <p:spPr>
            <a:xfrm>
              <a:off x="4590637" y="5024621"/>
              <a:ext cx="165538" cy="40616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4A3F28D9-49E6-4325-82C9-E277F5490BA8}"/>
                </a:ext>
              </a:extLst>
            </p:cNvPr>
            <p:cNvSpPr/>
            <p:nvPr/>
          </p:nvSpPr>
          <p:spPr>
            <a:xfrm>
              <a:off x="5071485" y="4784476"/>
              <a:ext cx="165538" cy="646306"/>
            </a:xfrm>
            <a:prstGeom prst="rect">
              <a:avLst/>
            </a:prstGeom>
            <a:solidFill>
              <a:srgbClr val="ED7D31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786D5C7A-9493-4ED5-B156-EF23C51FC962}"/>
                </a:ext>
              </a:extLst>
            </p:cNvPr>
            <p:cNvSpPr/>
            <p:nvPr/>
          </p:nvSpPr>
          <p:spPr>
            <a:xfrm>
              <a:off x="5536568" y="5024621"/>
              <a:ext cx="165538" cy="406161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A49E9151-5584-4D87-AE7D-70C9755BC77F}"/>
                </a:ext>
              </a:extLst>
            </p:cNvPr>
            <p:cNvSpPr/>
            <p:nvPr/>
          </p:nvSpPr>
          <p:spPr>
            <a:xfrm>
              <a:off x="6001650" y="4553482"/>
              <a:ext cx="165538" cy="877300"/>
            </a:xfrm>
            <a:prstGeom prst="rect">
              <a:avLst/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923364B1-1B71-4F47-852C-26AD7BF6E617}"/>
                </a:ext>
              </a:extLst>
            </p:cNvPr>
            <p:cNvSpPr/>
            <p:nvPr/>
          </p:nvSpPr>
          <p:spPr>
            <a:xfrm>
              <a:off x="6466733" y="5024621"/>
              <a:ext cx="165538" cy="40616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17B674FC-CFCB-41D0-9A19-1C5B4B2C9120}"/>
                </a:ext>
              </a:extLst>
            </p:cNvPr>
            <p:cNvSpPr/>
            <p:nvPr/>
          </p:nvSpPr>
          <p:spPr>
            <a:xfrm>
              <a:off x="6947581" y="4784476"/>
              <a:ext cx="165538" cy="646306"/>
            </a:xfrm>
            <a:prstGeom prst="rect">
              <a:avLst/>
            </a:prstGeom>
            <a:solidFill>
              <a:srgbClr val="ED7D31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4FF53B14-957C-4934-800D-29FB6BFF9C93}"/>
                </a:ext>
              </a:extLst>
            </p:cNvPr>
            <p:cNvSpPr/>
            <p:nvPr/>
          </p:nvSpPr>
          <p:spPr>
            <a:xfrm>
              <a:off x="7412664" y="5024621"/>
              <a:ext cx="165538" cy="406161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704663A-7A2C-46DD-814D-D735ECE140A8}"/>
                </a:ext>
              </a:extLst>
            </p:cNvPr>
            <p:cNvSpPr txBox="1"/>
            <p:nvPr/>
          </p:nvSpPr>
          <p:spPr>
            <a:xfrm>
              <a:off x="4077096" y="5451956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</a:rPr>
                <a:t>0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920A87C-0946-41AA-8E34-ABEADE9F6E5E}"/>
                </a:ext>
              </a:extLst>
            </p:cNvPr>
            <p:cNvSpPr txBox="1"/>
            <p:nvPr/>
          </p:nvSpPr>
          <p:spPr>
            <a:xfrm>
              <a:off x="4551068" y="5451956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1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6FC05D0-9D94-4F81-B5CB-E25DA4CDE944}"/>
                </a:ext>
              </a:extLst>
            </p:cNvPr>
            <p:cNvSpPr txBox="1"/>
            <p:nvPr/>
          </p:nvSpPr>
          <p:spPr>
            <a:xfrm>
              <a:off x="5018043" y="5451956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2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7112833-1EFB-401B-A38C-ED120D212B0B}"/>
                </a:ext>
              </a:extLst>
            </p:cNvPr>
            <p:cNvSpPr txBox="1"/>
            <p:nvPr/>
          </p:nvSpPr>
          <p:spPr>
            <a:xfrm>
              <a:off x="5492015" y="5451956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3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31BA5A61-D947-4C80-A862-674E507F6A28}"/>
                </a:ext>
              </a:extLst>
            </p:cNvPr>
            <p:cNvSpPr txBox="1"/>
            <p:nvPr/>
          </p:nvSpPr>
          <p:spPr>
            <a:xfrm>
              <a:off x="5954935" y="5451956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4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E41BA00-99A1-4561-8FC9-7912CD8F4598}"/>
                </a:ext>
              </a:extLst>
            </p:cNvPr>
            <p:cNvSpPr txBox="1"/>
            <p:nvPr/>
          </p:nvSpPr>
          <p:spPr>
            <a:xfrm>
              <a:off x="6428907" y="5451956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5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91BAF0CD-106E-4E8C-A4B8-E09F5C2FB79C}"/>
                </a:ext>
              </a:extLst>
            </p:cNvPr>
            <p:cNvSpPr txBox="1"/>
            <p:nvPr/>
          </p:nvSpPr>
          <p:spPr>
            <a:xfrm>
              <a:off x="6895882" y="5451956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6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75EA9339-5148-48A6-B2B8-D0FCD9EBA493}"/>
                </a:ext>
              </a:extLst>
            </p:cNvPr>
            <p:cNvSpPr txBox="1"/>
            <p:nvPr/>
          </p:nvSpPr>
          <p:spPr>
            <a:xfrm>
              <a:off x="7369854" y="5451956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7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5" name="Left Brace 134">
              <a:extLst>
                <a:ext uri="{FF2B5EF4-FFF2-40B4-BE49-F238E27FC236}">
                  <a16:creationId xmlns:a16="http://schemas.microsoft.com/office/drawing/2014/main" id="{66E3FE1D-C995-42ED-9B78-8417686BA52A}"/>
                </a:ext>
              </a:extLst>
            </p:cNvPr>
            <p:cNvSpPr/>
            <p:nvPr/>
          </p:nvSpPr>
          <p:spPr>
            <a:xfrm rot="16200000">
              <a:off x="2317720" y="4151950"/>
              <a:ext cx="165539" cy="3455167"/>
            </a:xfrm>
            <a:prstGeom prst="leftBrace">
              <a:avLst>
                <a:gd name="adj1" fmla="val 96869"/>
                <a:gd name="adj2" fmla="val 50000"/>
              </a:avLst>
            </a:prstGeom>
            <a:noFill/>
            <a:ln w="190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925A51F-EA14-415F-AC59-7BEA08BD78D5}"/>
                </a:ext>
              </a:extLst>
            </p:cNvPr>
            <p:cNvSpPr txBox="1"/>
            <p:nvPr/>
          </p:nvSpPr>
          <p:spPr>
            <a:xfrm>
              <a:off x="1716422" y="5979114"/>
              <a:ext cx="14632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</a:rPr>
                <a:t>E2E Latency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7" name="Left Brace 136">
              <a:extLst>
                <a:ext uri="{FF2B5EF4-FFF2-40B4-BE49-F238E27FC236}">
                  <a16:creationId xmlns:a16="http://schemas.microsoft.com/office/drawing/2014/main" id="{B7F2FB45-D219-42AB-8E9D-3607E1610853}"/>
                </a:ext>
              </a:extLst>
            </p:cNvPr>
            <p:cNvSpPr/>
            <p:nvPr/>
          </p:nvSpPr>
          <p:spPr>
            <a:xfrm rot="16200000">
              <a:off x="4280660" y="5657423"/>
              <a:ext cx="165539" cy="444220"/>
            </a:xfrm>
            <a:prstGeom prst="leftBrace">
              <a:avLst>
                <a:gd name="adj1" fmla="val 96869"/>
                <a:gd name="adj2" fmla="val 50000"/>
              </a:avLst>
            </a:prstGeom>
            <a:noFill/>
            <a:ln w="190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C9E7308D-6F70-43DB-B703-5AFE1FC7CA9E}"/>
                </a:ext>
              </a:extLst>
            </p:cNvPr>
            <p:cNvSpPr txBox="1"/>
            <p:nvPr/>
          </p:nvSpPr>
          <p:spPr>
            <a:xfrm>
              <a:off x="4069131" y="5996685"/>
              <a:ext cx="6413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</a:rPr>
                <a:t>1/fps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0C01857-308B-4E1A-AE73-0341EC996D06}"/>
                </a:ext>
              </a:extLst>
            </p:cNvPr>
            <p:cNvSpPr txBox="1"/>
            <p:nvPr/>
          </p:nvSpPr>
          <p:spPr>
            <a:xfrm>
              <a:off x="4361128" y="2909465"/>
              <a:ext cx="254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8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9CD873C6-5A2D-401E-954D-B09302A31B8A}"/>
                </a:ext>
              </a:extLst>
            </p:cNvPr>
            <p:cNvSpPr/>
            <p:nvPr/>
          </p:nvSpPr>
          <p:spPr>
            <a:xfrm>
              <a:off x="672906" y="1920063"/>
              <a:ext cx="165538" cy="989402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D376717F-EC5B-4645-91C1-EF3C0D27690C}"/>
                </a:ext>
              </a:extLst>
            </p:cNvPr>
            <p:cNvSpPr/>
            <p:nvPr/>
          </p:nvSpPr>
          <p:spPr>
            <a:xfrm>
              <a:off x="1137989" y="2584757"/>
              <a:ext cx="165538" cy="324708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5079C3EA-1399-4A55-A287-D1E24569D97D}"/>
                </a:ext>
              </a:extLst>
            </p:cNvPr>
            <p:cNvSpPr/>
            <p:nvPr/>
          </p:nvSpPr>
          <p:spPr>
            <a:xfrm>
              <a:off x="1618837" y="2459831"/>
              <a:ext cx="165538" cy="449633"/>
            </a:xfrm>
            <a:prstGeom prst="rect">
              <a:avLst/>
            </a:prstGeom>
            <a:solidFill>
              <a:srgbClr val="ED7D31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D0CB9955-4BA0-4ACC-9658-EBFECFD9A3C8}"/>
                </a:ext>
              </a:extLst>
            </p:cNvPr>
            <p:cNvSpPr/>
            <p:nvPr/>
          </p:nvSpPr>
          <p:spPr>
            <a:xfrm>
              <a:off x="2083920" y="2584757"/>
              <a:ext cx="165538" cy="32470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DD4B91BF-DC54-4051-8760-6D989FE7F993}"/>
                </a:ext>
              </a:extLst>
            </p:cNvPr>
            <p:cNvSpPr/>
            <p:nvPr/>
          </p:nvSpPr>
          <p:spPr>
            <a:xfrm>
              <a:off x="2549002" y="2208102"/>
              <a:ext cx="165538" cy="701363"/>
            </a:xfrm>
            <a:prstGeom prst="rect">
              <a:avLst/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72D0D861-D095-45F9-A5FC-C4AE9BDEB933}"/>
                </a:ext>
              </a:extLst>
            </p:cNvPr>
            <p:cNvSpPr/>
            <p:nvPr/>
          </p:nvSpPr>
          <p:spPr>
            <a:xfrm>
              <a:off x="3014085" y="2424944"/>
              <a:ext cx="165538" cy="48452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8F660686-A079-44D3-BCF0-804B075121B1}"/>
                </a:ext>
              </a:extLst>
            </p:cNvPr>
            <p:cNvSpPr/>
            <p:nvPr/>
          </p:nvSpPr>
          <p:spPr>
            <a:xfrm>
              <a:off x="3494933" y="2392771"/>
              <a:ext cx="165538" cy="516694"/>
            </a:xfrm>
            <a:prstGeom prst="rect">
              <a:avLst/>
            </a:prstGeom>
            <a:solidFill>
              <a:srgbClr val="ED7D31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F4460840-A257-4F2A-9642-E859D427A868}"/>
                </a:ext>
              </a:extLst>
            </p:cNvPr>
            <p:cNvSpPr/>
            <p:nvPr/>
          </p:nvSpPr>
          <p:spPr>
            <a:xfrm>
              <a:off x="3960016" y="2584757"/>
              <a:ext cx="165538" cy="324708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9284EF33-9AC9-40DE-9817-94DACFFE23C4}"/>
                </a:ext>
              </a:extLst>
            </p:cNvPr>
            <p:cNvSpPr/>
            <p:nvPr/>
          </p:nvSpPr>
          <p:spPr>
            <a:xfrm>
              <a:off x="846327" y="1899555"/>
              <a:ext cx="1694794" cy="449039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671145 w 1671145"/>
                <a:gd name="connsiteY0" fmla="*/ 561680 h 561680"/>
                <a:gd name="connsiteX1" fmla="*/ 0 w 1671145"/>
                <a:gd name="connsiteY1" fmla="*/ 157791 h 56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1145" h="561680">
                  <a:moveTo>
                    <a:pt x="1671145" y="561680"/>
                  </a:moveTo>
                  <a:cubicBezTo>
                    <a:pt x="1221828" y="180680"/>
                    <a:pt x="906518" y="-233719"/>
                    <a:pt x="0" y="157791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`</a:t>
              </a: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B1335864-ED7B-4A7A-A72F-E1DF0E6D09FC}"/>
                </a:ext>
              </a:extLst>
            </p:cNvPr>
            <p:cNvSpPr/>
            <p:nvPr/>
          </p:nvSpPr>
          <p:spPr>
            <a:xfrm>
              <a:off x="4425099" y="2208102"/>
              <a:ext cx="165538" cy="701363"/>
            </a:xfrm>
            <a:prstGeom prst="rect">
              <a:avLst/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CCA21CC-299D-4512-AF82-B163DDC46797}"/>
                </a:ext>
              </a:extLst>
            </p:cNvPr>
            <p:cNvSpPr/>
            <p:nvPr/>
          </p:nvSpPr>
          <p:spPr>
            <a:xfrm>
              <a:off x="2746071" y="2114518"/>
              <a:ext cx="1671145" cy="234076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671145 w 1671145"/>
                <a:gd name="connsiteY0" fmla="*/ 407232 h 407232"/>
                <a:gd name="connsiteX1" fmla="*/ 0 w 1671145"/>
                <a:gd name="connsiteY1" fmla="*/ 210163 h 407232"/>
                <a:gd name="connsiteX0" fmla="*/ 1671145 w 1671145"/>
                <a:gd name="connsiteY0" fmla="*/ 396860 h 396860"/>
                <a:gd name="connsiteX1" fmla="*/ 0 w 1671145"/>
                <a:gd name="connsiteY1" fmla="*/ 199791 h 396860"/>
                <a:gd name="connsiteX0" fmla="*/ 1671145 w 1671145"/>
                <a:gd name="connsiteY0" fmla="*/ 292794 h 292794"/>
                <a:gd name="connsiteX1" fmla="*/ 0 w 1671145"/>
                <a:gd name="connsiteY1" fmla="*/ 269146 h 292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1145" h="292794">
                  <a:moveTo>
                    <a:pt x="1671145" y="292794"/>
                  </a:moveTo>
                  <a:cubicBezTo>
                    <a:pt x="1221828" y="-88206"/>
                    <a:pt x="449318" y="-98716"/>
                    <a:pt x="0" y="269146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943CEB21-8F6C-49AC-A968-D0D4F1A1A957}"/>
                </a:ext>
              </a:extLst>
            </p:cNvPr>
            <p:cNvSpPr/>
            <p:nvPr/>
          </p:nvSpPr>
          <p:spPr>
            <a:xfrm flipH="1">
              <a:off x="3679995" y="2384368"/>
              <a:ext cx="760870" cy="178749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452541 w 1452541"/>
                <a:gd name="connsiteY0" fmla="*/ 386166 h 386166"/>
                <a:gd name="connsiteX1" fmla="*/ 0 w 1452541"/>
                <a:gd name="connsiteY1" fmla="*/ 220628 h 386166"/>
                <a:gd name="connsiteX0" fmla="*/ 1452541 w 1452541"/>
                <a:gd name="connsiteY0" fmla="*/ 355514 h 355514"/>
                <a:gd name="connsiteX1" fmla="*/ 0 w 1452541"/>
                <a:gd name="connsiteY1" fmla="*/ 189976 h 355514"/>
                <a:gd name="connsiteX0" fmla="*/ 1483276 w 1483276"/>
                <a:gd name="connsiteY0" fmla="*/ 229879 h 308706"/>
                <a:gd name="connsiteX1" fmla="*/ 0 w 1483276"/>
                <a:gd name="connsiteY1" fmla="*/ 308706 h 308706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144761 h 223588"/>
                <a:gd name="connsiteX1" fmla="*/ 0 w 1483276"/>
                <a:gd name="connsiteY1" fmla="*/ 223588 h 22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276" h="223588">
                  <a:moveTo>
                    <a:pt x="1483276" y="144761"/>
                  </a:moveTo>
                  <a:cubicBezTo>
                    <a:pt x="695884" y="-54936"/>
                    <a:pt x="395198" y="-65446"/>
                    <a:pt x="0" y="223588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A29EE90C-DE1F-4804-A866-25CAD9B5D94D}"/>
                </a:ext>
              </a:extLst>
            </p:cNvPr>
            <p:cNvSpPr/>
            <p:nvPr/>
          </p:nvSpPr>
          <p:spPr>
            <a:xfrm flipH="1">
              <a:off x="4122161" y="2665791"/>
              <a:ext cx="280022" cy="55667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452541 w 1452541"/>
                <a:gd name="connsiteY0" fmla="*/ 386166 h 386166"/>
                <a:gd name="connsiteX1" fmla="*/ 0 w 1452541"/>
                <a:gd name="connsiteY1" fmla="*/ 220628 h 386166"/>
                <a:gd name="connsiteX0" fmla="*/ 1452541 w 1452541"/>
                <a:gd name="connsiteY0" fmla="*/ 355514 h 355514"/>
                <a:gd name="connsiteX1" fmla="*/ 0 w 1452541"/>
                <a:gd name="connsiteY1" fmla="*/ 189976 h 355514"/>
                <a:gd name="connsiteX0" fmla="*/ 1483276 w 1483276"/>
                <a:gd name="connsiteY0" fmla="*/ 229879 h 308706"/>
                <a:gd name="connsiteX1" fmla="*/ 0 w 1483276"/>
                <a:gd name="connsiteY1" fmla="*/ 308706 h 308706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144761 h 223588"/>
                <a:gd name="connsiteX1" fmla="*/ 0 w 1483276"/>
                <a:gd name="connsiteY1" fmla="*/ 223588 h 22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276" h="223588">
                  <a:moveTo>
                    <a:pt x="1483276" y="144761"/>
                  </a:moveTo>
                  <a:cubicBezTo>
                    <a:pt x="695884" y="-54936"/>
                    <a:pt x="395198" y="-65446"/>
                    <a:pt x="0" y="223588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21F63E5-B62B-4009-9241-A69E3E6A567A}"/>
                </a:ext>
              </a:extLst>
            </p:cNvPr>
            <p:cNvSpPr/>
            <p:nvPr/>
          </p:nvSpPr>
          <p:spPr>
            <a:xfrm>
              <a:off x="3662176" y="2665791"/>
              <a:ext cx="280022" cy="55667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452541 w 1452541"/>
                <a:gd name="connsiteY0" fmla="*/ 386166 h 386166"/>
                <a:gd name="connsiteX1" fmla="*/ 0 w 1452541"/>
                <a:gd name="connsiteY1" fmla="*/ 220628 h 386166"/>
                <a:gd name="connsiteX0" fmla="*/ 1452541 w 1452541"/>
                <a:gd name="connsiteY0" fmla="*/ 355514 h 355514"/>
                <a:gd name="connsiteX1" fmla="*/ 0 w 1452541"/>
                <a:gd name="connsiteY1" fmla="*/ 189976 h 355514"/>
                <a:gd name="connsiteX0" fmla="*/ 1483276 w 1483276"/>
                <a:gd name="connsiteY0" fmla="*/ 229879 h 308706"/>
                <a:gd name="connsiteX1" fmla="*/ 0 w 1483276"/>
                <a:gd name="connsiteY1" fmla="*/ 308706 h 308706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144761 h 223588"/>
                <a:gd name="connsiteX1" fmla="*/ 0 w 1483276"/>
                <a:gd name="connsiteY1" fmla="*/ 223588 h 22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276" h="223588">
                  <a:moveTo>
                    <a:pt x="1483276" y="144761"/>
                  </a:moveTo>
                  <a:cubicBezTo>
                    <a:pt x="695884" y="-54936"/>
                    <a:pt x="395198" y="-65446"/>
                    <a:pt x="0" y="223588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6A681A85-0A71-492D-9C80-A27AF3720E0C}"/>
                </a:ext>
              </a:extLst>
            </p:cNvPr>
            <p:cNvSpPr/>
            <p:nvPr/>
          </p:nvSpPr>
          <p:spPr>
            <a:xfrm>
              <a:off x="2725572" y="2384368"/>
              <a:ext cx="760870" cy="178749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452541 w 1452541"/>
                <a:gd name="connsiteY0" fmla="*/ 386166 h 386166"/>
                <a:gd name="connsiteX1" fmla="*/ 0 w 1452541"/>
                <a:gd name="connsiteY1" fmla="*/ 220628 h 386166"/>
                <a:gd name="connsiteX0" fmla="*/ 1452541 w 1452541"/>
                <a:gd name="connsiteY0" fmla="*/ 355514 h 355514"/>
                <a:gd name="connsiteX1" fmla="*/ 0 w 1452541"/>
                <a:gd name="connsiteY1" fmla="*/ 189976 h 355514"/>
                <a:gd name="connsiteX0" fmla="*/ 1483276 w 1483276"/>
                <a:gd name="connsiteY0" fmla="*/ 229879 h 308706"/>
                <a:gd name="connsiteX1" fmla="*/ 0 w 1483276"/>
                <a:gd name="connsiteY1" fmla="*/ 308706 h 308706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144761 h 223588"/>
                <a:gd name="connsiteX1" fmla="*/ 0 w 1483276"/>
                <a:gd name="connsiteY1" fmla="*/ 223588 h 22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276" h="223588">
                  <a:moveTo>
                    <a:pt x="1483276" y="144761"/>
                  </a:moveTo>
                  <a:cubicBezTo>
                    <a:pt x="695884" y="-54936"/>
                    <a:pt x="395198" y="-65446"/>
                    <a:pt x="0" y="223588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123E0727-D751-4189-BA44-67A8C4D3101C}"/>
                </a:ext>
              </a:extLst>
            </p:cNvPr>
            <p:cNvSpPr/>
            <p:nvPr/>
          </p:nvSpPr>
          <p:spPr>
            <a:xfrm flipH="1">
              <a:off x="3200132" y="2665791"/>
              <a:ext cx="280022" cy="55667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452541 w 1452541"/>
                <a:gd name="connsiteY0" fmla="*/ 386166 h 386166"/>
                <a:gd name="connsiteX1" fmla="*/ 0 w 1452541"/>
                <a:gd name="connsiteY1" fmla="*/ 220628 h 386166"/>
                <a:gd name="connsiteX0" fmla="*/ 1452541 w 1452541"/>
                <a:gd name="connsiteY0" fmla="*/ 355514 h 355514"/>
                <a:gd name="connsiteX1" fmla="*/ 0 w 1452541"/>
                <a:gd name="connsiteY1" fmla="*/ 189976 h 355514"/>
                <a:gd name="connsiteX0" fmla="*/ 1483276 w 1483276"/>
                <a:gd name="connsiteY0" fmla="*/ 229879 h 308706"/>
                <a:gd name="connsiteX1" fmla="*/ 0 w 1483276"/>
                <a:gd name="connsiteY1" fmla="*/ 308706 h 308706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144761 h 223588"/>
                <a:gd name="connsiteX1" fmla="*/ 0 w 1483276"/>
                <a:gd name="connsiteY1" fmla="*/ 223588 h 22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276" h="223588">
                  <a:moveTo>
                    <a:pt x="1483276" y="144761"/>
                  </a:moveTo>
                  <a:cubicBezTo>
                    <a:pt x="695884" y="-54936"/>
                    <a:pt x="395198" y="-65446"/>
                    <a:pt x="0" y="223588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796A1076-39A1-4921-A480-D7A865E2051F}"/>
                </a:ext>
              </a:extLst>
            </p:cNvPr>
            <p:cNvSpPr/>
            <p:nvPr/>
          </p:nvSpPr>
          <p:spPr>
            <a:xfrm>
              <a:off x="2740147" y="2665791"/>
              <a:ext cx="280022" cy="55667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452541 w 1452541"/>
                <a:gd name="connsiteY0" fmla="*/ 386166 h 386166"/>
                <a:gd name="connsiteX1" fmla="*/ 0 w 1452541"/>
                <a:gd name="connsiteY1" fmla="*/ 220628 h 386166"/>
                <a:gd name="connsiteX0" fmla="*/ 1452541 w 1452541"/>
                <a:gd name="connsiteY0" fmla="*/ 355514 h 355514"/>
                <a:gd name="connsiteX1" fmla="*/ 0 w 1452541"/>
                <a:gd name="connsiteY1" fmla="*/ 189976 h 355514"/>
                <a:gd name="connsiteX0" fmla="*/ 1483276 w 1483276"/>
                <a:gd name="connsiteY0" fmla="*/ 229879 h 308706"/>
                <a:gd name="connsiteX1" fmla="*/ 0 w 1483276"/>
                <a:gd name="connsiteY1" fmla="*/ 308706 h 308706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144761 h 223588"/>
                <a:gd name="connsiteX1" fmla="*/ 0 w 1483276"/>
                <a:gd name="connsiteY1" fmla="*/ 223588 h 22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276" h="223588">
                  <a:moveTo>
                    <a:pt x="1483276" y="144761"/>
                  </a:moveTo>
                  <a:cubicBezTo>
                    <a:pt x="695884" y="-54936"/>
                    <a:pt x="395198" y="-65446"/>
                    <a:pt x="0" y="223588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FE3FE63A-C9E1-48F9-B0C5-0C02C747ACBC}"/>
                </a:ext>
              </a:extLst>
            </p:cNvPr>
            <p:cNvSpPr/>
            <p:nvPr/>
          </p:nvSpPr>
          <p:spPr>
            <a:xfrm flipH="1">
              <a:off x="1803460" y="2384368"/>
              <a:ext cx="760870" cy="178749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452541 w 1452541"/>
                <a:gd name="connsiteY0" fmla="*/ 386166 h 386166"/>
                <a:gd name="connsiteX1" fmla="*/ 0 w 1452541"/>
                <a:gd name="connsiteY1" fmla="*/ 220628 h 386166"/>
                <a:gd name="connsiteX0" fmla="*/ 1452541 w 1452541"/>
                <a:gd name="connsiteY0" fmla="*/ 355514 h 355514"/>
                <a:gd name="connsiteX1" fmla="*/ 0 w 1452541"/>
                <a:gd name="connsiteY1" fmla="*/ 189976 h 355514"/>
                <a:gd name="connsiteX0" fmla="*/ 1483276 w 1483276"/>
                <a:gd name="connsiteY0" fmla="*/ 229879 h 308706"/>
                <a:gd name="connsiteX1" fmla="*/ 0 w 1483276"/>
                <a:gd name="connsiteY1" fmla="*/ 308706 h 308706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144761 h 223588"/>
                <a:gd name="connsiteX1" fmla="*/ 0 w 1483276"/>
                <a:gd name="connsiteY1" fmla="*/ 223588 h 22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276" h="223588">
                  <a:moveTo>
                    <a:pt x="1483276" y="144761"/>
                  </a:moveTo>
                  <a:cubicBezTo>
                    <a:pt x="695884" y="-54936"/>
                    <a:pt x="395198" y="-65446"/>
                    <a:pt x="0" y="223588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F5F4DAE2-E5AA-4383-B63A-0CC1273C87F6}"/>
                </a:ext>
              </a:extLst>
            </p:cNvPr>
            <p:cNvSpPr/>
            <p:nvPr/>
          </p:nvSpPr>
          <p:spPr>
            <a:xfrm flipH="1">
              <a:off x="2245626" y="2665791"/>
              <a:ext cx="280022" cy="55667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452541 w 1452541"/>
                <a:gd name="connsiteY0" fmla="*/ 386166 h 386166"/>
                <a:gd name="connsiteX1" fmla="*/ 0 w 1452541"/>
                <a:gd name="connsiteY1" fmla="*/ 220628 h 386166"/>
                <a:gd name="connsiteX0" fmla="*/ 1452541 w 1452541"/>
                <a:gd name="connsiteY0" fmla="*/ 355514 h 355514"/>
                <a:gd name="connsiteX1" fmla="*/ 0 w 1452541"/>
                <a:gd name="connsiteY1" fmla="*/ 189976 h 355514"/>
                <a:gd name="connsiteX0" fmla="*/ 1483276 w 1483276"/>
                <a:gd name="connsiteY0" fmla="*/ 229879 h 308706"/>
                <a:gd name="connsiteX1" fmla="*/ 0 w 1483276"/>
                <a:gd name="connsiteY1" fmla="*/ 308706 h 308706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144761 h 223588"/>
                <a:gd name="connsiteX1" fmla="*/ 0 w 1483276"/>
                <a:gd name="connsiteY1" fmla="*/ 223588 h 22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276" h="223588">
                  <a:moveTo>
                    <a:pt x="1483276" y="144761"/>
                  </a:moveTo>
                  <a:cubicBezTo>
                    <a:pt x="695884" y="-54936"/>
                    <a:pt x="395198" y="-65446"/>
                    <a:pt x="0" y="223588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7D96A660-EC3A-4FE8-A15E-42530B6496B0}"/>
                </a:ext>
              </a:extLst>
            </p:cNvPr>
            <p:cNvSpPr/>
            <p:nvPr/>
          </p:nvSpPr>
          <p:spPr>
            <a:xfrm>
              <a:off x="1785641" y="2665791"/>
              <a:ext cx="280022" cy="55667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452541 w 1452541"/>
                <a:gd name="connsiteY0" fmla="*/ 386166 h 386166"/>
                <a:gd name="connsiteX1" fmla="*/ 0 w 1452541"/>
                <a:gd name="connsiteY1" fmla="*/ 220628 h 386166"/>
                <a:gd name="connsiteX0" fmla="*/ 1452541 w 1452541"/>
                <a:gd name="connsiteY0" fmla="*/ 355514 h 355514"/>
                <a:gd name="connsiteX1" fmla="*/ 0 w 1452541"/>
                <a:gd name="connsiteY1" fmla="*/ 189976 h 355514"/>
                <a:gd name="connsiteX0" fmla="*/ 1483276 w 1483276"/>
                <a:gd name="connsiteY0" fmla="*/ 229879 h 308706"/>
                <a:gd name="connsiteX1" fmla="*/ 0 w 1483276"/>
                <a:gd name="connsiteY1" fmla="*/ 308706 h 308706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144761 h 223588"/>
                <a:gd name="connsiteX1" fmla="*/ 0 w 1483276"/>
                <a:gd name="connsiteY1" fmla="*/ 223588 h 22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276" h="223588">
                  <a:moveTo>
                    <a:pt x="1483276" y="144761"/>
                  </a:moveTo>
                  <a:cubicBezTo>
                    <a:pt x="695884" y="-54936"/>
                    <a:pt x="395198" y="-65446"/>
                    <a:pt x="0" y="223588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075078D2-F34A-4CA7-92A9-4E199B2E766C}"/>
                </a:ext>
              </a:extLst>
            </p:cNvPr>
            <p:cNvSpPr/>
            <p:nvPr/>
          </p:nvSpPr>
          <p:spPr>
            <a:xfrm>
              <a:off x="849037" y="2384368"/>
              <a:ext cx="760870" cy="178749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452541 w 1452541"/>
                <a:gd name="connsiteY0" fmla="*/ 386166 h 386166"/>
                <a:gd name="connsiteX1" fmla="*/ 0 w 1452541"/>
                <a:gd name="connsiteY1" fmla="*/ 220628 h 386166"/>
                <a:gd name="connsiteX0" fmla="*/ 1452541 w 1452541"/>
                <a:gd name="connsiteY0" fmla="*/ 355514 h 355514"/>
                <a:gd name="connsiteX1" fmla="*/ 0 w 1452541"/>
                <a:gd name="connsiteY1" fmla="*/ 189976 h 355514"/>
                <a:gd name="connsiteX0" fmla="*/ 1483276 w 1483276"/>
                <a:gd name="connsiteY0" fmla="*/ 229879 h 308706"/>
                <a:gd name="connsiteX1" fmla="*/ 0 w 1483276"/>
                <a:gd name="connsiteY1" fmla="*/ 308706 h 308706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144761 h 223588"/>
                <a:gd name="connsiteX1" fmla="*/ 0 w 1483276"/>
                <a:gd name="connsiteY1" fmla="*/ 223588 h 22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276" h="223588">
                  <a:moveTo>
                    <a:pt x="1483276" y="144761"/>
                  </a:moveTo>
                  <a:cubicBezTo>
                    <a:pt x="695884" y="-54936"/>
                    <a:pt x="395198" y="-65446"/>
                    <a:pt x="0" y="223588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57E2BDEE-586F-454B-BFD3-B1D0C49C62C8}"/>
                </a:ext>
              </a:extLst>
            </p:cNvPr>
            <p:cNvSpPr/>
            <p:nvPr/>
          </p:nvSpPr>
          <p:spPr>
            <a:xfrm flipH="1">
              <a:off x="1323597" y="2665791"/>
              <a:ext cx="280022" cy="55667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452541 w 1452541"/>
                <a:gd name="connsiteY0" fmla="*/ 386166 h 386166"/>
                <a:gd name="connsiteX1" fmla="*/ 0 w 1452541"/>
                <a:gd name="connsiteY1" fmla="*/ 220628 h 386166"/>
                <a:gd name="connsiteX0" fmla="*/ 1452541 w 1452541"/>
                <a:gd name="connsiteY0" fmla="*/ 355514 h 355514"/>
                <a:gd name="connsiteX1" fmla="*/ 0 w 1452541"/>
                <a:gd name="connsiteY1" fmla="*/ 189976 h 355514"/>
                <a:gd name="connsiteX0" fmla="*/ 1483276 w 1483276"/>
                <a:gd name="connsiteY0" fmla="*/ 229879 h 308706"/>
                <a:gd name="connsiteX1" fmla="*/ 0 w 1483276"/>
                <a:gd name="connsiteY1" fmla="*/ 308706 h 308706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144761 h 223588"/>
                <a:gd name="connsiteX1" fmla="*/ 0 w 1483276"/>
                <a:gd name="connsiteY1" fmla="*/ 223588 h 22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276" h="223588">
                  <a:moveTo>
                    <a:pt x="1483276" y="144761"/>
                  </a:moveTo>
                  <a:cubicBezTo>
                    <a:pt x="695884" y="-54936"/>
                    <a:pt x="395198" y="-65446"/>
                    <a:pt x="0" y="223588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92F86C41-4DA4-4EB1-9B2C-BFB7191476CE}"/>
                </a:ext>
              </a:extLst>
            </p:cNvPr>
            <p:cNvSpPr/>
            <p:nvPr/>
          </p:nvSpPr>
          <p:spPr>
            <a:xfrm>
              <a:off x="863612" y="2665791"/>
              <a:ext cx="280022" cy="55667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452541 w 1452541"/>
                <a:gd name="connsiteY0" fmla="*/ 386166 h 386166"/>
                <a:gd name="connsiteX1" fmla="*/ 0 w 1452541"/>
                <a:gd name="connsiteY1" fmla="*/ 220628 h 386166"/>
                <a:gd name="connsiteX0" fmla="*/ 1452541 w 1452541"/>
                <a:gd name="connsiteY0" fmla="*/ 355514 h 355514"/>
                <a:gd name="connsiteX1" fmla="*/ 0 w 1452541"/>
                <a:gd name="connsiteY1" fmla="*/ 189976 h 355514"/>
                <a:gd name="connsiteX0" fmla="*/ 1483276 w 1483276"/>
                <a:gd name="connsiteY0" fmla="*/ 229879 h 308706"/>
                <a:gd name="connsiteX1" fmla="*/ 0 w 1483276"/>
                <a:gd name="connsiteY1" fmla="*/ 308706 h 308706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220246 h 299073"/>
                <a:gd name="connsiteX1" fmla="*/ 0 w 1483276"/>
                <a:gd name="connsiteY1" fmla="*/ 299073 h 299073"/>
                <a:gd name="connsiteX0" fmla="*/ 1483276 w 1483276"/>
                <a:gd name="connsiteY0" fmla="*/ 144761 h 223588"/>
                <a:gd name="connsiteX1" fmla="*/ 0 w 1483276"/>
                <a:gd name="connsiteY1" fmla="*/ 223588 h 22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276" h="223588">
                  <a:moveTo>
                    <a:pt x="1483276" y="144761"/>
                  </a:moveTo>
                  <a:cubicBezTo>
                    <a:pt x="695884" y="-54936"/>
                    <a:pt x="395198" y="-65446"/>
                    <a:pt x="0" y="223588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A10F4D9B-A4D5-4073-9329-212D9381309C}"/>
                </a:ext>
              </a:extLst>
            </p:cNvPr>
            <p:cNvSpPr/>
            <p:nvPr/>
          </p:nvSpPr>
          <p:spPr>
            <a:xfrm rot="5400000">
              <a:off x="1223764" y="3555348"/>
              <a:ext cx="165538" cy="936178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D79B368C-F651-43AB-B4B4-D5A60960688B}"/>
                </a:ext>
              </a:extLst>
            </p:cNvPr>
            <p:cNvSpPr/>
            <p:nvPr/>
          </p:nvSpPr>
          <p:spPr>
            <a:xfrm rot="5400000">
              <a:off x="2955268" y="3689693"/>
              <a:ext cx="165538" cy="663635"/>
            </a:xfrm>
            <a:prstGeom prst="rect">
              <a:avLst/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F79A79D4-BD8C-4EBE-B9F6-1FDC8FB67E61}"/>
                </a:ext>
              </a:extLst>
            </p:cNvPr>
            <p:cNvSpPr/>
            <p:nvPr/>
          </p:nvSpPr>
          <p:spPr>
            <a:xfrm rot="5400000">
              <a:off x="3516676" y="3816324"/>
              <a:ext cx="165538" cy="410376"/>
            </a:xfrm>
            <a:prstGeom prst="rect">
              <a:avLst/>
            </a:prstGeom>
            <a:solidFill>
              <a:srgbClr val="ED7D31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54540ECB-CFFA-46E7-8348-E913D4FF5575}"/>
                </a:ext>
              </a:extLst>
            </p:cNvPr>
            <p:cNvSpPr txBox="1"/>
            <p:nvPr/>
          </p:nvSpPr>
          <p:spPr>
            <a:xfrm>
              <a:off x="1193317" y="3635190"/>
              <a:ext cx="1921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</a:rPr>
                <a:t>0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CD7C5C10-8E0B-466D-8E26-3B9FA3A37E02}"/>
                </a:ext>
              </a:extLst>
            </p:cNvPr>
            <p:cNvSpPr txBox="1"/>
            <p:nvPr/>
          </p:nvSpPr>
          <p:spPr>
            <a:xfrm>
              <a:off x="2907037" y="3627869"/>
              <a:ext cx="1921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4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E1F93B6B-F5DB-4EF9-B202-F825B229771A}"/>
                </a:ext>
              </a:extLst>
            </p:cNvPr>
            <p:cNvSpPr txBox="1"/>
            <p:nvPr/>
          </p:nvSpPr>
          <p:spPr>
            <a:xfrm>
              <a:off x="3508067" y="3635191"/>
              <a:ext cx="1921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2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ABF8BB00-9508-4AD4-82EC-158BBB5A6498}"/>
                </a:ext>
              </a:extLst>
            </p:cNvPr>
            <p:cNvSpPr/>
            <p:nvPr/>
          </p:nvSpPr>
          <p:spPr>
            <a:xfrm rot="5400000">
              <a:off x="3898450" y="3867892"/>
              <a:ext cx="165538" cy="307241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05D2DF1D-667A-4B29-BCAE-FD3DF8A30779}"/>
                </a:ext>
              </a:extLst>
            </p:cNvPr>
            <p:cNvSpPr/>
            <p:nvPr/>
          </p:nvSpPr>
          <p:spPr>
            <a:xfrm rot="5400000">
              <a:off x="4232284" y="3867893"/>
              <a:ext cx="165538" cy="307241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B2A7E68D-8A55-49B6-B34E-FBCFB6DA2100}"/>
                </a:ext>
              </a:extLst>
            </p:cNvPr>
            <p:cNvSpPr txBox="1"/>
            <p:nvPr/>
          </p:nvSpPr>
          <p:spPr>
            <a:xfrm>
              <a:off x="3879377" y="3627420"/>
              <a:ext cx="1921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1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0DD03AD7-A640-4F9F-97D3-2D37A6926EB0}"/>
                </a:ext>
              </a:extLst>
            </p:cNvPr>
            <p:cNvSpPr txBox="1"/>
            <p:nvPr/>
          </p:nvSpPr>
          <p:spPr>
            <a:xfrm>
              <a:off x="4206135" y="3618202"/>
              <a:ext cx="1921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3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8D788898-5ACE-4529-A1CD-C27742F6BFA8}"/>
                </a:ext>
              </a:extLst>
            </p:cNvPr>
            <p:cNvSpPr/>
            <p:nvPr/>
          </p:nvSpPr>
          <p:spPr>
            <a:xfrm rot="5400000">
              <a:off x="4834339" y="3697576"/>
              <a:ext cx="165538" cy="663635"/>
            </a:xfrm>
            <a:prstGeom prst="rect">
              <a:avLst/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323BB6BD-52A5-4B5B-BCE9-2CDE602FD4E3}"/>
                </a:ext>
              </a:extLst>
            </p:cNvPr>
            <p:cNvSpPr/>
            <p:nvPr/>
          </p:nvSpPr>
          <p:spPr>
            <a:xfrm rot="5400000">
              <a:off x="5435007" y="3784945"/>
              <a:ext cx="165538" cy="488899"/>
            </a:xfrm>
            <a:prstGeom prst="rect">
              <a:avLst/>
            </a:prstGeom>
            <a:solidFill>
              <a:srgbClr val="ED7D31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CFD773FE-B9E5-440C-9F0B-6774D399D983}"/>
                </a:ext>
              </a:extLst>
            </p:cNvPr>
            <p:cNvSpPr txBox="1"/>
            <p:nvPr/>
          </p:nvSpPr>
          <p:spPr>
            <a:xfrm>
              <a:off x="4786107" y="3627870"/>
              <a:ext cx="1921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8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871E4BD3-21A5-4813-8796-12D7DADA506B}"/>
                </a:ext>
              </a:extLst>
            </p:cNvPr>
            <p:cNvSpPr txBox="1"/>
            <p:nvPr/>
          </p:nvSpPr>
          <p:spPr>
            <a:xfrm>
              <a:off x="5387137" y="3635192"/>
              <a:ext cx="1921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6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78569823-06D5-4BEA-8B0E-11F7C75DF0A1}"/>
                </a:ext>
              </a:extLst>
            </p:cNvPr>
            <p:cNvSpPr/>
            <p:nvPr/>
          </p:nvSpPr>
          <p:spPr>
            <a:xfrm rot="5400000">
              <a:off x="5916092" y="3826719"/>
              <a:ext cx="165538" cy="420897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27BFD9B0-7A72-4C72-8DF0-715AB3D76636}"/>
                </a:ext>
              </a:extLst>
            </p:cNvPr>
            <p:cNvSpPr/>
            <p:nvPr/>
          </p:nvSpPr>
          <p:spPr>
            <a:xfrm rot="5400000">
              <a:off x="6313218" y="3883548"/>
              <a:ext cx="165538" cy="307241"/>
            </a:xfrm>
            <a:prstGeom prst="rect">
              <a:avLst/>
            </a:prstGeom>
            <a:solidFill>
              <a:srgbClr val="4472C4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95F1CF3E-7C13-4EEA-9BDA-4B3B7F80D929}"/>
                </a:ext>
              </a:extLst>
            </p:cNvPr>
            <p:cNvSpPr txBox="1"/>
            <p:nvPr/>
          </p:nvSpPr>
          <p:spPr>
            <a:xfrm>
              <a:off x="5840191" y="3635192"/>
              <a:ext cx="1921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5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A3EB9CAD-EEF8-4242-BB64-A6B3CEF1B422}"/>
                </a:ext>
              </a:extLst>
            </p:cNvPr>
            <p:cNvSpPr txBox="1"/>
            <p:nvPr/>
          </p:nvSpPr>
          <p:spPr>
            <a:xfrm>
              <a:off x="6259010" y="3625974"/>
              <a:ext cx="2325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7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C879E44-10D4-4B0E-9A64-6D5D169F2EB3}"/>
                </a:ext>
              </a:extLst>
            </p:cNvPr>
            <p:cNvSpPr/>
            <p:nvPr/>
          </p:nvSpPr>
          <p:spPr>
            <a:xfrm>
              <a:off x="854207" y="1599090"/>
              <a:ext cx="3563007" cy="656081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3539359 w 3539359"/>
                <a:gd name="connsiteY0" fmla="*/ 752890 h 752890"/>
                <a:gd name="connsiteX1" fmla="*/ 0 w 3539359"/>
                <a:gd name="connsiteY1" fmla="*/ 122216 h 752890"/>
                <a:gd name="connsiteX0" fmla="*/ 3539359 w 3539359"/>
                <a:gd name="connsiteY0" fmla="*/ 846554 h 846554"/>
                <a:gd name="connsiteX1" fmla="*/ 0 w 3539359"/>
                <a:gd name="connsiteY1" fmla="*/ 215880 h 846554"/>
                <a:gd name="connsiteX0" fmla="*/ 3547242 w 3547242"/>
                <a:gd name="connsiteY0" fmla="*/ 669078 h 669078"/>
                <a:gd name="connsiteX1" fmla="*/ 0 w 3547242"/>
                <a:gd name="connsiteY1" fmla="*/ 255328 h 669078"/>
                <a:gd name="connsiteX0" fmla="*/ 3555125 w 3555125"/>
                <a:gd name="connsiteY0" fmla="*/ 618920 h 618920"/>
                <a:gd name="connsiteX1" fmla="*/ 0 w 3555125"/>
                <a:gd name="connsiteY1" fmla="*/ 269737 h 618920"/>
                <a:gd name="connsiteX0" fmla="*/ 3563007 w 3563007"/>
                <a:gd name="connsiteY0" fmla="*/ 597106 h 597106"/>
                <a:gd name="connsiteX1" fmla="*/ 0 w 3563007"/>
                <a:gd name="connsiteY1" fmla="*/ 276620 h 597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63007" h="597106">
                  <a:moveTo>
                    <a:pt x="3563007" y="597106"/>
                  </a:moveTo>
                  <a:cubicBezTo>
                    <a:pt x="3113690" y="216106"/>
                    <a:pt x="1174532" y="-341674"/>
                    <a:pt x="0" y="276620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582227A6-5E4C-45E1-8F9F-68839AF78BD7}"/>
                </a:ext>
              </a:extLst>
            </p:cNvPr>
            <p:cNvSpPr/>
            <p:nvPr/>
          </p:nvSpPr>
          <p:spPr>
            <a:xfrm>
              <a:off x="1800184" y="1928489"/>
              <a:ext cx="1679027" cy="498752"/>
            </a:xfrm>
            <a:custGeom>
              <a:avLst/>
              <a:gdLst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33586 h 933586"/>
                <a:gd name="connsiteX1" fmla="*/ 969579 w 1702676"/>
                <a:gd name="connsiteY1" fmla="*/ 11303 h 933586"/>
                <a:gd name="connsiteX2" fmla="*/ 0 w 1702676"/>
                <a:gd name="connsiteY2" fmla="*/ 381793 h 933586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942414 h 942414"/>
                <a:gd name="connsiteX1" fmla="*/ 969579 w 1702676"/>
                <a:gd name="connsiteY1" fmla="*/ 20131 h 942414"/>
                <a:gd name="connsiteX2" fmla="*/ 0 w 1702676"/>
                <a:gd name="connsiteY2" fmla="*/ 390621 h 942414"/>
                <a:gd name="connsiteX0" fmla="*/ 1702676 w 1702676"/>
                <a:gd name="connsiteY0" fmla="*/ 551793 h 551793"/>
                <a:gd name="connsiteX1" fmla="*/ 0 w 1702676"/>
                <a:gd name="connsiteY1" fmla="*/ 0 h 55179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62403 h 662403"/>
                <a:gd name="connsiteX1" fmla="*/ 0 w 1702676"/>
                <a:gd name="connsiteY1" fmla="*/ 110610 h 662403"/>
                <a:gd name="connsiteX0" fmla="*/ 1702676 w 1702676"/>
                <a:gd name="connsiteY0" fmla="*/ 684554 h 684554"/>
                <a:gd name="connsiteX1" fmla="*/ 0 w 1702676"/>
                <a:gd name="connsiteY1" fmla="*/ 132761 h 684554"/>
                <a:gd name="connsiteX0" fmla="*/ 1671145 w 1671145"/>
                <a:gd name="connsiteY0" fmla="*/ 407232 h 407232"/>
                <a:gd name="connsiteX1" fmla="*/ 0 w 1671145"/>
                <a:gd name="connsiteY1" fmla="*/ 210163 h 407232"/>
                <a:gd name="connsiteX0" fmla="*/ 1671145 w 1671145"/>
                <a:gd name="connsiteY0" fmla="*/ 396860 h 396860"/>
                <a:gd name="connsiteX1" fmla="*/ 0 w 1671145"/>
                <a:gd name="connsiteY1" fmla="*/ 199791 h 396860"/>
                <a:gd name="connsiteX0" fmla="*/ 1671145 w 1671145"/>
                <a:gd name="connsiteY0" fmla="*/ 292794 h 292794"/>
                <a:gd name="connsiteX1" fmla="*/ 0 w 1671145"/>
                <a:gd name="connsiteY1" fmla="*/ 269146 h 292794"/>
                <a:gd name="connsiteX0" fmla="*/ 1679027 w 1679027"/>
                <a:gd name="connsiteY0" fmla="*/ 265162 h 298039"/>
                <a:gd name="connsiteX1" fmla="*/ 0 w 1679027"/>
                <a:gd name="connsiteY1" fmla="*/ 298040 h 298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9027" h="298039">
                  <a:moveTo>
                    <a:pt x="1679027" y="265162"/>
                  </a:moveTo>
                  <a:cubicBezTo>
                    <a:pt x="1229710" y="-115838"/>
                    <a:pt x="449318" y="-69822"/>
                    <a:pt x="0" y="298040"/>
                  </a:cubicBezTo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Left Brace 182">
              <a:extLst>
                <a:ext uri="{FF2B5EF4-FFF2-40B4-BE49-F238E27FC236}">
                  <a16:creationId xmlns:a16="http://schemas.microsoft.com/office/drawing/2014/main" id="{697D590F-8F74-40C0-9713-603FCCD1A8C9}"/>
                </a:ext>
              </a:extLst>
            </p:cNvPr>
            <p:cNvSpPr/>
            <p:nvPr/>
          </p:nvSpPr>
          <p:spPr>
            <a:xfrm rot="16200000">
              <a:off x="1957799" y="2623777"/>
              <a:ext cx="101076" cy="1395766"/>
            </a:xfrm>
            <a:prstGeom prst="leftBrace">
              <a:avLst>
                <a:gd name="adj1" fmla="val 96869"/>
                <a:gd name="adj2" fmla="val 50000"/>
              </a:avLst>
            </a:prstGeom>
            <a:noFill/>
            <a:ln w="190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673ABCA1-2718-4897-AEDB-9AD544265B4C}"/>
                </a:ext>
              </a:extLst>
            </p:cNvPr>
            <p:cNvSpPr txBox="1"/>
            <p:nvPr/>
          </p:nvSpPr>
          <p:spPr>
            <a:xfrm>
              <a:off x="1045794" y="3396529"/>
              <a:ext cx="55368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</a:rPr>
                <a:t>Structural delay: 3 frames (max buffering time of </a:t>
              </a: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</a:rPr>
                <a:t>fra</a:t>
              </a:r>
              <a:r>
                <a:rPr lang="en-US" sz="1600" b="1" kern="0" dirty="0">
                  <a:solidFill>
                    <a:srgbClr val="0070C0"/>
                  </a:solidFill>
                  <a:latin typeface="Calibri" panose="020F0502020204030204"/>
                </a:rPr>
                <a:t>me 1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</a:rPr>
                <a:t>)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185" name="Rectangle 184">
            <a:extLst>
              <a:ext uri="{FF2B5EF4-FFF2-40B4-BE49-F238E27FC236}">
                <a16:creationId xmlns:a16="http://schemas.microsoft.com/office/drawing/2014/main" id="{B4363B70-C805-410C-980E-5BDB3C8EA6F6}"/>
              </a:ext>
            </a:extLst>
          </p:cNvPr>
          <p:cNvSpPr/>
          <p:nvPr/>
        </p:nvSpPr>
        <p:spPr>
          <a:xfrm>
            <a:off x="6491513" y="1333506"/>
            <a:ext cx="5687035" cy="211852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RA GOP4 additional structural delay: 3 frames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Depending of fps it is 50 or 60ms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Giving some reasonable time for transmission, e2e latency restriction was exercised at four points: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	70, 90, 110 and 130ms</a:t>
            </a:r>
          </a:p>
        </p:txBody>
      </p:sp>
    </p:spTree>
    <p:extLst>
      <p:ext uri="{BB962C8B-B14F-4D97-AF65-F5344CB8AC3E}">
        <p14:creationId xmlns:p14="http://schemas.microsoft.com/office/powerpoint/2010/main" val="3303721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581" y="15147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z="2800" b="1" dirty="0"/>
              <a:t>Video freeze under latency restriction</a:t>
            </a:r>
            <a:endParaRPr lang="zh-CN" alt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676071" y="1207998"/>
            <a:ext cx="11240763" cy="18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Some times freeze time is huge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However, temporal layer 0 is delivered in most of the cases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If L0 is delivered, the video is viewable, however FPS drop is noticeable and quite disturbing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A2DB082-C5DB-454C-A37C-22BC92333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235385"/>
              </p:ext>
            </p:extLst>
          </p:nvPr>
        </p:nvGraphicFramePr>
        <p:xfrm>
          <a:off x="2183712" y="2752626"/>
          <a:ext cx="4654053" cy="3347780"/>
        </p:xfrm>
        <a:graphic>
          <a:graphicData uri="http://schemas.openxmlformats.org/drawingml/2006/table">
            <a:tbl>
              <a:tblPr firstRow="1" firstCol="1" bandRow="1"/>
              <a:tblGrid>
                <a:gridCol w="1250612">
                  <a:extLst>
                    <a:ext uri="{9D8B030D-6E8A-4147-A177-3AD203B41FA5}">
                      <a16:colId xmlns:a16="http://schemas.microsoft.com/office/drawing/2014/main" val="165471110"/>
                    </a:ext>
                  </a:extLst>
                </a:gridCol>
                <a:gridCol w="1263118">
                  <a:extLst>
                    <a:ext uri="{9D8B030D-6E8A-4147-A177-3AD203B41FA5}">
                      <a16:colId xmlns:a16="http://schemas.microsoft.com/office/drawing/2014/main" val="3130637255"/>
                    </a:ext>
                  </a:extLst>
                </a:gridCol>
                <a:gridCol w="1110408">
                  <a:extLst>
                    <a:ext uri="{9D8B030D-6E8A-4147-A177-3AD203B41FA5}">
                      <a16:colId xmlns:a16="http://schemas.microsoft.com/office/drawing/2014/main" val="2444902102"/>
                    </a:ext>
                  </a:extLst>
                </a:gridCol>
                <a:gridCol w="1029915">
                  <a:extLst>
                    <a:ext uri="{9D8B030D-6E8A-4147-A177-3AD203B41FA5}">
                      <a16:colId xmlns:a16="http://schemas.microsoft.com/office/drawing/2014/main" val="2519205678"/>
                    </a:ext>
                  </a:extLst>
                </a:gridCol>
              </a:tblGrid>
              <a:tr h="40467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Latency restriction,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Freeze time,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694388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Class B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BasketballDrive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78.6%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77367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1080p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55.8%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330436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29.0%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378791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17.8%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49277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BQTerrace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24.5%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084060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550591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407088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896096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Gaming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GTAVs090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39.2%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546708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1080p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845048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1.8%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611096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31107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Minecraft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52.3%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339755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44.0%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932031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23.7%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23750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3.3%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242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2282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581" y="15147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z="2800" b="1" dirty="0"/>
              <a:t>Small and Big freeze</a:t>
            </a:r>
            <a:endParaRPr lang="zh-CN" alt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709937" y="1124337"/>
            <a:ext cx="10646243" cy="2343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 freeze time separated on two categories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“Small” freeze, &lt;= 60 </a:t>
            </a:r>
            <a:r>
              <a:rPr lang="en-US" sz="2000" dirty="0" err="1"/>
              <a:t>ms</a:t>
            </a:r>
            <a:r>
              <a:rPr lang="en-US" sz="2000" dirty="0"/>
              <a:t> (within 1 GOP), a kind of OK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“Big” freeze, &gt; 60ms, obvious video stalling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A0A9F0D-F7F0-4A74-964E-03B21FC52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253884"/>
              </p:ext>
            </p:extLst>
          </p:nvPr>
        </p:nvGraphicFramePr>
        <p:xfrm>
          <a:off x="2183712" y="2752626"/>
          <a:ext cx="7091521" cy="3347780"/>
        </p:xfrm>
        <a:graphic>
          <a:graphicData uri="http://schemas.openxmlformats.org/drawingml/2006/table">
            <a:tbl>
              <a:tblPr firstRow="1" firstCol="1" bandRow="1"/>
              <a:tblGrid>
                <a:gridCol w="1250612">
                  <a:extLst>
                    <a:ext uri="{9D8B030D-6E8A-4147-A177-3AD203B41FA5}">
                      <a16:colId xmlns:a16="http://schemas.microsoft.com/office/drawing/2014/main" val="165471110"/>
                    </a:ext>
                  </a:extLst>
                </a:gridCol>
                <a:gridCol w="1263118">
                  <a:extLst>
                    <a:ext uri="{9D8B030D-6E8A-4147-A177-3AD203B41FA5}">
                      <a16:colId xmlns:a16="http://schemas.microsoft.com/office/drawing/2014/main" val="3130637255"/>
                    </a:ext>
                  </a:extLst>
                </a:gridCol>
                <a:gridCol w="1110408">
                  <a:extLst>
                    <a:ext uri="{9D8B030D-6E8A-4147-A177-3AD203B41FA5}">
                      <a16:colId xmlns:a16="http://schemas.microsoft.com/office/drawing/2014/main" val="2444902102"/>
                    </a:ext>
                  </a:extLst>
                </a:gridCol>
                <a:gridCol w="1029915">
                  <a:extLst>
                    <a:ext uri="{9D8B030D-6E8A-4147-A177-3AD203B41FA5}">
                      <a16:colId xmlns:a16="http://schemas.microsoft.com/office/drawing/2014/main" val="2519205678"/>
                    </a:ext>
                  </a:extLst>
                </a:gridCol>
                <a:gridCol w="1093672">
                  <a:extLst>
                    <a:ext uri="{9D8B030D-6E8A-4147-A177-3AD203B41FA5}">
                      <a16:colId xmlns:a16="http://schemas.microsoft.com/office/drawing/2014/main" val="2937895524"/>
                    </a:ext>
                  </a:extLst>
                </a:gridCol>
                <a:gridCol w="1343796">
                  <a:extLst>
                    <a:ext uri="{9D8B030D-6E8A-4147-A177-3AD203B41FA5}">
                      <a16:colId xmlns:a16="http://schemas.microsoft.com/office/drawing/2014/main" val="1224194449"/>
                    </a:ext>
                  </a:extLst>
                </a:gridCol>
              </a:tblGrid>
              <a:tr h="40467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Latency restriction,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Freeze time,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Small freeze </a:t>
                      </a:r>
                      <a:b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(&lt;= 60ms)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Big freeze</a:t>
                      </a:r>
                      <a:b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(&gt; 60ms)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694388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Class B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BasketballDrive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78.6%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51.8%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26.8%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77367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1080p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55.8%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42.4%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13.4%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330436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29.0%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15.6%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13.4%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378791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17.8%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17.8%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49277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BQTerrace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24.5%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24.5%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084060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1.7%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1.7%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550591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407088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0.2%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0.2%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896096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Gaming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GTAVs090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39.2%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39.2%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546708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1080p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845048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1.8%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1.8%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611096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31107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Minecraft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52.3%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36.5%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339755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44.0%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6.8%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932031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110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23.7%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23750"/>
                  </a:ext>
                </a:extLst>
              </a:tr>
              <a:tr h="18394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130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3.3%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0.5%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242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5174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581" y="15147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z="2800" b="1" dirty="0"/>
              <a:t>ULL </a:t>
            </a:r>
            <a:r>
              <a:rPr lang="en-US" altLang="zh-CN" sz="2800" b="1" dirty="0" err="1"/>
              <a:t>CfE</a:t>
            </a:r>
            <a:r>
              <a:rPr lang="en-US" altLang="zh-CN" sz="2800" b="1" dirty="0"/>
              <a:t> JVET-AN0080 evaluated in RA GOP4</a:t>
            </a:r>
            <a:endParaRPr lang="zh-CN" alt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743803" y="1191204"/>
            <a:ext cx="10646243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BD-PSNR improvement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2C4CFAB-6190-407C-A6E9-51B02FAAD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667" y="3869267"/>
            <a:ext cx="2394344" cy="2394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E93D107-17CE-4D38-AB94-E4862081E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524646"/>
              </p:ext>
            </p:extLst>
          </p:nvPr>
        </p:nvGraphicFramePr>
        <p:xfrm>
          <a:off x="1086571" y="1875902"/>
          <a:ext cx="6101767" cy="1521502"/>
        </p:xfrm>
        <a:graphic>
          <a:graphicData uri="http://schemas.openxmlformats.org/drawingml/2006/table">
            <a:tbl>
              <a:tblPr firstRow="1" firstCol="1" bandRow="1"/>
              <a:tblGrid>
                <a:gridCol w="1185792">
                  <a:extLst>
                    <a:ext uri="{9D8B030D-6E8A-4147-A177-3AD203B41FA5}">
                      <a16:colId xmlns:a16="http://schemas.microsoft.com/office/drawing/2014/main" val="3570181059"/>
                    </a:ext>
                  </a:extLst>
                </a:gridCol>
                <a:gridCol w="766425">
                  <a:extLst>
                    <a:ext uri="{9D8B030D-6E8A-4147-A177-3AD203B41FA5}">
                      <a16:colId xmlns:a16="http://schemas.microsoft.com/office/drawing/2014/main" val="197103971"/>
                    </a:ext>
                  </a:extLst>
                </a:gridCol>
                <a:gridCol w="585665">
                  <a:extLst>
                    <a:ext uri="{9D8B030D-6E8A-4147-A177-3AD203B41FA5}">
                      <a16:colId xmlns:a16="http://schemas.microsoft.com/office/drawing/2014/main" val="4075242523"/>
                    </a:ext>
                  </a:extLst>
                </a:gridCol>
                <a:gridCol w="911037">
                  <a:extLst>
                    <a:ext uri="{9D8B030D-6E8A-4147-A177-3AD203B41FA5}">
                      <a16:colId xmlns:a16="http://schemas.microsoft.com/office/drawing/2014/main" val="1781440223"/>
                    </a:ext>
                  </a:extLst>
                </a:gridCol>
                <a:gridCol w="715814">
                  <a:extLst>
                    <a:ext uri="{9D8B030D-6E8A-4147-A177-3AD203B41FA5}">
                      <a16:colId xmlns:a16="http://schemas.microsoft.com/office/drawing/2014/main" val="3919779967"/>
                    </a:ext>
                  </a:extLst>
                </a:gridCol>
                <a:gridCol w="976109">
                  <a:extLst>
                    <a:ext uri="{9D8B030D-6E8A-4147-A177-3AD203B41FA5}">
                      <a16:colId xmlns:a16="http://schemas.microsoft.com/office/drawing/2014/main" val="3944249140"/>
                    </a:ext>
                  </a:extLst>
                </a:gridCol>
                <a:gridCol w="489500">
                  <a:extLst>
                    <a:ext uri="{9D8B030D-6E8A-4147-A177-3AD203B41FA5}">
                      <a16:colId xmlns:a16="http://schemas.microsoft.com/office/drawing/2014/main" val="3262572822"/>
                    </a:ext>
                  </a:extLst>
                </a:gridCol>
                <a:gridCol w="471425">
                  <a:extLst>
                    <a:ext uri="{9D8B030D-6E8A-4147-A177-3AD203B41FA5}">
                      <a16:colId xmlns:a16="http://schemas.microsoft.com/office/drawing/2014/main" val="255006687"/>
                    </a:ext>
                  </a:extLst>
                </a:gridCol>
              </a:tblGrid>
              <a:tr h="223900">
                <a:tc>
                  <a:txBody>
                    <a:bodyPr/>
                    <a:lstStyle/>
                    <a:p>
                      <a:endParaRPr lang="en-US" sz="11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Broadcast w/o feedback, transmission priority Off, try #0-WiFi, QP 22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663659"/>
                  </a:ext>
                </a:extLst>
              </a:tr>
              <a:tr h="2162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PSNR vs Latency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ULL 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CfE</a:t>
                      </a: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JVET-AN0080 over  VTM, BD-PSNR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442007"/>
                  </a:ext>
                </a:extLst>
              </a:tr>
              <a:tr h="2162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at QP 22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U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Freeze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Delta Freeze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EncT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DecT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00002"/>
                  </a:ext>
                </a:extLst>
              </a:tr>
              <a:tr h="2162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Class A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-11.6%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40.1 -&gt; 28.5%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561639"/>
                  </a:ext>
                </a:extLst>
              </a:tr>
              <a:tr h="2162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Class 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-14.4%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27.6 -&gt; 13.2%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7405105"/>
                  </a:ext>
                </a:extLst>
              </a:tr>
              <a:tr h="2162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Gaming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-9.8%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17.2 -&gt; 7.4%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862786"/>
                  </a:ext>
                </a:extLst>
              </a:tr>
              <a:tr h="2162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Overall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2.1 dB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1.2 dB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1.3 dB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-12.4%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28.2 -&gt; 15.8%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9181896"/>
                  </a:ext>
                </a:extLst>
              </a:tr>
            </a:tbl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8775957"/>
              </p:ext>
            </p:extLst>
          </p:nvPr>
        </p:nvGraphicFramePr>
        <p:xfrm>
          <a:off x="840581" y="3812238"/>
          <a:ext cx="3628307" cy="2508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5101808"/>
              </p:ext>
            </p:extLst>
          </p:nvPr>
        </p:nvGraphicFramePr>
        <p:xfrm>
          <a:off x="4697405" y="3823479"/>
          <a:ext cx="3892027" cy="2440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823C934-5746-4A95-B92D-7D01F6DCDD35}"/>
              </a:ext>
            </a:extLst>
          </p:cNvPr>
          <p:cNvSpPr txBox="1"/>
          <p:nvPr/>
        </p:nvSpPr>
        <p:spPr>
          <a:xfrm>
            <a:off x="6301582" y="3494836"/>
            <a:ext cx="66759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Demo link: </a:t>
            </a:r>
            <a:r>
              <a:rPr lang="en-US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/>
              </a:rPr>
              <a:t>https://drive.google.com/drive/folders/1bpIa9dcRv-059TSuGVxlZP-5GdzlJNk7</a:t>
            </a:r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4A7A6B-5D9C-473D-BF9E-ED3D0B0C4B13}"/>
              </a:ext>
            </a:extLst>
          </p:cNvPr>
          <p:cNvSpPr txBox="1"/>
          <p:nvPr/>
        </p:nvSpPr>
        <p:spPr>
          <a:xfrm>
            <a:off x="7763933" y="2962937"/>
            <a:ext cx="43481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effectLst/>
                <a:latin typeface="+mj-lt"/>
                <a:ea typeface="Times New Roman" panose="02020603050405020304" pitchFamily="18" charset="0"/>
              </a:rPr>
              <a:t>Exemplary test case uploaded with contribution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latin typeface="+mj-lt"/>
              </a:rPr>
              <a:t>More samples are available on the link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71023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581" y="15147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z="2800" b="1" dirty="0"/>
              <a:t>Software modifications on top of AHG18 software</a:t>
            </a:r>
            <a:endParaRPr lang="zh-CN" alt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768821" y="1605931"/>
            <a:ext cx="11033712" cy="18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7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On top of </a:t>
            </a:r>
            <a:r>
              <a:rPr lang="en-US" sz="20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2"/>
              </a:rPr>
              <a:t>JVET-AO0123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: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Standalone network simulation application on top of ULL software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285750" marR="0" lvl="0" indent="-285750" algn="l" defTabSz="91447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2000" dirty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Fixes in </a:t>
            </a:r>
            <a:r>
              <a:rPr lang="en-US" altLang="zh-CN" sz="2000" dirty="0" err="1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NetworkLib</a:t>
            </a:r>
            <a:r>
              <a:rPr lang="en-US" altLang="zh-CN" sz="2000" dirty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 to support to synchronize capture order and coding</a:t>
            </a:r>
          </a:p>
          <a:p>
            <a:pPr marL="285750" marR="0" lvl="0" indent="-285750" algn="l" defTabSz="91447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2000" dirty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Two queue buffers on sending and receiving side for correct latency modelling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7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文本框 11">
            <a:extLst>
              <a:ext uri="{FF2B5EF4-FFF2-40B4-BE49-F238E27FC236}">
                <a16:creationId xmlns:a16="http://schemas.microsoft.com/office/drawing/2014/main" id="{953C989C-6D22-4D98-96F9-2DA04FCA45D2}"/>
              </a:ext>
            </a:extLst>
          </p:cNvPr>
          <p:cNvSpPr txBox="1"/>
          <p:nvPr/>
        </p:nvSpPr>
        <p:spPr>
          <a:xfrm>
            <a:off x="12692331" y="221965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F3031D-B142-4635-9F46-A1D216A58392}"/>
              </a:ext>
            </a:extLst>
          </p:cNvPr>
          <p:cNvSpPr/>
          <p:nvPr/>
        </p:nvSpPr>
        <p:spPr>
          <a:xfrm>
            <a:off x="5046821" y="6260278"/>
            <a:ext cx="2103120" cy="3780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JVET-AN0080</a:t>
            </a:r>
          </a:p>
        </p:txBody>
      </p:sp>
    </p:spTree>
    <p:extLst>
      <p:ext uri="{BB962C8B-B14F-4D97-AF65-F5344CB8AC3E}">
        <p14:creationId xmlns:p14="http://schemas.microsoft.com/office/powerpoint/2010/main" val="3528972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581" y="15147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z="2800" b="1" dirty="0"/>
              <a:t>Conclusion</a:t>
            </a:r>
            <a:endParaRPr lang="zh-CN" alt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353954" y="1296898"/>
            <a:ext cx="11482446" cy="2805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7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Random Access GOP4 configuration is practically used in low latency Live-streaming applications</a:t>
            </a:r>
          </a:p>
          <a:p>
            <a:pPr marL="285750" marR="0" lvl="0" indent="-285750" algn="l" defTabSz="91447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2000" dirty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The solutions used for ULL </a:t>
            </a:r>
            <a:r>
              <a:rPr lang="en-US" altLang="zh-CN" sz="2000" dirty="0" err="1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CfE</a:t>
            </a:r>
            <a:r>
              <a:rPr lang="en-US" altLang="zh-CN" sz="2000" dirty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 JVET-AN0080 demonstrates an evidence of potential improvement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285750" marR="0" lvl="0" indent="-285750" algn="l" defTabSz="91447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2000" dirty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It is suggested to study RA GOP4 configuration in context of AHG18 work, and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include described software modification to AHG18 branch to support RA latency restricted tests</a:t>
            </a:r>
          </a:p>
          <a:p>
            <a:pPr marL="0" marR="0" lvl="0" indent="0" algn="l" defTabSz="914478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文本框 11">
            <a:extLst>
              <a:ext uri="{FF2B5EF4-FFF2-40B4-BE49-F238E27FC236}">
                <a16:creationId xmlns:a16="http://schemas.microsoft.com/office/drawing/2014/main" id="{953C989C-6D22-4D98-96F9-2DA04FCA45D2}"/>
              </a:ext>
            </a:extLst>
          </p:cNvPr>
          <p:cNvSpPr txBox="1"/>
          <p:nvPr/>
        </p:nvSpPr>
        <p:spPr>
          <a:xfrm>
            <a:off x="12692331" y="221965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F3031D-B142-4635-9F46-A1D216A58392}"/>
              </a:ext>
            </a:extLst>
          </p:cNvPr>
          <p:cNvSpPr/>
          <p:nvPr/>
        </p:nvSpPr>
        <p:spPr>
          <a:xfrm>
            <a:off x="5046821" y="6260278"/>
            <a:ext cx="2103120" cy="3780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JVET-AN0080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BA69722-AC26-4332-B3C3-1593C9494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602" y="4152900"/>
            <a:ext cx="2296409" cy="229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37EF7A-03B6-4B83-B313-502725B1E75F}"/>
              </a:ext>
            </a:extLst>
          </p:cNvPr>
          <p:cNvSpPr txBox="1"/>
          <p:nvPr/>
        </p:nvSpPr>
        <p:spPr>
          <a:xfrm>
            <a:off x="3031636" y="5630381"/>
            <a:ext cx="66759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Demo link:</a:t>
            </a:r>
            <a:b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https://drive.google.com/drive/folders/1bpIa9dcRv-059TSuGVxlZP-5GdzlJNk7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10077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9486" y="1885446"/>
            <a:ext cx="6724828" cy="2789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400" dirty="0"/>
              <a:t>Thank you.</a:t>
            </a:r>
            <a:endParaRPr lang="zh-CN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052068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581" y="15147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z="2800" b="1" dirty="0"/>
              <a:t>Structural delay: Temporal Layer 0</a:t>
            </a:r>
            <a:endParaRPr lang="zh-CN" altLang="en-US" sz="2800" b="1" dirty="0"/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037B0E0B-C177-4C66-B3BA-4D0383D26050}"/>
              </a:ext>
            </a:extLst>
          </p:cNvPr>
          <p:cNvCxnSpPr/>
          <p:nvPr/>
        </p:nvCxnSpPr>
        <p:spPr>
          <a:xfrm>
            <a:off x="838444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A25D6F5-E70E-4091-BF26-615092B720E1}"/>
              </a:ext>
            </a:extLst>
          </p:cNvPr>
          <p:cNvCxnSpPr/>
          <p:nvPr/>
        </p:nvCxnSpPr>
        <p:spPr>
          <a:xfrm>
            <a:off x="1303527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A610F3C-82BD-44D1-A871-6949B0A87A9A}"/>
              </a:ext>
            </a:extLst>
          </p:cNvPr>
          <p:cNvCxnSpPr/>
          <p:nvPr/>
        </p:nvCxnSpPr>
        <p:spPr>
          <a:xfrm>
            <a:off x="1784375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9843C8B7-CA1F-4978-BDDD-EF21F3A8BF95}"/>
              </a:ext>
            </a:extLst>
          </p:cNvPr>
          <p:cNvCxnSpPr/>
          <p:nvPr/>
        </p:nvCxnSpPr>
        <p:spPr>
          <a:xfrm>
            <a:off x="2249458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DBE4B334-1DE3-49F4-8160-F773D15220B2}"/>
              </a:ext>
            </a:extLst>
          </p:cNvPr>
          <p:cNvCxnSpPr/>
          <p:nvPr/>
        </p:nvCxnSpPr>
        <p:spPr>
          <a:xfrm>
            <a:off x="2714540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D62CD4AD-1658-4E18-B62D-1C129DF92AA6}"/>
              </a:ext>
            </a:extLst>
          </p:cNvPr>
          <p:cNvCxnSpPr/>
          <p:nvPr/>
        </p:nvCxnSpPr>
        <p:spPr>
          <a:xfrm>
            <a:off x="3179623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03225C86-88AA-40AD-BCA3-E7C32E01F3DA}"/>
              </a:ext>
            </a:extLst>
          </p:cNvPr>
          <p:cNvCxnSpPr/>
          <p:nvPr/>
        </p:nvCxnSpPr>
        <p:spPr>
          <a:xfrm>
            <a:off x="3660471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397B4DC1-8279-4BF9-A5B3-7F2575B8D957}"/>
              </a:ext>
            </a:extLst>
          </p:cNvPr>
          <p:cNvCxnSpPr/>
          <p:nvPr/>
        </p:nvCxnSpPr>
        <p:spPr>
          <a:xfrm>
            <a:off x="4125554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4AC44926-5A40-41E4-B1EA-F772A5F9EC56}"/>
              </a:ext>
            </a:extLst>
          </p:cNvPr>
          <p:cNvSpPr txBox="1"/>
          <p:nvPr/>
        </p:nvSpPr>
        <p:spPr>
          <a:xfrm>
            <a:off x="607192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0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56929E0-3652-49C3-BF9F-69E0696AE36E}"/>
              </a:ext>
            </a:extLst>
          </p:cNvPr>
          <p:cNvSpPr txBox="1"/>
          <p:nvPr/>
        </p:nvSpPr>
        <p:spPr>
          <a:xfrm>
            <a:off x="1081164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1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93F1D55-C0ED-4D8F-96DD-087CB264EC32}"/>
              </a:ext>
            </a:extLst>
          </p:cNvPr>
          <p:cNvSpPr txBox="1"/>
          <p:nvPr/>
        </p:nvSpPr>
        <p:spPr>
          <a:xfrm>
            <a:off x="1548139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2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E218380-F9DD-444C-AD35-3906D4FEB608}"/>
              </a:ext>
            </a:extLst>
          </p:cNvPr>
          <p:cNvSpPr txBox="1"/>
          <p:nvPr/>
        </p:nvSpPr>
        <p:spPr>
          <a:xfrm>
            <a:off x="2022111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3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CD3197F-5B99-45F7-8617-2A1C8266DA71}"/>
              </a:ext>
            </a:extLst>
          </p:cNvPr>
          <p:cNvSpPr txBox="1"/>
          <p:nvPr/>
        </p:nvSpPr>
        <p:spPr>
          <a:xfrm>
            <a:off x="2485031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4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FF79591-1C1D-45B5-8A27-F69A82014A39}"/>
              </a:ext>
            </a:extLst>
          </p:cNvPr>
          <p:cNvSpPr txBox="1"/>
          <p:nvPr/>
        </p:nvSpPr>
        <p:spPr>
          <a:xfrm>
            <a:off x="2959003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5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AB14C68-8A1C-4223-8A93-1D7349AD224F}"/>
              </a:ext>
            </a:extLst>
          </p:cNvPr>
          <p:cNvSpPr txBox="1"/>
          <p:nvPr/>
        </p:nvSpPr>
        <p:spPr>
          <a:xfrm>
            <a:off x="3425978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6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787A1B4-527F-41DA-BC76-378FB391E453}"/>
              </a:ext>
            </a:extLst>
          </p:cNvPr>
          <p:cNvSpPr txBox="1"/>
          <p:nvPr/>
        </p:nvSpPr>
        <p:spPr>
          <a:xfrm>
            <a:off x="3899950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7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76ABED5B-B744-4A90-BE71-031BA12C4E5A}"/>
              </a:ext>
            </a:extLst>
          </p:cNvPr>
          <p:cNvCxnSpPr/>
          <p:nvPr/>
        </p:nvCxnSpPr>
        <p:spPr>
          <a:xfrm>
            <a:off x="4585540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A81AC067-8140-4219-962D-52B424D83753}"/>
              </a:ext>
            </a:extLst>
          </p:cNvPr>
          <p:cNvCxnSpPr/>
          <p:nvPr/>
        </p:nvCxnSpPr>
        <p:spPr>
          <a:xfrm>
            <a:off x="5066388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06382494-EF9F-4B8A-91B6-1D6217F49AAB}"/>
              </a:ext>
            </a:extLst>
          </p:cNvPr>
          <p:cNvCxnSpPr/>
          <p:nvPr/>
        </p:nvCxnSpPr>
        <p:spPr>
          <a:xfrm>
            <a:off x="5531471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2CEA144E-8FD8-42C8-B865-AF6AF18E4997}"/>
              </a:ext>
            </a:extLst>
          </p:cNvPr>
          <p:cNvCxnSpPr/>
          <p:nvPr/>
        </p:nvCxnSpPr>
        <p:spPr>
          <a:xfrm>
            <a:off x="5996553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044C0668-3CD6-448B-8780-F57CF25F8DE0}"/>
              </a:ext>
            </a:extLst>
          </p:cNvPr>
          <p:cNvCxnSpPr/>
          <p:nvPr/>
        </p:nvCxnSpPr>
        <p:spPr>
          <a:xfrm>
            <a:off x="6461636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EB07469A-C57E-4EC3-9E6C-ED1E9C4F8D15}"/>
              </a:ext>
            </a:extLst>
          </p:cNvPr>
          <p:cNvCxnSpPr/>
          <p:nvPr/>
        </p:nvCxnSpPr>
        <p:spPr>
          <a:xfrm>
            <a:off x="6942484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1F2061F1-1C62-4C17-A200-B5BDE488665A}"/>
              </a:ext>
            </a:extLst>
          </p:cNvPr>
          <p:cNvCxnSpPr/>
          <p:nvPr/>
        </p:nvCxnSpPr>
        <p:spPr>
          <a:xfrm>
            <a:off x="7407567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60C01857-308B-4E1A-AE73-0341EC996D06}"/>
              </a:ext>
            </a:extLst>
          </p:cNvPr>
          <p:cNvSpPr txBox="1"/>
          <p:nvPr/>
        </p:nvSpPr>
        <p:spPr>
          <a:xfrm>
            <a:off x="4361128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8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9CD873C6-5A2D-401E-954D-B09302A31B8A}"/>
              </a:ext>
            </a:extLst>
          </p:cNvPr>
          <p:cNvSpPr/>
          <p:nvPr/>
        </p:nvSpPr>
        <p:spPr>
          <a:xfrm>
            <a:off x="672906" y="1920063"/>
            <a:ext cx="165538" cy="989402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D4B91BF-DC54-4051-8760-6D989FE7F993}"/>
              </a:ext>
            </a:extLst>
          </p:cNvPr>
          <p:cNvSpPr/>
          <p:nvPr/>
        </p:nvSpPr>
        <p:spPr>
          <a:xfrm>
            <a:off x="2549002" y="2208102"/>
            <a:ext cx="165538" cy="701363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9284EF33-9AC9-40DE-9817-94DACFFE23C4}"/>
              </a:ext>
            </a:extLst>
          </p:cNvPr>
          <p:cNvSpPr/>
          <p:nvPr/>
        </p:nvSpPr>
        <p:spPr>
          <a:xfrm>
            <a:off x="846327" y="1899555"/>
            <a:ext cx="1694794" cy="449039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671145 w 1671145"/>
              <a:gd name="connsiteY0" fmla="*/ 561680 h 561680"/>
              <a:gd name="connsiteX1" fmla="*/ 0 w 1671145"/>
              <a:gd name="connsiteY1" fmla="*/ 157791 h 56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1145" h="561680">
                <a:moveTo>
                  <a:pt x="1671145" y="561680"/>
                </a:moveTo>
                <a:cubicBezTo>
                  <a:pt x="1221828" y="180680"/>
                  <a:pt x="906518" y="-233719"/>
                  <a:pt x="0" y="157791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`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B1335864-ED7B-4A7A-A72F-E1DF0E6D09FC}"/>
              </a:ext>
            </a:extLst>
          </p:cNvPr>
          <p:cNvSpPr/>
          <p:nvPr/>
        </p:nvSpPr>
        <p:spPr>
          <a:xfrm>
            <a:off x="4425099" y="2208102"/>
            <a:ext cx="165538" cy="701363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5CCA21CC-299D-4512-AF82-B163DDC46797}"/>
              </a:ext>
            </a:extLst>
          </p:cNvPr>
          <p:cNvSpPr/>
          <p:nvPr/>
        </p:nvSpPr>
        <p:spPr>
          <a:xfrm>
            <a:off x="2746071" y="2114518"/>
            <a:ext cx="1671145" cy="234076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671145 w 1671145"/>
              <a:gd name="connsiteY0" fmla="*/ 407232 h 407232"/>
              <a:gd name="connsiteX1" fmla="*/ 0 w 1671145"/>
              <a:gd name="connsiteY1" fmla="*/ 210163 h 407232"/>
              <a:gd name="connsiteX0" fmla="*/ 1671145 w 1671145"/>
              <a:gd name="connsiteY0" fmla="*/ 396860 h 396860"/>
              <a:gd name="connsiteX1" fmla="*/ 0 w 1671145"/>
              <a:gd name="connsiteY1" fmla="*/ 199791 h 396860"/>
              <a:gd name="connsiteX0" fmla="*/ 1671145 w 1671145"/>
              <a:gd name="connsiteY0" fmla="*/ 292794 h 292794"/>
              <a:gd name="connsiteX1" fmla="*/ 0 w 1671145"/>
              <a:gd name="connsiteY1" fmla="*/ 269146 h 29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1145" h="292794">
                <a:moveTo>
                  <a:pt x="1671145" y="292794"/>
                </a:moveTo>
                <a:cubicBezTo>
                  <a:pt x="1221828" y="-88206"/>
                  <a:pt x="449318" y="-98716"/>
                  <a:pt x="0" y="269146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A10F4D9B-A4D5-4073-9329-212D9381309C}"/>
              </a:ext>
            </a:extLst>
          </p:cNvPr>
          <p:cNvSpPr/>
          <p:nvPr/>
        </p:nvSpPr>
        <p:spPr>
          <a:xfrm rot="5400000">
            <a:off x="1231646" y="3192554"/>
            <a:ext cx="165538" cy="936178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D79B368C-F651-43AB-B4B4-D5A60960688B}"/>
              </a:ext>
            </a:extLst>
          </p:cNvPr>
          <p:cNvSpPr/>
          <p:nvPr/>
        </p:nvSpPr>
        <p:spPr>
          <a:xfrm rot="5400000">
            <a:off x="2963150" y="3326899"/>
            <a:ext cx="165538" cy="663635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54540ECB-CFFA-46E7-8348-E913D4FF5575}"/>
              </a:ext>
            </a:extLst>
          </p:cNvPr>
          <p:cNvSpPr txBox="1"/>
          <p:nvPr/>
        </p:nvSpPr>
        <p:spPr>
          <a:xfrm>
            <a:off x="1201199" y="3318966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0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CD7C5C10-8E0B-466D-8E26-3B9FA3A37E02}"/>
              </a:ext>
            </a:extLst>
          </p:cNvPr>
          <p:cNvSpPr txBox="1"/>
          <p:nvPr/>
        </p:nvSpPr>
        <p:spPr>
          <a:xfrm>
            <a:off x="2914919" y="3311645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4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8D788898-5ACE-4529-A1CD-C27742F6BFA8}"/>
              </a:ext>
            </a:extLst>
          </p:cNvPr>
          <p:cNvSpPr/>
          <p:nvPr/>
        </p:nvSpPr>
        <p:spPr>
          <a:xfrm rot="5400000">
            <a:off x="4842221" y="3334782"/>
            <a:ext cx="165538" cy="663635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CFD773FE-B9E5-440C-9F0B-6774D399D983}"/>
              </a:ext>
            </a:extLst>
          </p:cNvPr>
          <p:cNvSpPr txBox="1"/>
          <p:nvPr/>
        </p:nvSpPr>
        <p:spPr>
          <a:xfrm>
            <a:off x="4793989" y="3311646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8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1" name="Freeform: Shape 180">
            <a:extLst>
              <a:ext uri="{FF2B5EF4-FFF2-40B4-BE49-F238E27FC236}">
                <a16:creationId xmlns:a16="http://schemas.microsoft.com/office/drawing/2014/main" id="{BC879E44-10D4-4B0E-9A64-6D5D169F2EB3}"/>
              </a:ext>
            </a:extLst>
          </p:cNvPr>
          <p:cNvSpPr/>
          <p:nvPr/>
        </p:nvSpPr>
        <p:spPr>
          <a:xfrm>
            <a:off x="854207" y="1599090"/>
            <a:ext cx="3563007" cy="656081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3539359 w 3539359"/>
              <a:gd name="connsiteY0" fmla="*/ 752890 h 752890"/>
              <a:gd name="connsiteX1" fmla="*/ 0 w 3539359"/>
              <a:gd name="connsiteY1" fmla="*/ 122216 h 752890"/>
              <a:gd name="connsiteX0" fmla="*/ 3539359 w 3539359"/>
              <a:gd name="connsiteY0" fmla="*/ 846554 h 846554"/>
              <a:gd name="connsiteX1" fmla="*/ 0 w 3539359"/>
              <a:gd name="connsiteY1" fmla="*/ 215880 h 846554"/>
              <a:gd name="connsiteX0" fmla="*/ 3547242 w 3547242"/>
              <a:gd name="connsiteY0" fmla="*/ 669078 h 669078"/>
              <a:gd name="connsiteX1" fmla="*/ 0 w 3547242"/>
              <a:gd name="connsiteY1" fmla="*/ 255328 h 669078"/>
              <a:gd name="connsiteX0" fmla="*/ 3555125 w 3555125"/>
              <a:gd name="connsiteY0" fmla="*/ 618920 h 618920"/>
              <a:gd name="connsiteX1" fmla="*/ 0 w 3555125"/>
              <a:gd name="connsiteY1" fmla="*/ 269737 h 618920"/>
              <a:gd name="connsiteX0" fmla="*/ 3563007 w 3563007"/>
              <a:gd name="connsiteY0" fmla="*/ 597106 h 597106"/>
              <a:gd name="connsiteX1" fmla="*/ 0 w 3563007"/>
              <a:gd name="connsiteY1" fmla="*/ 276620 h 59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63007" h="597106">
                <a:moveTo>
                  <a:pt x="3563007" y="597106"/>
                </a:moveTo>
                <a:cubicBezTo>
                  <a:pt x="3113690" y="216106"/>
                  <a:pt x="1174532" y="-341674"/>
                  <a:pt x="0" y="276620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E9B8E7D-CFD7-4F45-8594-33E5B97E15F4}"/>
              </a:ext>
            </a:extLst>
          </p:cNvPr>
          <p:cNvSpPr txBox="1"/>
          <p:nvPr/>
        </p:nvSpPr>
        <p:spPr>
          <a:xfrm>
            <a:off x="1803392" y="3808890"/>
            <a:ext cx="2820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</a:rPr>
              <a:t>no delay for TL0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06507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581" y="15147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z="2800" b="1" dirty="0"/>
              <a:t>Structural delay: Temporal Layer 1</a:t>
            </a:r>
            <a:endParaRPr lang="zh-CN" altLang="en-US" sz="2800" b="1" dirty="0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B581240-7DED-44F4-AA7B-786B830CD15E}"/>
              </a:ext>
            </a:extLst>
          </p:cNvPr>
          <p:cNvCxnSpPr/>
          <p:nvPr/>
        </p:nvCxnSpPr>
        <p:spPr>
          <a:xfrm>
            <a:off x="838444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646A455-F9B2-43D7-96B1-B544E87B7123}"/>
              </a:ext>
            </a:extLst>
          </p:cNvPr>
          <p:cNvCxnSpPr/>
          <p:nvPr/>
        </p:nvCxnSpPr>
        <p:spPr>
          <a:xfrm>
            <a:off x="1303527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491A3CD-BB71-4A49-885E-286390F417CC}"/>
              </a:ext>
            </a:extLst>
          </p:cNvPr>
          <p:cNvCxnSpPr/>
          <p:nvPr/>
        </p:nvCxnSpPr>
        <p:spPr>
          <a:xfrm>
            <a:off x="1784375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AFD3C22-B918-4B9D-BBCA-279CE88B282E}"/>
              </a:ext>
            </a:extLst>
          </p:cNvPr>
          <p:cNvCxnSpPr/>
          <p:nvPr/>
        </p:nvCxnSpPr>
        <p:spPr>
          <a:xfrm>
            <a:off x="2249458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347BD28-F493-4DC0-B351-6715328FAB99}"/>
              </a:ext>
            </a:extLst>
          </p:cNvPr>
          <p:cNvCxnSpPr/>
          <p:nvPr/>
        </p:nvCxnSpPr>
        <p:spPr>
          <a:xfrm>
            <a:off x="2714540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E1DE728-2174-4BB0-A3E4-64746656C6B3}"/>
              </a:ext>
            </a:extLst>
          </p:cNvPr>
          <p:cNvCxnSpPr/>
          <p:nvPr/>
        </p:nvCxnSpPr>
        <p:spPr>
          <a:xfrm>
            <a:off x="3179623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2934A6E-E5E8-4784-86F7-B038EB9957C0}"/>
              </a:ext>
            </a:extLst>
          </p:cNvPr>
          <p:cNvCxnSpPr/>
          <p:nvPr/>
        </p:nvCxnSpPr>
        <p:spPr>
          <a:xfrm>
            <a:off x="3660471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F82442D-658B-43AC-8244-0DF8FE82B8F1}"/>
              </a:ext>
            </a:extLst>
          </p:cNvPr>
          <p:cNvCxnSpPr/>
          <p:nvPr/>
        </p:nvCxnSpPr>
        <p:spPr>
          <a:xfrm>
            <a:off x="4125554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34382459-E538-4B6A-8D85-ED41B96D2C90}"/>
              </a:ext>
            </a:extLst>
          </p:cNvPr>
          <p:cNvSpPr txBox="1"/>
          <p:nvPr/>
        </p:nvSpPr>
        <p:spPr>
          <a:xfrm>
            <a:off x="607192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0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61D305B-9CE7-4E5D-A46E-CCA0C9025474}"/>
              </a:ext>
            </a:extLst>
          </p:cNvPr>
          <p:cNvSpPr txBox="1"/>
          <p:nvPr/>
        </p:nvSpPr>
        <p:spPr>
          <a:xfrm>
            <a:off x="1081164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1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4F16E64-94DF-4D4B-96EB-ABB136C19AC2}"/>
              </a:ext>
            </a:extLst>
          </p:cNvPr>
          <p:cNvSpPr txBox="1"/>
          <p:nvPr/>
        </p:nvSpPr>
        <p:spPr>
          <a:xfrm>
            <a:off x="1548139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2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B7A98D5-CE69-4B9C-B6AE-0941B1311FC5}"/>
              </a:ext>
            </a:extLst>
          </p:cNvPr>
          <p:cNvSpPr txBox="1"/>
          <p:nvPr/>
        </p:nvSpPr>
        <p:spPr>
          <a:xfrm>
            <a:off x="2022111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3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5E4B08A-5A59-4419-A68E-5807AD154C1D}"/>
              </a:ext>
            </a:extLst>
          </p:cNvPr>
          <p:cNvSpPr txBox="1"/>
          <p:nvPr/>
        </p:nvSpPr>
        <p:spPr>
          <a:xfrm>
            <a:off x="2485031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4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5F7D513-B1F9-45D6-AFA8-35862EFAB05F}"/>
              </a:ext>
            </a:extLst>
          </p:cNvPr>
          <p:cNvSpPr txBox="1"/>
          <p:nvPr/>
        </p:nvSpPr>
        <p:spPr>
          <a:xfrm>
            <a:off x="2959003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5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8047CFA-9214-46C0-8130-5AAD83F2A524}"/>
              </a:ext>
            </a:extLst>
          </p:cNvPr>
          <p:cNvSpPr txBox="1"/>
          <p:nvPr/>
        </p:nvSpPr>
        <p:spPr>
          <a:xfrm>
            <a:off x="3425978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6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C6750C6-F31F-4A7D-9A0A-3DE4BFAF84A0}"/>
              </a:ext>
            </a:extLst>
          </p:cNvPr>
          <p:cNvSpPr txBox="1"/>
          <p:nvPr/>
        </p:nvSpPr>
        <p:spPr>
          <a:xfrm>
            <a:off x="3899950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7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FD83212-EC06-46B2-8F55-1FF6A6F98EEF}"/>
              </a:ext>
            </a:extLst>
          </p:cNvPr>
          <p:cNvCxnSpPr/>
          <p:nvPr/>
        </p:nvCxnSpPr>
        <p:spPr>
          <a:xfrm>
            <a:off x="4585540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ED8977C-BA9F-40E4-BCCD-CA55EE3CE8ED}"/>
              </a:ext>
            </a:extLst>
          </p:cNvPr>
          <p:cNvCxnSpPr/>
          <p:nvPr/>
        </p:nvCxnSpPr>
        <p:spPr>
          <a:xfrm>
            <a:off x="5066388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B402750-AF04-4428-8CA8-7C7A0F35B3F5}"/>
              </a:ext>
            </a:extLst>
          </p:cNvPr>
          <p:cNvCxnSpPr/>
          <p:nvPr/>
        </p:nvCxnSpPr>
        <p:spPr>
          <a:xfrm>
            <a:off x="5531471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820DC66-0C18-4387-89B4-EBFD5A2E54EC}"/>
              </a:ext>
            </a:extLst>
          </p:cNvPr>
          <p:cNvCxnSpPr/>
          <p:nvPr/>
        </p:nvCxnSpPr>
        <p:spPr>
          <a:xfrm>
            <a:off x="5996553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8474D4-11BC-49D2-B587-0CAA18AE8CAD}"/>
              </a:ext>
            </a:extLst>
          </p:cNvPr>
          <p:cNvCxnSpPr/>
          <p:nvPr/>
        </p:nvCxnSpPr>
        <p:spPr>
          <a:xfrm>
            <a:off x="6461636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6D6E08C-3B98-428C-8264-6E562F45337F}"/>
              </a:ext>
            </a:extLst>
          </p:cNvPr>
          <p:cNvCxnSpPr/>
          <p:nvPr/>
        </p:nvCxnSpPr>
        <p:spPr>
          <a:xfrm>
            <a:off x="6942484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EE5C7889-2216-4AC8-A548-76DEF3C30B68}"/>
              </a:ext>
            </a:extLst>
          </p:cNvPr>
          <p:cNvCxnSpPr/>
          <p:nvPr/>
        </p:nvCxnSpPr>
        <p:spPr>
          <a:xfrm>
            <a:off x="7407567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3BB68538-FB23-4EEC-8E22-6678C80A908C}"/>
              </a:ext>
            </a:extLst>
          </p:cNvPr>
          <p:cNvSpPr txBox="1"/>
          <p:nvPr/>
        </p:nvSpPr>
        <p:spPr>
          <a:xfrm>
            <a:off x="4361128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8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BE8FDDBF-DAD3-45CF-949C-A4DCF1E24831}"/>
              </a:ext>
            </a:extLst>
          </p:cNvPr>
          <p:cNvSpPr/>
          <p:nvPr/>
        </p:nvSpPr>
        <p:spPr>
          <a:xfrm>
            <a:off x="672906" y="1920063"/>
            <a:ext cx="165538" cy="989402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CE588B38-50AE-485B-908E-8DBA38C46D2E}"/>
              </a:ext>
            </a:extLst>
          </p:cNvPr>
          <p:cNvSpPr/>
          <p:nvPr/>
        </p:nvSpPr>
        <p:spPr>
          <a:xfrm>
            <a:off x="1618837" y="2459831"/>
            <a:ext cx="165538" cy="449633"/>
          </a:xfrm>
          <a:prstGeom prst="rect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0464D82F-6DB1-425F-AD61-D57CF8F0552D}"/>
              </a:ext>
            </a:extLst>
          </p:cNvPr>
          <p:cNvSpPr/>
          <p:nvPr/>
        </p:nvSpPr>
        <p:spPr>
          <a:xfrm>
            <a:off x="2549002" y="2208102"/>
            <a:ext cx="165538" cy="701363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84A66E77-AE01-4CD1-BEE6-E86AADA0BC99}"/>
              </a:ext>
            </a:extLst>
          </p:cNvPr>
          <p:cNvSpPr/>
          <p:nvPr/>
        </p:nvSpPr>
        <p:spPr>
          <a:xfrm>
            <a:off x="3494933" y="2392771"/>
            <a:ext cx="165538" cy="516694"/>
          </a:xfrm>
          <a:prstGeom prst="rect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7F5750CE-C5EA-4FCF-8EB6-EEB419BAD62F}"/>
              </a:ext>
            </a:extLst>
          </p:cNvPr>
          <p:cNvSpPr/>
          <p:nvPr/>
        </p:nvSpPr>
        <p:spPr>
          <a:xfrm>
            <a:off x="846327" y="1899555"/>
            <a:ext cx="1694794" cy="449039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671145 w 1671145"/>
              <a:gd name="connsiteY0" fmla="*/ 561680 h 561680"/>
              <a:gd name="connsiteX1" fmla="*/ 0 w 1671145"/>
              <a:gd name="connsiteY1" fmla="*/ 157791 h 56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1145" h="561680">
                <a:moveTo>
                  <a:pt x="1671145" y="561680"/>
                </a:moveTo>
                <a:cubicBezTo>
                  <a:pt x="1221828" y="180680"/>
                  <a:pt x="906518" y="-233719"/>
                  <a:pt x="0" y="157791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`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A25D762A-B750-4728-8BD9-C9BE00CB1909}"/>
              </a:ext>
            </a:extLst>
          </p:cNvPr>
          <p:cNvSpPr/>
          <p:nvPr/>
        </p:nvSpPr>
        <p:spPr>
          <a:xfrm>
            <a:off x="4425099" y="2208102"/>
            <a:ext cx="165538" cy="701363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43F00654-E9A1-4DBA-A777-F320E5C66102}"/>
              </a:ext>
            </a:extLst>
          </p:cNvPr>
          <p:cNvSpPr/>
          <p:nvPr/>
        </p:nvSpPr>
        <p:spPr>
          <a:xfrm>
            <a:off x="2746071" y="2114518"/>
            <a:ext cx="1671145" cy="234076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671145 w 1671145"/>
              <a:gd name="connsiteY0" fmla="*/ 407232 h 407232"/>
              <a:gd name="connsiteX1" fmla="*/ 0 w 1671145"/>
              <a:gd name="connsiteY1" fmla="*/ 210163 h 407232"/>
              <a:gd name="connsiteX0" fmla="*/ 1671145 w 1671145"/>
              <a:gd name="connsiteY0" fmla="*/ 396860 h 396860"/>
              <a:gd name="connsiteX1" fmla="*/ 0 w 1671145"/>
              <a:gd name="connsiteY1" fmla="*/ 199791 h 396860"/>
              <a:gd name="connsiteX0" fmla="*/ 1671145 w 1671145"/>
              <a:gd name="connsiteY0" fmla="*/ 292794 h 292794"/>
              <a:gd name="connsiteX1" fmla="*/ 0 w 1671145"/>
              <a:gd name="connsiteY1" fmla="*/ 269146 h 29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1145" h="292794">
                <a:moveTo>
                  <a:pt x="1671145" y="292794"/>
                </a:moveTo>
                <a:cubicBezTo>
                  <a:pt x="1221828" y="-88206"/>
                  <a:pt x="449318" y="-98716"/>
                  <a:pt x="0" y="269146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BBA100DD-AE87-453A-8C11-E8D8059BC83B}"/>
              </a:ext>
            </a:extLst>
          </p:cNvPr>
          <p:cNvSpPr/>
          <p:nvPr/>
        </p:nvSpPr>
        <p:spPr>
          <a:xfrm flipH="1">
            <a:off x="3679995" y="2384368"/>
            <a:ext cx="760870" cy="178749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96E76615-0BC0-4B25-9144-C25DDE9FA6EF}"/>
              </a:ext>
            </a:extLst>
          </p:cNvPr>
          <p:cNvSpPr/>
          <p:nvPr/>
        </p:nvSpPr>
        <p:spPr>
          <a:xfrm>
            <a:off x="2725572" y="2384368"/>
            <a:ext cx="760870" cy="178749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C9348BD0-C0C1-4F51-A285-BE6C4DAEDA95}"/>
              </a:ext>
            </a:extLst>
          </p:cNvPr>
          <p:cNvSpPr/>
          <p:nvPr/>
        </p:nvSpPr>
        <p:spPr>
          <a:xfrm flipH="1">
            <a:off x="1803460" y="2384368"/>
            <a:ext cx="760870" cy="178749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B43AEA03-1AC9-4F3A-BE42-1A67E25CEF9F}"/>
              </a:ext>
            </a:extLst>
          </p:cNvPr>
          <p:cNvSpPr/>
          <p:nvPr/>
        </p:nvSpPr>
        <p:spPr>
          <a:xfrm>
            <a:off x="849037" y="2384368"/>
            <a:ext cx="760870" cy="178749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672D10D7-06E9-4F36-8D81-1576928E6909}"/>
              </a:ext>
            </a:extLst>
          </p:cNvPr>
          <p:cNvSpPr/>
          <p:nvPr/>
        </p:nvSpPr>
        <p:spPr>
          <a:xfrm rot="5400000">
            <a:off x="1223764" y="3555348"/>
            <a:ext cx="165538" cy="936178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AD1C8B88-5489-4A9D-B102-E7E8B20D6ED8}"/>
              </a:ext>
            </a:extLst>
          </p:cNvPr>
          <p:cNvSpPr/>
          <p:nvPr/>
        </p:nvSpPr>
        <p:spPr>
          <a:xfrm rot="5400000">
            <a:off x="2955268" y="3689693"/>
            <a:ext cx="165538" cy="663635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BD36E572-5C58-481A-9F95-172092EE1B1D}"/>
              </a:ext>
            </a:extLst>
          </p:cNvPr>
          <p:cNvSpPr/>
          <p:nvPr/>
        </p:nvSpPr>
        <p:spPr>
          <a:xfrm rot="5400000">
            <a:off x="2830446" y="4141543"/>
            <a:ext cx="165538" cy="410376"/>
          </a:xfrm>
          <a:prstGeom prst="rect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8713A660-FBB9-49C3-9A1B-F634F3807B1D}"/>
              </a:ext>
            </a:extLst>
          </p:cNvPr>
          <p:cNvSpPr txBox="1"/>
          <p:nvPr/>
        </p:nvSpPr>
        <p:spPr>
          <a:xfrm>
            <a:off x="1193317" y="3635190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0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5D391A03-B739-49DC-A253-0180523E14BC}"/>
              </a:ext>
            </a:extLst>
          </p:cNvPr>
          <p:cNvSpPr txBox="1"/>
          <p:nvPr/>
        </p:nvSpPr>
        <p:spPr>
          <a:xfrm>
            <a:off x="2907037" y="3627869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4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3A876A6D-D817-4A7A-BCA6-736C6080FC51}"/>
              </a:ext>
            </a:extLst>
          </p:cNvPr>
          <p:cNvSpPr txBox="1"/>
          <p:nvPr/>
        </p:nvSpPr>
        <p:spPr>
          <a:xfrm>
            <a:off x="3228774" y="4169820"/>
            <a:ext cx="153766" cy="344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2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25CC6AC4-1E79-4E7B-8F63-ABF2CF0414A7}"/>
              </a:ext>
            </a:extLst>
          </p:cNvPr>
          <p:cNvSpPr/>
          <p:nvPr/>
        </p:nvSpPr>
        <p:spPr>
          <a:xfrm rot="5400000">
            <a:off x="4834339" y="3697576"/>
            <a:ext cx="165538" cy="663635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FB1F675C-910A-4A43-83B9-4A742ABFFA21}"/>
              </a:ext>
            </a:extLst>
          </p:cNvPr>
          <p:cNvSpPr/>
          <p:nvPr/>
        </p:nvSpPr>
        <p:spPr>
          <a:xfrm rot="5400000">
            <a:off x="4752317" y="4097442"/>
            <a:ext cx="165538" cy="488899"/>
          </a:xfrm>
          <a:prstGeom prst="rect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91CCB406-A9AE-4BC1-ADC7-FC3986B1DD07}"/>
              </a:ext>
            </a:extLst>
          </p:cNvPr>
          <p:cNvSpPr txBox="1"/>
          <p:nvPr/>
        </p:nvSpPr>
        <p:spPr>
          <a:xfrm>
            <a:off x="4786107" y="3627870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8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59F3DEA7-7F30-4450-A18E-BD88028FBDFD}"/>
              </a:ext>
            </a:extLst>
          </p:cNvPr>
          <p:cNvSpPr txBox="1"/>
          <p:nvPr/>
        </p:nvSpPr>
        <p:spPr>
          <a:xfrm>
            <a:off x="5209428" y="4154427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6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00" name="Freeform: Shape 199">
            <a:extLst>
              <a:ext uri="{FF2B5EF4-FFF2-40B4-BE49-F238E27FC236}">
                <a16:creationId xmlns:a16="http://schemas.microsoft.com/office/drawing/2014/main" id="{5BF2C217-84F7-4583-9C92-51E8C71C27AB}"/>
              </a:ext>
            </a:extLst>
          </p:cNvPr>
          <p:cNvSpPr/>
          <p:nvPr/>
        </p:nvSpPr>
        <p:spPr>
          <a:xfrm>
            <a:off x="854207" y="1599090"/>
            <a:ext cx="3563007" cy="656081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3539359 w 3539359"/>
              <a:gd name="connsiteY0" fmla="*/ 752890 h 752890"/>
              <a:gd name="connsiteX1" fmla="*/ 0 w 3539359"/>
              <a:gd name="connsiteY1" fmla="*/ 122216 h 752890"/>
              <a:gd name="connsiteX0" fmla="*/ 3539359 w 3539359"/>
              <a:gd name="connsiteY0" fmla="*/ 846554 h 846554"/>
              <a:gd name="connsiteX1" fmla="*/ 0 w 3539359"/>
              <a:gd name="connsiteY1" fmla="*/ 215880 h 846554"/>
              <a:gd name="connsiteX0" fmla="*/ 3547242 w 3547242"/>
              <a:gd name="connsiteY0" fmla="*/ 669078 h 669078"/>
              <a:gd name="connsiteX1" fmla="*/ 0 w 3547242"/>
              <a:gd name="connsiteY1" fmla="*/ 255328 h 669078"/>
              <a:gd name="connsiteX0" fmla="*/ 3555125 w 3555125"/>
              <a:gd name="connsiteY0" fmla="*/ 618920 h 618920"/>
              <a:gd name="connsiteX1" fmla="*/ 0 w 3555125"/>
              <a:gd name="connsiteY1" fmla="*/ 269737 h 618920"/>
              <a:gd name="connsiteX0" fmla="*/ 3563007 w 3563007"/>
              <a:gd name="connsiteY0" fmla="*/ 597106 h 597106"/>
              <a:gd name="connsiteX1" fmla="*/ 0 w 3563007"/>
              <a:gd name="connsiteY1" fmla="*/ 276620 h 59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63007" h="597106">
                <a:moveTo>
                  <a:pt x="3563007" y="597106"/>
                </a:moveTo>
                <a:cubicBezTo>
                  <a:pt x="3113690" y="216106"/>
                  <a:pt x="1174532" y="-341674"/>
                  <a:pt x="0" y="276620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Freeform: Shape 200">
            <a:extLst>
              <a:ext uri="{FF2B5EF4-FFF2-40B4-BE49-F238E27FC236}">
                <a16:creationId xmlns:a16="http://schemas.microsoft.com/office/drawing/2014/main" id="{8D35BA31-C692-4637-B32E-BE2029B26C77}"/>
              </a:ext>
            </a:extLst>
          </p:cNvPr>
          <p:cNvSpPr/>
          <p:nvPr/>
        </p:nvSpPr>
        <p:spPr>
          <a:xfrm>
            <a:off x="1800184" y="1928489"/>
            <a:ext cx="1679027" cy="498752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671145 w 1671145"/>
              <a:gd name="connsiteY0" fmla="*/ 407232 h 407232"/>
              <a:gd name="connsiteX1" fmla="*/ 0 w 1671145"/>
              <a:gd name="connsiteY1" fmla="*/ 210163 h 407232"/>
              <a:gd name="connsiteX0" fmla="*/ 1671145 w 1671145"/>
              <a:gd name="connsiteY0" fmla="*/ 396860 h 396860"/>
              <a:gd name="connsiteX1" fmla="*/ 0 w 1671145"/>
              <a:gd name="connsiteY1" fmla="*/ 199791 h 396860"/>
              <a:gd name="connsiteX0" fmla="*/ 1671145 w 1671145"/>
              <a:gd name="connsiteY0" fmla="*/ 292794 h 292794"/>
              <a:gd name="connsiteX1" fmla="*/ 0 w 1671145"/>
              <a:gd name="connsiteY1" fmla="*/ 269146 h 292794"/>
              <a:gd name="connsiteX0" fmla="*/ 1679027 w 1679027"/>
              <a:gd name="connsiteY0" fmla="*/ 265162 h 298039"/>
              <a:gd name="connsiteX1" fmla="*/ 0 w 1679027"/>
              <a:gd name="connsiteY1" fmla="*/ 298040 h 2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9027" h="298039">
                <a:moveTo>
                  <a:pt x="1679027" y="265162"/>
                </a:moveTo>
                <a:cubicBezTo>
                  <a:pt x="1229710" y="-115838"/>
                  <a:pt x="449318" y="-69822"/>
                  <a:pt x="0" y="298040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Left Brace 201">
            <a:extLst>
              <a:ext uri="{FF2B5EF4-FFF2-40B4-BE49-F238E27FC236}">
                <a16:creationId xmlns:a16="http://schemas.microsoft.com/office/drawing/2014/main" id="{F22C191B-F37B-4E4E-8AD8-53D9A11CA488}"/>
              </a:ext>
            </a:extLst>
          </p:cNvPr>
          <p:cNvSpPr/>
          <p:nvPr/>
        </p:nvSpPr>
        <p:spPr>
          <a:xfrm rot="16200000">
            <a:off x="2188084" y="2854063"/>
            <a:ext cx="124179" cy="912091"/>
          </a:xfrm>
          <a:prstGeom prst="leftBrace">
            <a:avLst>
              <a:gd name="adj1" fmla="val 96869"/>
              <a:gd name="adj2" fmla="val 50000"/>
            </a:avLst>
          </a:prstGeom>
          <a:noFill/>
          <a:ln w="190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DDEEE859-0573-4536-B8B8-5ED4117E1B38}"/>
              </a:ext>
            </a:extLst>
          </p:cNvPr>
          <p:cNvSpPr txBox="1"/>
          <p:nvPr/>
        </p:nvSpPr>
        <p:spPr>
          <a:xfrm>
            <a:off x="1433420" y="3410262"/>
            <a:ext cx="2820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</a:rPr>
              <a:t>1 frame delay for TL1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82384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581" y="15147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z="2800" b="1" dirty="0"/>
              <a:t>Structural delay: Temporal Layer 2</a:t>
            </a:r>
            <a:endParaRPr lang="zh-CN" altLang="en-US" sz="2800" b="1" dirty="0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B581240-7DED-44F4-AA7B-786B830CD15E}"/>
              </a:ext>
            </a:extLst>
          </p:cNvPr>
          <p:cNvCxnSpPr/>
          <p:nvPr/>
        </p:nvCxnSpPr>
        <p:spPr>
          <a:xfrm>
            <a:off x="838444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646A455-F9B2-43D7-96B1-B544E87B7123}"/>
              </a:ext>
            </a:extLst>
          </p:cNvPr>
          <p:cNvCxnSpPr/>
          <p:nvPr/>
        </p:nvCxnSpPr>
        <p:spPr>
          <a:xfrm>
            <a:off x="1303527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491A3CD-BB71-4A49-885E-286390F417CC}"/>
              </a:ext>
            </a:extLst>
          </p:cNvPr>
          <p:cNvCxnSpPr/>
          <p:nvPr/>
        </p:nvCxnSpPr>
        <p:spPr>
          <a:xfrm>
            <a:off x="1784375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AFD3C22-B918-4B9D-BBCA-279CE88B282E}"/>
              </a:ext>
            </a:extLst>
          </p:cNvPr>
          <p:cNvCxnSpPr/>
          <p:nvPr/>
        </p:nvCxnSpPr>
        <p:spPr>
          <a:xfrm>
            <a:off x="2249458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347BD28-F493-4DC0-B351-6715328FAB99}"/>
              </a:ext>
            </a:extLst>
          </p:cNvPr>
          <p:cNvCxnSpPr/>
          <p:nvPr/>
        </p:nvCxnSpPr>
        <p:spPr>
          <a:xfrm>
            <a:off x="2714540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E1DE728-2174-4BB0-A3E4-64746656C6B3}"/>
              </a:ext>
            </a:extLst>
          </p:cNvPr>
          <p:cNvCxnSpPr/>
          <p:nvPr/>
        </p:nvCxnSpPr>
        <p:spPr>
          <a:xfrm>
            <a:off x="3179623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2934A6E-E5E8-4784-86F7-B038EB9957C0}"/>
              </a:ext>
            </a:extLst>
          </p:cNvPr>
          <p:cNvCxnSpPr/>
          <p:nvPr/>
        </p:nvCxnSpPr>
        <p:spPr>
          <a:xfrm>
            <a:off x="3660471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F82442D-658B-43AC-8244-0DF8FE82B8F1}"/>
              </a:ext>
            </a:extLst>
          </p:cNvPr>
          <p:cNvCxnSpPr/>
          <p:nvPr/>
        </p:nvCxnSpPr>
        <p:spPr>
          <a:xfrm>
            <a:off x="4125554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34382459-E538-4B6A-8D85-ED41B96D2C90}"/>
              </a:ext>
            </a:extLst>
          </p:cNvPr>
          <p:cNvSpPr txBox="1"/>
          <p:nvPr/>
        </p:nvSpPr>
        <p:spPr>
          <a:xfrm>
            <a:off x="607192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0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61D305B-9CE7-4E5D-A46E-CCA0C9025474}"/>
              </a:ext>
            </a:extLst>
          </p:cNvPr>
          <p:cNvSpPr txBox="1"/>
          <p:nvPr/>
        </p:nvSpPr>
        <p:spPr>
          <a:xfrm>
            <a:off x="1081164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1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4F16E64-94DF-4D4B-96EB-ABB136C19AC2}"/>
              </a:ext>
            </a:extLst>
          </p:cNvPr>
          <p:cNvSpPr txBox="1"/>
          <p:nvPr/>
        </p:nvSpPr>
        <p:spPr>
          <a:xfrm>
            <a:off x="1548139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2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B7A98D5-CE69-4B9C-B6AE-0941B1311FC5}"/>
              </a:ext>
            </a:extLst>
          </p:cNvPr>
          <p:cNvSpPr txBox="1"/>
          <p:nvPr/>
        </p:nvSpPr>
        <p:spPr>
          <a:xfrm>
            <a:off x="2022111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3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5E4B08A-5A59-4419-A68E-5807AD154C1D}"/>
              </a:ext>
            </a:extLst>
          </p:cNvPr>
          <p:cNvSpPr txBox="1"/>
          <p:nvPr/>
        </p:nvSpPr>
        <p:spPr>
          <a:xfrm>
            <a:off x="2485031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4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5F7D513-B1F9-45D6-AFA8-35862EFAB05F}"/>
              </a:ext>
            </a:extLst>
          </p:cNvPr>
          <p:cNvSpPr txBox="1"/>
          <p:nvPr/>
        </p:nvSpPr>
        <p:spPr>
          <a:xfrm>
            <a:off x="2959003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5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8047CFA-9214-46C0-8130-5AAD83F2A524}"/>
              </a:ext>
            </a:extLst>
          </p:cNvPr>
          <p:cNvSpPr txBox="1"/>
          <p:nvPr/>
        </p:nvSpPr>
        <p:spPr>
          <a:xfrm>
            <a:off x="3425978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6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C6750C6-F31F-4A7D-9A0A-3DE4BFAF84A0}"/>
              </a:ext>
            </a:extLst>
          </p:cNvPr>
          <p:cNvSpPr txBox="1"/>
          <p:nvPr/>
        </p:nvSpPr>
        <p:spPr>
          <a:xfrm>
            <a:off x="3899950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7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FD83212-EC06-46B2-8F55-1FF6A6F98EEF}"/>
              </a:ext>
            </a:extLst>
          </p:cNvPr>
          <p:cNvCxnSpPr/>
          <p:nvPr/>
        </p:nvCxnSpPr>
        <p:spPr>
          <a:xfrm>
            <a:off x="4585540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ED8977C-BA9F-40E4-BCCD-CA55EE3CE8ED}"/>
              </a:ext>
            </a:extLst>
          </p:cNvPr>
          <p:cNvCxnSpPr/>
          <p:nvPr/>
        </p:nvCxnSpPr>
        <p:spPr>
          <a:xfrm>
            <a:off x="5066388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B402750-AF04-4428-8CA8-7C7A0F35B3F5}"/>
              </a:ext>
            </a:extLst>
          </p:cNvPr>
          <p:cNvCxnSpPr/>
          <p:nvPr/>
        </p:nvCxnSpPr>
        <p:spPr>
          <a:xfrm>
            <a:off x="5531471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820DC66-0C18-4387-89B4-EBFD5A2E54EC}"/>
              </a:ext>
            </a:extLst>
          </p:cNvPr>
          <p:cNvCxnSpPr/>
          <p:nvPr/>
        </p:nvCxnSpPr>
        <p:spPr>
          <a:xfrm>
            <a:off x="5996553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08474D4-11BC-49D2-B587-0CAA18AE8CAD}"/>
              </a:ext>
            </a:extLst>
          </p:cNvPr>
          <p:cNvCxnSpPr/>
          <p:nvPr/>
        </p:nvCxnSpPr>
        <p:spPr>
          <a:xfrm>
            <a:off x="6461636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6D6E08C-3B98-428C-8264-6E562F45337F}"/>
              </a:ext>
            </a:extLst>
          </p:cNvPr>
          <p:cNvCxnSpPr/>
          <p:nvPr/>
        </p:nvCxnSpPr>
        <p:spPr>
          <a:xfrm>
            <a:off x="6942484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EE5C7889-2216-4AC8-A548-76DEF3C30B68}"/>
              </a:ext>
            </a:extLst>
          </p:cNvPr>
          <p:cNvCxnSpPr/>
          <p:nvPr/>
        </p:nvCxnSpPr>
        <p:spPr>
          <a:xfrm>
            <a:off x="7407567" y="1096433"/>
            <a:ext cx="0" cy="4619297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lgDashDotDot"/>
            <a:miter lim="800000"/>
          </a:ln>
          <a:effectLst/>
        </p:spPr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3BB68538-FB23-4EEC-8E22-6678C80A908C}"/>
              </a:ext>
            </a:extLst>
          </p:cNvPr>
          <p:cNvSpPr txBox="1"/>
          <p:nvPr/>
        </p:nvSpPr>
        <p:spPr>
          <a:xfrm>
            <a:off x="4361128" y="2909465"/>
            <a:ext cx="2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8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BE8FDDBF-DAD3-45CF-949C-A4DCF1E24831}"/>
              </a:ext>
            </a:extLst>
          </p:cNvPr>
          <p:cNvSpPr/>
          <p:nvPr/>
        </p:nvSpPr>
        <p:spPr>
          <a:xfrm>
            <a:off x="672906" y="1920063"/>
            <a:ext cx="165538" cy="989402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8C9D4A85-7E4F-456F-A81D-51B939964A5E}"/>
              </a:ext>
            </a:extLst>
          </p:cNvPr>
          <p:cNvSpPr/>
          <p:nvPr/>
        </p:nvSpPr>
        <p:spPr>
          <a:xfrm>
            <a:off x="1137989" y="2584757"/>
            <a:ext cx="165538" cy="324708"/>
          </a:xfrm>
          <a:prstGeom prst="rect">
            <a:avLst/>
          </a:prstGeom>
          <a:solidFill>
            <a:srgbClr val="70AD47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CE588B38-50AE-485B-908E-8DBA38C46D2E}"/>
              </a:ext>
            </a:extLst>
          </p:cNvPr>
          <p:cNvSpPr/>
          <p:nvPr/>
        </p:nvSpPr>
        <p:spPr>
          <a:xfrm>
            <a:off x="1618837" y="2459831"/>
            <a:ext cx="165538" cy="449633"/>
          </a:xfrm>
          <a:prstGeom prst="rect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611C1A2E-950D-4C6E-9944-7FEF505161C3}"/>
              </a:ext>
            </a:extLst>
          </p:cNvPr>
          <p:cNvSpPr/>
          <p:nvPr/>
        </p:nvSpPr>
        <p:spPr>
          <a:xfrm>
            <a:off x="2083920" y="2584757"/>
            <a:ext cx="165538" cy="324708"/>
          </a:xfrm>
          <a:prstGeom prst="rect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0464D82F-6DB1-425F-AD61-D57CF8F0552D}"/>
              </a:ext>
            </a:extLst>
          </p:cNvPr>
          <p:cNvSpPr/>
          <p:nvPr/>
        </p:nvSpPr>
        <p:spPr>
          <a:xfrm>
            <a:off x="2549002" y="2208102"/>
            <a:ext cx="165538" cy="701363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92EB6F1F-34FA-4C44-9BD3-6CF49172E984}"/>
              </a:ext>
            </a:extLst>
          </p:cNvPr>
          <p:cNvSpPr/>
          <p:nvPr/>
        </p:nvSpPr>
        <p:spPr>
          <a:xfrm>
            <a:off x="3014085" y="2424944"/>
            <a:ext cx="165538" cy="484521"/>
          </a:xfrm>
          <a:prstGeom prst="rect">
            <a:avLst/>
          </a:prstGeom>
          <a:solidFill>
            <a:srgbClr val="70AD47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84A66E77-AE01-4CD1-BEE6-E86AADA0BC99}"/>
              </a:ext>
            </a:extLst>
          </p:cNvPr>
          <p:cNvSpPr/>
          <p:nvPr/>
        </p:nvSpPr>
        <p:spPr>
          <a:xfrm>
            <a:off x="3494933" y="2392771"/>
            <a:ext cx="165538" cy="516694"/>
          </a:xfrm>
          <a:prstGeom prst="rect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00A5DF85-29C2-466E-8110-8BC07788A63A}"/>
              </a:ext>
            </a:extLst>
          </p:cNvPr>
          <p:cNvSpPr/>
          <p:nvPr/>
        </p:nvSpPr>
        <p:spPr>
          <a:xfrm>
            <a:off x="3960016" y="2584757"/>
            <a:ext cx="165538" cy="324708"/>
          </a:xfrm>
          <a:prstGeom prst="rect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7F5750CE-C5EA-4FCF-8EB6-EEB419BAD62F}"/>
              </a:ext>
            </a:extLst>
          </p:cNvPr>
          <p:cNvSpPr/>
          <p:nvPr/>
        </p:nvSpPr>
        <p:spPr>
          <a:xfrm>
            <a:off x="846327" y="1899555"/>
            <a:ext cx="1694794" cy="449039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671145 w 1671145"/>
              <a:gd name="connsiteY0" fmla="*/ 561680 h 561680"/>
              <a:gd name="connsiteX1" fmla="*/ 0 w 1671145"/>
              <a:gd name="connsiteY1" fmla="*/ 157791 h 56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1145" h="561680">
                <a:moveTo>
                  <a:pt x="1671145" y="561680"/>
                </a:moveTo>
                <a:cubicBezTo>
                  <a:pt x="1221828" y="180680"/>
                  <a:pt x="906518" y="-233719"/>
                  <a:pt x="0" y="157791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`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A25D762A-B750-4728-8BD9-C9BE00CB1909}"/>
              </a:ext>
            </a:extLst>
          </p:cNvPr>
          <p:cNvSpPr/>
          <p:nvPr/>
        </p:nvSpPr>
        <p:spPr>
          <a:xfrm>
            <a:off x="4425099" y="2208102"/>
            <a:ext cx="165538" cy="701363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43F00654-E9A1-4DBA-A777-F320E5C66102}"/>
              </a:ext>
            </a:extLst>
          </p:cNvPr>
          <p:cNvSpPr/>
          <p:nvPr/>
        </p:nvSpPr>
        <p:spPr>
          <a:xfrm>
            <a:off x="2746071" y="2114518"/>
            <a:ext cx="1671145" cy="234076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671145 w 1671145"/>
              <a:gd name="connsiteY0" fmla="*/ 407232 h 407232"/>
              <a:gd name="connsiteX1" fmla="*/ 0 w 1671145"/>
              <a:gd name="connsiteY1" fmla="*/ 210163 h 407232"/>
              <a:gd name="connsiteX0" fmla="*/ 1671145 w 1671145"/>
              <a:gd name="connsiteY0" fmla="*/ 396860 h 396860"/>
              <a:gd name="connsiteX1" fmla="*/ 0 w 1671145"/>
              <a:gd name="connsiteY1" fmla="*/ 199791 h 396860"/>
              <a:gd name="connsiteX0" fmla="*/ 1671145 w 1671145"/>
              <a:gd name="connsiteY0" fmla="*/ 292794 h 292794"/>
              <a:gd name="connsiteX1" fmla="*/ 0 w 1671145"/>
              <a:gd name="connsiteY1" fmla="*/ 269146 h 292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1145" h="292794">
                <a:moveTo>
                  <a:pt x="1671145" y="292794"/>
                </a:moveTo>
                <a:cubicBezTo>
                  <a:pt x="1221828" y="-88206"/>
                  <a:pt x="449318" y="-98716"/>
                  <a:pt x="0" y="269146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BBA100DD-AE87-453A-8C11-E8D8059BC83B}"/>
              </a:ext>
            </a:extLst>
          </p:cNvPr>
          <p:cNvSpPr/>
          <p:nvPr/>
        </p:nvSpPr>
        <p:spPr>
          <a:xfrm flipH="1">
            <a:off x="3679995" y="2384368"/>
            <a:ext cx="760870" cy="178749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8" name="Freeform: Shape 167">
            <a:extLst>
              <a:ext uri="{FF2B5EF4-FFF2-40B4-BE49-F238E27FC236}">
                <a16:creationId xmlns:a16="http://schemas.microsoft.com/office/drawing/2014/main" id="{2C0C94B1-D30C-48B9-BC5F-2159F49668A7}"/>
              </a:ext>
            </a:extLst>
          </p:cNvPr>
          <p:cNvSpPr/>
          <p:nvPr/>
        </p:nvSpPr>
        <p:spPr>
          <a:xfrm flipH="1">
            <a:off x="4122161" y="2665791"/>
            <a:ext cx="280022" cy="55667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B1E65668-1700-4543-8956-6B60C68319F7}"/>
              </a:ext>
            </a:extLst>
          </p:cNvPr>
          <p:cNvSpPr/>
          <p:nvPr/>
        </p:nvSpPr>
        <p:spPr>
          <a:xfrm>
            <a:off x="3662176" y="2665791"/>
            <a:ext cx="280022" cy="55667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96E76615-0BC0-4B25-9144-C25DDE9FA6EF}"/>
              </a:ext>
            </a:extLst>
          </p:cNvPr>
          <p:cNvSpPr/>
          <p:nvPr/>
        </p:nvSpPr>
        <p:spPr>
          <a:xfrm>
            <a:off x="2725572" y="2384368"/>
            <a:ext cx="760870" cy="178749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Freeform: Shape 170">
            <a:extLst>
              <a:ext uri="{FF2B5EF4-FFF2-40B4-BE49-F238E27FC236}">
                <a16:creationId xmlns:a16="http://schemas.microsoft.com/office/drawing/2014/main" id="{3CD01FD5-FE29-4B27-BD69-76581E2EF6D2}"/>
              </a:ext>
            </a:extLst>
          </p:cNvPr>
          <p:cNvSpPr/>
          <p:nvPr/>
        </p:nvSpPr>
        <p:spPr>
          <a:xfrm flipH="1">
            <a:off x="3200132" y="2665791"/>
            <a:ext cx="280022" cy="55667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2" name="Freeform: Shape 171">
            <a:extLst>
              <a:ext uri="{FF2B5EF4-FFF2-40B4-BE49-F238E27FC236}">
                <a16:creationId xmlns:a16="http://schemas.microsoft.com/office/drawing/2014/main" id="{431B68CA-CC20-4AF8-BEE1-1C7715F6D181}"/>
              </a:ext>
            </a:extLst>
          </p:cNvPr>
          <p:cNvSpPr/>
          <p:nvPr/>
        </p:nvSpPr>
        <p:spPr>
          <a:xfrm>
            <a:off x="2740147" y="2665791"/>
            <a:ext cx="280022" cy="55667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C9348BD0-C0C1-4F51-A285-BE6C4DAEDA95}"/>
              </a:ext>
            </a:extLst>
          </p:cNvPr>
          <p:cNvSpPr/>
          <p:nvPr/>
        </p:nvSpPr>
        <p:spPr>
          <a:xfrm flipH="1">
            <a:off x="1803460" y="2384368"/>
            <a:ext cx="760870" cy="178749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Freeform: Shape 175">
            <a:extLst>
              <a:ext uri="{FF2B5EF4-FFF2-40B4-BE49-F238E27FC236}">
                <a16:creationId xmlns:a16="http://schemas.microsoft.com/office/drawing/2014/main" id="{7545D76E-E6F7-4FFF-A16D-27DD4FFD8918}"/>
              </a:ext>
            </a:extLst>
          </p:cNvPr>
          <p:cNvSpPr/>
          <p:nvPr/>
        </p:nvSpPr>
        <p:spPr>
          <a:xfrm flipH="1">
            <a:off x="2245626" y="2665791"/>
            <a:ext cx="280022" cy="55667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Freeform: Shape 176">
            <a:extLst>
              <a:ext uri="{FF2B5EF4-FFF2-40B4-BE49-F238E27FC236}">
                <a16:creationId xmlns:a16="http://schemas.microsoft.com/office/drawing/2014/main" id="{55839E51-F534-4877-B910-22DB80F7B1F1}"/>
              </a:ext>
            </a:extLst>
          </p:cNvPr>
          <p:cNvSpPr/>
          <p:nvPr/>
        </p:nvSpPr>
        <p:spPr>
          <a:xfrm>
            <a:off x="1785641" y="2665791"/>
            <a:ext cx="280022" cy="55667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B43AEA03-1AC9-4F3A-BE42-1A67E25CEF9F}"/>
              </a:ext>
            </a:extLst>
          </p:cNvPr>
          <p:cNvSpPr/>
          <p:nvPr/>
        </p:nvSpPr>
        <p:spPr>
          <a:xfrm>
            <a:off x="849037" y="2384368"/>
            <a:ext cx="760870" cy="178749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Freeform: Shape 178">
            <a:extLst>
              <a:ext uri="{FF2B5EF4-FFF2-40B4-BE49-F238E27FC236}">
                <a16:creationId xmlns:a16="http://schemas.microsoft.com/office/drawing/2014/main" id="{F8418185-D988-4BC6-875F-539972CF3FE3}"/>
              </a:ext>
            </a:extLst>
          </p:cNvPr>
          <p:cNvSpPr/>
          <p:nvPr/>
        </p:nvSpPr>
        <p:spPr>
          <a:xfrm flipH="1">
            <a:off x="1323597" y="2665791"/>
            <a:ext cx="280022" cy="55667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0" name="Freeform: Shape 179">
            <a:extLst>
              <a:ext uri="{FF2B5EF4-FFF2-40B4-BE49-F238E27FC236}">
                <a16:creationId xmlns:a16="http://schemas.microsoft.com/office/drawing/2014/main" id="{F54D0936-0DE2-4E61-9DAE-09433E536EEE}"/>
              </a:ext>
            </a:extLst>
          </p:cNvPr>
          <p:cNvSpPr/>
          <p:nvPr/>
        </p:nvSpPr>
        <p:spPr>
          <a:xfrm>
            <a:off x="863612" y="2665791"/>
            <a:ext cx="280022" cy="55667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452541 w 1452541"/>
              <a:gd name="connsiteY0" fmla="*/ 386166 h 386166"/>
              <a:gd name="connsiteX1" fmla="*/ 0 w 1452541"/>
              <a:gd name="connsiteY1" fmla="*/ 220628 h 386166"/>
              <a:gd name="connsiteX0" fmla="*/ 1452541 w 1452541"/>
              <a:gd name="connsiteY0" fmla="*/ 355514 h 355514"/>
              <a:gd name="connsiteX1" fmla="*/ 0 w 1452541"/>
              <a:gd name="connsiteY1" fmla="*/ 189976 h 355514"/>
              <a:gd name="connsiteX0" fmla="*/ 1483276 w 1483276"/>
              <a:gd name="connsiteY0" fmla="*/ 229879 h 308706"/>
              <a:gd name="connsiteX1" fmla="*/ 0 w 1483276"/>
              <a:gd name="connsiteY1" fmla="*/ 308706 h 308706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220246 h 299073"/>
              <a:gd name="connsiteX1" fmla="*/ 0 w 1483276"/>
              <a:gd name="connsiteY1" fmla="*/ 299073 h 299073"/>
              <a:gd name="connsiteX0" fmla="*/ 1483276 w 1483276"/>
              <a:gd name="connsiteY0" fmla="*/ 144761 h 223588"/>
              <a:gd name="connsiteX1" fmla="*/ 0 w 1483276"/>
              <a:gd name="connsiteY1" fmla="*/ 223588 h 22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3276" h="223588">
                <a:moveTo>
                  <a:pt x="1483276" y="144761"/>
                </a:moveTo>
                <a:cubicBezTo>
                  <a:pt x="695884" y="-54936"/>
                  <a:pt x="395198" y="-65446"/>
                  <a:pt x="0" y="223588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672D10D7-06E9-4F36-8D81-1576928E6909}"/>
              </a:ext>
            </a:extLst>
          </p:cNvPr>
          <p:cNvSpPr/>
          <p:nvPr/>
        </p:nvSpPr>
        <p:spPr>
          <a:xfrm rot="5400000">
            <a:off x="1223764" y="3555348"/>
            <a:ext cx="165538" cy="936178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AD1C8B88-5489-4A9D-B102-E7E8B20D6ED8}"/>
              </a:ext>
            </a:extLst>
          </p:cNvPr>
          <p:cNvSpPr/>
          <p:nvPr/>
        </p:nvSpPr>
        <p:spPr>
          <a:xfrm rot="5400000">
            <a:off x="2955268" y="3689693"/>
            <a:ext cx="165538" cy="663635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BD36E572-5C58-481A-9F95-172092EE1B1D}"/>
              </a:ext>
            </a:extLst>
          </p:cNvPr>
          <p:cNvSpPr/>
          <p:nvPr/>
        </p:nvSpPr>
        <p:spPr>
          <a:xfrm rot="5400000">
            <a:off x="2833954" y="4058774"/>
            <a:ext cx="165538" cy="410376"/>
          </a:xfrm>
          <a:prstGeom prst="rect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8713A660-FBB9-49C3-9A1B-F634F3807B1D}"/>
              </a:ext>
            </a:extLst>
          </p:cNvPr>
          <p:cNvSpPr txBox="1"/>
          <p:nvPr/>
        </p:nvSpPr>
        <p:spPr>
          <a:xfrm>
            <a:off x="1193317" y="3635190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0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5D391A03-B739-49DC-A253-0180523E14BC}"/>
              </a:ext>
            </a:extLst>
          </p:cNvPr>
          <p:cNvSpPr txBox="1"/>
          <p:nvPr/>
        </p:nvSpPr>
        <p:spPr>
          <a:xfrm>
            <a:off x="2907037" y="3627869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4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3A876A6D-D817-4A7A-BCA6-736C6080FC51}"/>
              </a:ext>
            </a:extLst>
          </p:cNvPr>
          <p:cNvSpPr txBox="1"/>
          <p:nvPr/>
        </p:nvSpPr>
        <p:spPr>
          <a:xfrm>
            <a:off x="3154172" y="4094685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2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392884E6-057B-4068-BC16-F2E6ADAA8D43}"/>
              </a:ext>
            </a:extLst>
          </p:cNvPr>
          <p:cNvSpPr/>
          <p:nvPr/>
        </p:nvSpPr>
        <p:spPr>
          <a:xfrm rot="5400000">
            <a:off x="2788749" y="4352996"/>
            <a:ext cx="165538" cy="307241"/>
          </a:xfrm>
          <a:prstGeom prst="rect">
            <a:avLst/>
          </a:prstGeom>
          <a:solidFill>
            <a:srgbClr val="70AD47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CEFA017F-D308-4F9C-8A38-23EBB3D60A01}"/>
              </a:ext>
            </a:extLst>
          </p:cNvPr>
          <p:cNvSpPr/>
          <p:nvPr/>
        </p:nvSpPr>
        <p:spPr>
          <a:xfrm rot="5400000">
            <a:off x="2788748" y="4627492"/>
            <a:ext cx="165538" cy="307241"/>
          </a:xfrm>
          <a:prstGeom prst="rect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DDEADF49-C365-4D22-85D6-F599B9A55AB0}"/>
              </a:ext>
            </a:extLst>
          </p:cNvPr>
          <p:cNvSpPr txBox="1"/>
          <p:nvPr/>
        </p:nvSpPr>
        <p:spPr>
          <a:xfrm>
            <a:off x="3146623" y="4342430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1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33BA9F8B-8DBB-4925-912D-FA1D3DAB40A8}"/>
              </a:ext>
            </a:extLst>
          </p:cNvPr>
          <p:cNvSpPr txBox="1"/>
          <p:nvPr/>
        </p:nvSpPr>
        <p:spPr>
          <a:xfrm>
            <a:off x="3141376" y="4607602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3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25CC6AC4-1E79-4E7B-8F63-ABF2CF0414A7}"/>
              </a:ext>
            </a:extLst>
          </p:cNvPr>
          <p:cNvSpPr/>
          <p:nvPr/>
        </p:nvSpPr>
        <p:spPr>
          <a:xfrm rot="5400000">
            <a:off x="4834339" y="3697576"/>
            <a:ext cx="165538" cy="663635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FB1F675C-910A-4A43-83B9-4A742ABFFA21}"/>
              </a:ext>
            </a:extLst>
          </p:cNvPr>
          <p:cNvSpPr/>
          <p:nvPr/>
        </p:nvSpPr>
        <p:spPr>
          <a:xfrm rot="5400000">
            <a:off x="4752613" y="4031296"/>
            <a:ext cx="165538" cy="488899"/>
          </a:xfrm>
          <a:prstGeom prst="rect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91CCB406-A9AE-4BC1-ADC7-FC3986B1DD07}"/>
              </a:ext>
            </a:extLst>
          </p:cNvPr>
          <p:cNvSpPr txBox="1"/>
          <p:nvPr/>
        </p:nvSpPr>
        <p:spPr>
          <a:xfrm>
            <a:off x="4786107" y="3627870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8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59F3DEA7-7F30-4450-A18E-BD88028FBDFD}"/>
              </a:ext>
            </a:extLst>
          </p:cNvPr>
          <p:cNvSpPr txBox="1"/>
          <p:nvPr/>
        </p:nvSpPr>
        <p:spPr>
          <a:xfrm>
            <a:off x="5080744" y="4095386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6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2FF95222-5ABC-4F44-B258-2EB993F85607}"/>
              </a:ext>
            </a:extLst>
          </p:cNvPr>
          <p:cNvSpPr/>
          <p:nvPr/>
        </p:nvSpPr>
        <p:spPr>
          <a:xfrm rot="5400000">
            <a:off x="4718316" y="4314385"/>
            <a:ext cx="165538" cy="420897"/>
          </a:xfrm>
          <a:prstGeom prst="rect">
            <a:avLst/>
          </a:prstGeom>
          <a:solidFill>
            <a:srgbClr val="70AD47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F53F5F65-371D-4A71-AA32-AA8143DF1C14}"/>
              </a:ext>
            </a:extLst>
          </p:cNvPr>
          <p:cNvSpPr/>
          <p:nvPr/>
        </p:nvSpPr>
        <p:spPr>
          <a:xfrm rot="5400000">
            <a:off x="4668959" y="4610133"/>
            <a:ext cx="165538" cy="307241"/>
          </a:xfrm>
          <a:prstGeom prst="rect">
            <a:avLst/>
          </a:prstGeom>
          <a:solidFill>
            <a:srgbClr val="4472C4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C452563F-5071-49B8-96C5-99D4855A9CC8}"/>
              </a:ext>
            </a:extLst>
          </p:cNvPr>
          <p:cNvSpPr txBox="1"/>
          <p:nvPr/>
        </p:nvSpPr>
        <p:spPr>
          <a:xfrm>
            <a:off x="5073021" y="4358515"/>
            <a:ext cx="192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5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11ACD8E1-D523-46F6-A174-478A33B00105}"/>
              </a:ext>
            </a:extLst>
          </p:cNvPr>
          <p:cNvSpPr txBox="1"/>
          <p:nvPr/>
        </p:nvSpPr>
        <p:spPr>
          <a:xfrm>
            <a:off x="5080744" y="4624966"/>
            <a:ext cx="232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</a:rPr>
              <a:t>7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00" name="Freeform: Shape 199">
            <a:extLst>
              <a:ext uri="{FF2B5EF4-FFF2-40B4-BE49-F238E27FC236}">
                <a16:creationId xmlns:a16="http://schemas.microsoft.com/office/drawing/2014/main" id="{5BF2C217-84F7-4583-9C92-51E8C71C27AB}"/>
              </a:ext>
            </a:extLst>
          </p:cNvPr>
          <p:cNvSpPr/>
          <p:nvPr/>
        </p:nvSpPr>
        <p:spPr>
          <a:xfrm>
            <a:off x="854207" y="1599090"/>
            <a:ext cx="3563007" cy="656081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3539359 w 3539359"/>
              <a:gd name="connsiteY0" fmla="*/ 752890 h 752890"/>
              <a:gd name="connsiteX1" fmla="*/ 0 w 3539359"/>
              <a:gd name="connsiteY1" fmla="*/ 122216 h 752890"/>
              <a:gd name="connsiteX0" fmla="*/ 3539359 w 3539359"/>
              <a:gd name="connsiteY0" fmla="*/ 846554 h 846554"/>
              <a:gd name="connsiteX1" fmla="*/ 0 w 3539359"/>
              <a:gd name="connsiteY1" fmla="*/ 215880 h 846554"/>
              <a:gd name="connsiteX0" fmla="*/ 3547242 w 3547242"/>
              <a:gd name="connsiteY0" fmla="*/ 669078 h 669078"/>
              <a:gd name="connsiteX1" fmla="*/ 0 w 3547242"/>
              <a:gd name="connsiteY1" fmla="*/ 255328 h 669078"/>
              <a:gd name="connsiteX0" fmla="*/ 3555125 w 3555125"/>
              <a:gd name="connsiteY0" fmla="*/ 618920 h 618920"/>
              <a:gd name="connsiteX1" fmla="*/ 0 w 3555125"/>
              <a:gd name="connsiteY1" fmla="*/ 269737 h 618920"/>
              <a:gd name="connsiteX0" fmla="*/ 3563007 w 3563007"/>
              <a:gd name="connsiteY0" fmla="*/ 597106 h 597106"/>
              <a:gd name="connsiteX1" fmla="*/ 0 w 3563007"/>
              <a:gd name="connsiteY1" fmla="*/ 276620 h 597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63007" h="597106">
                <a:moveTo>
                  <a:pt x="3563007" y="597106"/>
                </a:moveTo>
                <a:cubicBezTo>
                  <a:pt x="3113690" y="216106"/>
                  <a:pt x="1174532" y="-341674"/>
                  <a:pt x="0" y="276620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Freeform: Shape 200">
            <a:extLst>
              <a:ext uri="{FF2B5EF4-FFF2-40B4-BE49-F238E27FC236}">
                <a16:creationId xmlns:a16="http://schemas.microsoft.com/office/drawing/2014/main" id="{8D35BA31-C692-4637-B32E-BE2029B26C77}"/>
              </a:ext>
            </a:extLst>
          </p:cNvPr>
          <p:cNvSpPr/>
          <p:nvPr/>
        </p:nvSpPr>
        <p:spPr>
          <a:xfrm>
            <a:off x="1800184" y="1928489"/>
            <a:ext cx="1679027" cy="498752"/>
          </a:xfrm>
          <a:custGeom>
            <a:avLst/>
            <a:gdLst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33586 h 933586"/>
              <a:gd name="connsiteX1" fmla="*/ 969579 w 1702676"/>
              <a:gd name="connsiteY1" fmla="*/ 11303 h 933586"/>
              <a:gd name="connsiteX2" fmla="*/ 0 w 1702676"/>
              <a:gd name="connsiteY2" fmla="*/ 381793 h 933586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942414 h 942414"/>
              <a:gd name="connsiteX1" fmla="*/ 969579 w 1702676"/>
              <a:gd name="connsiteY1" fmla="*/ 20131 h 942414"/>
              <a:gd name="connsiteX2" fmla="*/ 0 w 1702676"/>
              <a:gd name="connsiteY2" fmla="*/ 390621 h 942414"/>
              <a:gd name="connsiteX0" fmla="*/ 1702676 w 1702676"/>
              <a:gd name="connsiteY0" fmla="*/ 551793 h 551793"/>
              <a:gd name="connsiteX1" fmla="*/ 0 w 1702676"/>
              <a:gd name="connsiteY1" fmla="*/ 0 h 55179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62403 h 662403"/>
              <a:gd name="connsiteX1" fmla="*/ 0 w 1702676"/>
              <a:gd name="connsiteY1" fmla="*/ 110610 h 662403"/>
              <a:gd name="connsiteX0" fmla="*/ 1702676 w 1702676"/>
              <a:gd name="connsiteY0" fmla="*/ 684554 h 684554"/>
              <a:gd name="connsiteX1" fmla="*/ 0 w 1702676"/>
              <a:gd name="connsiteY1" fmla="*/ 132761 h 684554"/>
              <a:gd name="connsiteX0" fmla="*/ 1671145 w 1671145"/>
              <a:gd name="connsiteY0" fmla="*/ 407232 h 407232"/>
              <a:gd name="connsiteX1" fmla="*/ 0 w 1671145"/>
              <a:gd name="connsiteY1" fmla="*/ 210163 h 407232"/>
              <a:gd name="connsiteX0" fmla="*/ 1671145 w 1671145"/>
              <a:gd name="connsiteY0" fmla="*/ 396860 h 396860"/>
              <a:gd name="connsiteX1" fmla="*/ 0 w 1671145"/>
              <a:gd name="connsiteY1" fmla="*/ 199791 h 396860"/>
              <a:gd name="connsiteX0" fmla="*/ 1671145 w 1671145"/>
              <a:gd name="connsiteY0" fmla="*/ 292794 h 292794"/>
              <a:gd name="connsiteX1" fmla="*/ 0 w 1671145"/>
              <a:gd name="connsiteY1" fmla="*/ 269146 h 292794"/>
              <a:gd name="connsiteX0" fmla="*/ 1679027 w 1679027"/>
              <a:gd name="connsiteY0" fmla="*/ 265162 h 298039"/>
              <a:gd name="connsiteX1" fmla="*/ 0 w 1679027"/>
              <a:gd name="connsiteY1" fmla="*/ 298040 h 2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9027" h="298039">
                <a:moveTo>
                  <a:pt x="1679027" y="265162"/>
                </a:moveTo>
                <a:cubicBezTo>
                  <a:pt x="1229710" y="-115838"/>
                  <a:pt x="449318" y="-69822"/>
                  <a:pt x="0" y="298040"/>
                </a:cubicBezTo>
              </a:path>
            </a:pathLst>
          </a:cu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Left Brace 201">
            <a:extLst>
              <a:ext uri="{FF2B5EF4-FFF2-40B4-BE49-F238E27FC236}">
                <a16:creationId xmlns:a16="http://schemas.microsoft.com/office/drawing/2014/main" id="{F22C191B-F37B-4E4E-8AD8-53D9A11CA488}"/>
              </a:ext>
            </a:extLst>
          </p:cNvPr>
          <p:cNvSpPr/>
          <p:nvPr/>
        </p:nvSpPr>
        <p:spPr>
          <a:xfrm rot="16200000">
            <a:off x="1957799" y="2623777"/>
            <a:ext cx="101076" cy="1395766"/>
          </a:xfrm>
          <a:prstGeom prst="leftBrace">
            <a:avLst>
              <a:gd name="adj1" fmla="val 96869"/>
              <a:gd name="adj2" fmla="val 50000"/>
            </a:avLst>
          </a:prstGeom>
          <a:noFill/>
          <a:ln w="190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DDEEE859-0573-4536-B8B8-5ED4117E1B38}"/>
              </a:ext>
            </a:extLst>
          </p:cNvPr>
          <p:cNvSpPr txBox="1"/>
          <p:nvPr/>
        </p:nvSpPr>
        <p:spPr>
          <a:xfrm>
            <a:off x="1045794" y="3396529"/>
            <a:ext cx="5536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</a:rPr>
              <a:t>3 frames delay for TL2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51073460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page_Image version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32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2CAB3CEB-A314-40CA-9193-70DA3C6C90B9}"/>
    </a:ext>
  </a:extLst>
</a:theme>
</file>

<file path=ppt/theme/theme2.xml><?xml version="1.0" encoding="utf-8"?>
<a:theme xmlns:a="http://schemas.openxmlformats.org/drawingml/2006/main" name="Contents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2200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BD6C002A-145D-48C4-BC37-8F185842FDD8}"/>
    </a:ext>
  </a:extLst>
</a:theme>
</file>

<file path=ppt/theme/theme3.xml><?xml version="1.0" encoding="utf-8"?>
<a:theme xmlns:a="http://schemas.openxmlformats.org/drawingml/2006/main" name="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4.xml><?xml version="1.0" encoding="utf-8"?>
<a:theme xmlns:a="http://schemas.openxmlformats.org/drawingml/2006/main" name="End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48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19CE10E0-DEB1-4025-A926-EA35B177B1A8}"/>
    </a:ext>
  </a:extLst>
</a:theme>
</file>

<file path=ppt/theme/theme5.xml><?xml version="1.0" encoding="utf-8"?>
<a:theme xmlns:a="http://schemas.openxmlformats.org/drawingml/2006/main" name="Office 主题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7.xml><?xml version="1.0" encoding="utf-8"?>
<a:theme xmlns:a="http://schemas.openxmlformats.org/drawingml/2006/main" name="2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8.xml><?xml version="1.0" encoding="utf-8"?>
<a:theme xmlns:a="http://schemas.openxmlformats.org/drawingml/2006/main" name="3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9.xml><?xml version="1.0" encoding="utf-8"?>
<a:theme xmlns:a="http://schemas.openxmlformats.org/drawingml/2006/main" name="4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4789</TotalTime>
  <Words>891</Words>
  <Application>Microsoft Office PowerPoint</Application>
  <PresentationFormat>Custom</PresentationFormat>
  <Paragraphs>340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Microsoft YaHei</vt:lpstr>
      <vt:lpstr>Arial</vt:lpstr>
      <vt:lpstr>Calibri</vt:lpstr>
      <vt:lpstr>Calibri Light</vt:lpstr>
      <vt:lpstr>Times New Roman</vt:lpstr>
      <vt:lpstr>Cover page_Image version</vt:lpstr>
      <vt:lpstr>Contents page</vt:lpstr>
      <vt:lpstr>Chapter page</vt:lpstr>
      <vt:lpstr>End page</vt:lpstr>
      <vt:lpstr>Office 主题</vt:lpstr>
      <vt:lpstr>1_Chapter page</vt:lpstr>
      <vt:lpstr>2_Chapter page</vt:lpstr>
      <vt:lpstr>3_Chapter page</vt:lpstr>
      <vt:lpstr>4_Chapter page</vt:lpstr>
      <vt:lpstr>AHG18: Random Access GOP4 Configuration  for Live-streaming Applications  evaluated in ULL test conditions</vt:lpstr>
      <vt:lpstr>Recap: RA GOP4 for Live Streaming applications</vt:lpstr>
      <vt:lpstr>Structural delay and latency restriction</vt:lpstr>
      <vt:lpstr>Video freeze under latency restriction</vt:lpstr>
      <vt:lpstr>Small and Big freeze</vt:lpstr>
      <vt:lpstr>ULL CfE JVET-AN0080 evaluated in RA GOP4</vt:lpstr>
      <vt:lpstr>Software modifications on top of AHG18 software</vt:lpstr>
      <vt:lpstr>Conclusion</vt:lpstr>
      <vt:lpstr>PowerPoint Presentation</vt:lpstr>
      <vt:lpstr>Structural delay: Temporal Layer 0</vt:lpstr>
      <vt:lpstr>Structural delay: Temporal Layer 1</vt:lpstr>
      <vt:lpstr>Structural delay: Temporal Layer 2</vt:lpstr>
    </vt:vector>
  </TitlesOfParts>
  <Company>Huawei Technologies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Sergey Ikonin</dc:creator>
  <cp:lastModifiedBy>Sergey Ikonin</cp:lastModifiedBy>
  <cp:revision>106</cp:revision>
  <dcterms:created xsi:type="dcterms:W3CDTF">2025-01-16T22:21:44Z</dcterms:created>
  <dcterms:modified xsi:type="dcterms:W3CDTF">2026-04-28T12:38:20Z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(3)ugBKOaJyAF+2ZR8jdmExaFyacnrLcOwJqVgt/eiAt7/9uRLjr3/83KfJXffCG1wvFVPSeP10
Dc9NNvHGUWrwtwKACI6q6nDY7NcezUIoD4FKlBcwq+4v0WlhdB9lj0DU9yPD/pgUXpzsro2u
qH2gSWTEwE78MEIg1nzvtxQ2ZrfVnJBql/WHhocm4WT+ALysekkM6h0D9v0dW90TDYeYAG8j
F4acTwDjPQB6Jvly/+</vt:lpwstr>
  </property>
  <property fmtid="{D5CDD505-2E9C-101B-9397-08002B2CF9AE}" pid="3" name="_2015_ms_pID_7253431">
    <vt:lpwstr>ziE1NCCJC2r3LDBHX5YS2y7Ei0yQjdt8IjSc6yaAzte6h9Vt2gm8GZ
IM9TVOOKsMVISWjPqTgRugMCEJJWz6zy8rzra4pEkJAAB9dSeb5WK2/Db6SCD4fOzPUpgWrB
TOuzAnrO4ie8dOvwiDydG3gULlJEXIFwJA5FjFT/amCZXakQtTLPQt9wmFCgTXIE+0BQ1Dnl
DNFUwz7BcD0XcrT4PaEJA2t/uvsWcaRAofjt</vt:lpwstr>
  </property>
  <property fmtid="{D5CDD505-2E9C-101B-9397-08002B2CF9AE}" pid="4" name="_2015_ms_pID_7253432">
    <vt:lpwstr>IQ==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1598576536</vt:lpwstr>
  </property>
</Properties>
</file>