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</p:sldMasterIdLst>
  <p:notesMasterIdLst>
    <p:notesMasterId r:id="rId11"/>
  </p:notesMasterIdLst>
  <p:handoutMasterIdLst>
    <p:handoutMasterId r:id="rId12"/>
  </p:handoutMasterIdLst>
  <p:sldIdLst>
    <p:sldId id="287" r:id="rId5"/>
    <p:sldId id="293" r:id="rId6"/>
    <p:sldId id="298" r:id="rId7"/>
    <p:sldId id="299" r:id="rId8"/>
    <p:sldId id="300" r:id="rId9"/>
    <p:sldId id="280" r:id="rId10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845901E-CE8D-4455-9805-363266B09641}">
          <p14:sldIdLst>
            <p14:sldId id="287"/>
          </p14:sldIdLst>
        </p14:section>
        <p14:section name="Untitled Section" id="{3A113276-0078-41CF-858D-1A2C5EB6325C}">
          <p14:sldIdLst>
            <p14:sldId id="293"/>
            <p14:sldId id="298"/>
            <p14:sldId id="299"/>
            <p14:sldId id="300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467"/>
  </p:normalViewPr>
  <p:slideViewPr>
    <p:cSldViewPr snapToGrid="0" snapToObjects="1">
      <p:cViewPr varScale="1">
        <p:scale>
          <a:sx n="95" d="100"/>
          <a:sy n="95" d="100"/>
        </p:scale>
        <p:origin x="20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52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107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24BB-85D6-49BA-81BE-054ACF1F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7D2FF-B100-4D2E-8FA2-88F304C1A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F3A0F-3651-4E2D-9D1C-CECBDEF2D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3F9FE-6C03-41FD-98F8-1A341D8D8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D8C92-F6E4-4D22-8809-5325C16C4688}" type="datetimeFigureOut">
              <a:rPr lang="LID4096" smtClean="0"/>
              <a:t>04/23/2026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3B083-A20A-44F1-AB8F-6AFF0031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9695F-EB07-4048-AA0F-C04176CA4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E6B1-5C0B-48DE-94D8-00CD9F12650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51741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35418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  <p:sldLayoutId id="2147483825" r:id="rId5"/>
    <p:sldLayoutId id="2147483827" r:id="rId6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23883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Huawei Proprietary - Restricted Distribution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9716F5-BA15-8E49-87BC-A78702BC98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3295" y="1392765"/>
            <a:ext cx="7853084" cy="1148459"/>
          </a:xfrm>
        </p:spPr>
        <p:txBody>
          <a:bodyPr/>
          <a:lstStyle/>
          <a:p>
            <a:r>
              <a:rPr kumimoji="1" lang="en-US" altLang="zh-CN" dirty="0"/>
              <a:t>M. Aderdor, T. Solovyev, E. Alshina (Huawei), F. Urban, F. Galpin, E. François (</a:t>
            </a:r>
            <a:r>
              <a:rPr kumimoji="1" lang="en-US" altLang="zh-CN" dirty="0" err="1"/>
              <a:t>InterDigital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>
          <a:xfrm>
            <a:off x="673295" y="493701"/>
            <a:ext cx="8049199" cy="813866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JVET-AP0144: [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EE1-related</a:t>
            </a:r>
            <a:r>
              <a:rPr lang="en-US" dirty="0">
                <a:solidFill>
                  <a:srgbClr val="000000"/>
                </a:solidFill>
              </a:rPr>
              <a:t>]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Statistics on multilayer frame level RDO using DCVC-RT</a:t>
            </a:r>
            <a:endParaRPr lang="zh-CN" altLang="en-US" dirty="0"/>
          </a:p>
        </p:txBody>
      </p:sp>
      <p:pic>
        <p:nvPicPr>
          <p:cNvPr id="2" name="Picture 2" descr="InterDigital: Advanced Wireless and Video R&amp;I and Licensing | InterDigital .com">
            <a:extLst>
              <a:ext uri="{FF2B5EF4-FFF2-40B4-BE49-F238E27FC236}">
                <a16:creationId xmlns:a16="http://schemas.microsoft.com/office/drawing/2014/main" id="{7C959881-E79E-AE44-EFB1-9DFEB3203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7" y="6083763"/>
            <a:ext cx="2280416" cy="3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18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7FA7AC3-E465-43B5-8F13-16D31CACA3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695959"/>
              </p:ext>
            </p:extLst>
          </p:nvPr>
        </p:nvGraphicFramePr>
        <p:xfrm>
          <a:off x="1969981" y="2950495"/>
          <a:ext cx="9018588" cy="318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1018327" imgH="3893574" progId="Visio.Drawing.15">
                  <p:embed/>
                </p:oleObj>
              </mc:Choice>
              <mc:Fallback>
                <p:oleObj r:id="rId2" imgW="11018327" imgH="3893574" progId="Visio.Drawing.15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7FA7AC3-E465-43B5-8F13-16D31CACA3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9981" y="2950495"/>
                        <a:ext cx="9018588" cy="318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Content Placeholder 96">
            <a:extLst>
              <a:ext uri="{FF2B5EF4-FFF2-40B4-BE49-F238E27FC236}">
                <a16:creationId xmlns:a16="http://schemas.microsoft.com/office/drawing/2014/main" id="{DDA2B06A-7BF2-416D-BD4C-A68B1C75C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282" y="1293056"/>
            <a:ext cx="10337599" cy="170681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I-frame insertion decision is done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On base layer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Based on frame level RDO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+mj-lt"/>
              </a:rPr>
              <a:t>NN pure reconstruction vs. VTM final reconstruction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Code is available in AO EE1-4.2 repo (--FLS=1 to enable)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E53AF-8309-4F9D-B43F-284F77D8A5AF}"/>
              </a:ext>
            </a:extLst>
          </p:cNvPr>
          <p:cNvSpPr txBox="1"/>
          <p:nvPr/>
        </p:nvSpPr>
        <p:spPr>
          <a:xfrm>
            <a:off x="401487" y="360935"/>
            <a:ext cx="113937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b="1" dirty="0"/>
              <a:t>JVET-AP0144: [EE1-related] Statistics on multilayer frame level RDO using DCVC-RT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5B7226-3E93-D634-02FF-EB5B33A372AE}"/>
              </a:ext>
            </a:extLst>
          </p:cNvPr>
          <p:cNvSpPr/>
          <p:nvPr/>
        </p:nvSpPr>
        <p:spPr>
          <a:xfrm>
            <a:off x="1083076" y="6365289"/>
            <a:ext cx="2396971" cy="3018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" name="Picture 2" descr="InterDigital: Advanced Wireless and Video R&amp;I and Licensing | InterDigital .com">
            <a:extLst>
              <a:ext uri="{FF2B5EF4-FFF2-40B4-BE49-F238E27FC236}">
                <a16:creationId xmlns:a16="http://schemas.microsoft.com/office/drawing/2014/main" id="{E183AD54-F7B4-4BB2-A31F-0142D0E7C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7" y="6083763"/>
            <a:ext cx="2280416" cy="3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1C8A9453-EB9E-40C1-B5FB-005F590FB6F0}"/>
              </a:ext>
            </a:extLst>
          </p:cNvPr>
          <p:cNvSpPr/>
          <p:nvPr/>
        </p:nvSpPr>
        <p:spPr>
          <a:xfrm>
            <a:off x="7751328" y="5192456"/>
            <a:ext cx="466659" cy="39628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E2E_I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A9DFE1-161C-4B39-87D2-99AA21B01E16}"/>
              </a:ext>
            </a:extLst>
          </p:cNvPr>
          <p:cNvSpPr/>
          <p:nvPr/>
        </p:nvSpPr>
        <p:spPr>
          <a:xfrm>
            <a:off x="5164732" y="3526090"/>
            <a:ext cx="523415" cy="39628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E2E_P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C7EAFF3-5C94-43AC-BD01-406D1DFE65F1}"/>
              </a:ext>
            </a:extLst>
          </p:cNvPr>
          <p:cNvSpPr/>
          <p:nvPr/>
        </p:nvSpPr>
        <p:spPr>
          <a:xfrm>
            <a:off x="2182947" y="3999581"/>
            <a:ext cx="480665" cy="4714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E2E_P </a:t>
            </a:r>
          </a:p>
          <a:p>
            <a:pPr algn="ctr"/>
            <a:r>
              <a:rPr lang="en-US" sz="700" b="1" dirty="0">
                <a:solidFill>
                  <a:schemeClr val="tx1"/>
                </a:solidFill>
              </a:rPr>
              <a:t> or  VTM_P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6D7CCC6-3BC1-4C46-8ACE-FEF9A060E2B8}"/>
              </a:ext>
            </a:extLst>
          </p:cNvPr>
          <p:cNvSpPr/>
          <p:nvPr/>
        </p:nvSpPr>
        <p:spPr>
          <a:xfrm>
            <a:off x="2182947" y="3446738"/>
            <a:ext cx="466659" cy="44396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E2E_I </a:t>
            </a:r>
          </a:p>
          <a:p>
            <a:pPr algn="ctr"/>
            <a:r>
              <a:rPr lang="en-US" sz="700" b="1" dirty="0">
                <a:solidFill>
                  <a:schemeClr val="tx1"/>
                </a:solidFill>
              </a:rPr>
              <a:t> or  VTM_I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0FF66A7-9AD9-4024-B86B-13FBE24EF868}"/>
              </a:ext>
            </a:extLst>
          </p:cNvPr>
          <p:cNvSpPr/>
          <p:nvPr/>
        </p:nvSpPr>
        <p:spPr>
          <a:xfrm>
            <a:off x="7694571" y="3526090"/>
            <a:ext cx="523415" cy="39628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E2E_P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BFEA345-DA2C-47C8-9F54-E34959135C21}"/>
              </a:ext>
            </a:extLst>
          </p:cNvPr>
          <p:cNvSpPr/>
          <p:nvPr/>
        </p:nvSpPr>
        <p:spPr>
          <a:xfrm>
            <a:off x="10223785" y="3526090"/>
            <a:ext cx="523415" cy="39628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E2E_P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57FB3BD4-2B5F-448E-80C8-EB91C80AE562}"/>
              </a:ext>
            </a:extLst>
          </p:cNvPr>
          <p:cNvSpPr/>
          <p:nvPr/>
        </p:nvSpPr>
        <p:spPr>
          <a:xfrm>
            <a:off x="10252162" y="5192455"/>
            <a:ext cx="466659" cy="39628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E2E_I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4BD4520-B9D4-4DEF-A91E-E5A238C3867B}"/>
              </a:ext>
            </a:extLst>
          </p:cNvPr>
          <p:cNvSpPr/>
          <p:nvPr/>
        </p:nvSpPr>
        <p:spPr>
          <a:xfrm>
            <a:off x="5236203" y="5192456"/>
            <a:ext cx="466659" cy="39628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E2E_I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7B27403-C711-4B13-92F2-40E04CF65F1D}"/>
              </a:ext>
            </a:extLst>
          </p:cNvPr>
          <p:cNvSpPr/>
          <p:nvPr/>
        </p:nvSpPr>
        <p:spPr>
          <a:xfrm>
            <a:off x="2131446" y="3352007"/>
            <a:ext cx="2169335" cy="17322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B3233589-3705-4CF2-BDE1-30F8BF48831A}"/>
              </a:ext>
            </a:extLst>
          </p:cNvPr>
          <p:cNvSpPr/>
          <p:nvPr/>
        </p:nvSpPr>
        <p:spPr>
          <a:xfrm>
            <a:off x="3216113" y="4094174"/>
            <a:ext cx="1701625" cy="5882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507E7FD-717D-48AD-A30D-54EB97EC7A81}"/>
              </a:ext>
            </a:extLst>
          </p:cNvPr>
          <p:cNvSpPr/>
          <p:nvPr/>
        </p:nvSpPr>
        <p:spPr>
          <a:xfrm>
            <a:off x="4786359" y="4188767"/>
            <a:ext cx="378373" cy="2823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451EF72-AE4B-4D49-89F4-DF72D998902A}"/>
              </a:ext>
            </a:extLst>
          </p:cNvPr>
          <p:cNvSpPr/>
          <p:nvPr/>
        </p:nvSpPr>
        <p:spPr>
          <a:xfrm>
            <a:off x="2287840" y="5361806"/>
            <a:ext cx="2709864" cy="1957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080EE86-F616-4245-BF60-E66DA7109CD6}"/>
              </a:ext>
            </a:extLst>
          </p:cNvPr>
          <p:cNvSpPr txBox="1"/>
          <p:nvPr/>
        </p:nvSpPr>
        <p:spPr>
          <a:xfrm>
            <a:off x="1734376" y="3791832"/>
            <a:ext cx="1569904" cy="41549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l"/>
            <a:r>
              <a:rPr kumimoji="1" lang="en-US" sz="900" b="1" dirty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External E2E-coded picture</a:t>
            </a:r>
          </a:p>
          <a:p>
            <a:r>
              <a:rPr kumimoji="1" lang="en-US" sz="900" b="1" dirty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or</a:t>
            </a:r>
          </a:p>
          <a:p>
            <a:pPr algn="l"/>
            <a:r>
              <a:rPr kumimoji="1" lang="en-US" sz="900" b="1" dirty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VTM coded I-frame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83484AB-FC1D-4294-96A8-5EAF9E69D5B4}"/>
              </a:ext>
            </a:extLst>
          </p:cNvPr>
          <p:cNvSpPr/>
          <p:nvPr/>
        </p:nvSpPr>
        <p:spPr>
          <a:xfrm>
            <a:off x="1005786" y="4388293"/>
            <a:ext cx="523415" cy="396289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E2E_P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0F86EEF-7813-4FD5-B1F1-C5B9343DA757}"/>
              </a:ext>
            </a:extLst>
          </p:cNvPr>
          <p:cNvSpPr txBox="1"/>
          <p:nvPr/>
        </p:nvSpPr>
        <p:spPr>
          <a:xfrm>
            <a:off x="1736429" y="4552844"/>
            <a:ext cx="2437249" cy="138499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l"/>
            <a:r>
              <a:rPr kumimoji="1" lang="en-US" sz="900" b="1" dirty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E2E_P: E2E_I + residuals + LF + Intra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0B45E6D-D4D3-4B9F-90D6-779A64BF6DE4}"/>
              </a:ext>
            </a:extLst>
          </p:cNvPr>
          <p:cNvSpPr/>
          <p:nvPr/>
        </p:nvSpPr>
        <p:spPr>
          <a:xfrm>
            <a:off x="1002624" y="3801436"/>
            <a:ext cx="526577" cy="396289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2"/>
                </a:solidFill>
              </a:rPr>
              <a:t>E2E_I </a:t>
            </a:r>
          </a:p>
          <a:p>
            <a:pPr algn="ctr"/>
            <a:r>
              <a:rPr lang="en-US" sz="700" b="1" dirty="0">
                <a:solidFill>
                  <a:schemeClr val="tx2"/>
                </a:solidFill>
              </a:rPr>
              <a:t> or  VTM_I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91226F8-9CE1-467C-9800-D8130AF5C830}"/>
              </a:ext>
            </a:extLst>
          </p:cNvPr>
          <p:cNvSpPr/>
          <p:nvPr/>
        </p:nvSpPr>
        <p:spPr>
          <a:xfrm>
            <a:off x="1000319" y="4979005"/>
            <a:ext cx="526577" cy="39628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VTM_B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8CE0B09-5CF2-49B4-8D8E-BF94C474D6D0}"/>
              </a:ext>
            </a:extLst>
          </p:cNvPr>
          <p:cNvSpPr txBox="1"/>
          <p:nvPr/>
        </p:nvSpPr>
        <p:spPr>
          <a:xfrm>
            <a:off x="1743786" y="5084248"/>
            <a:ext cx="2773680" cy="138499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l"/>
            <a:r>
              <a:rPr kumimoji="1" lang="en-US" sz="900" b="1" dirty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E2E_B: VTM B frame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3D3516D3-42FE-46A7-9496-58F04E717EEF}"/>
              </a:ext>
            </a:extLst>
          </p:cNvPr>
          <p:cNvSpPr/>
          <p:nvPr/>
        </p:nvSpPr>
        <p:spPr>
          <a:xfrm>
            <a:off x="6428604" y="3535160"/>
            <a:ext cx="526577" cy="39628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VTM_B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A78E047-E8D1-4B9E-A8A5-B112E6197031}"/>
              </a:ext>
            </a:extLst>
          </p:cNvPr>
          <p:cNvSpPr/>
          <p:nvPr/>
        </p:nvSpPr>
        <p:spPr>
          <a:xfrm>
            <a:off x="8960170" y="3535159"/>
            <a:ext cx="526577" cy="396289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VTM_B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7B75AAF-FB6D-4018-A711-18748FC6E142}"/>
              </a:ext>
            </a:extLst>
          </p:cNvPr>
          <p:cNvSpPr/>
          <p:nvPr/>
        </p:nvSpPr>
        <p:spPr>
          <a:xfrm>
            <a:off x="920654" y="3535160"/>
            <a:ext cx="3253024" cy="202238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96">
            <a:extLst>
              <a:ext uri="{FF2B5EF4-FFF2-40B4-BE49-F238E27FC236}">
                <a16:creationId xmlns:a16="http://schemas.microsoft.com/office/drawing/2014/main" id="{51359215-1B1C-4C09-9194-9618073A1DF3}"/>
              </a:ext>
            </a:extLst>
          </p:cNvPr>
          <p:cNvSpPr txBox="1">
            <a:spLocks/>
          </p:cNvSpPr>
          <p:nvPr/>
        </p:nvSpPr>
        <p:spPr>
          <a:xfrm>
            <a:off x="481681" y="774237"/>
            <a:ext cx="2524209" cy="54194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11307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E53AF-8309-4F9D-B43F-284F77D8A5AF}"/>
              </a:ext>
            </a:extLst>
          </p:cNvPr>
          <p:cNvSpPr txBox="1"/>
          <p:nvPr/>
        </p:nvSpPr>
        <p:spPr>
          <a:xfrm>
            <a:off x="401487" y="360935"/>
            <a:ext cx="113937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b="1" dirty="0"/>
              <a:t>JVET-AP0144: [EE1-related] Statistics on multilayer frame level RDO using DCVC-RT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713CC0-CADC-14D0-0872-8A27CE9189C7}"/>
              </a:ext>
            </a:extLst>
          </p:cNvPr>
          <p:cNvSpPr/>
          <p:nvPr/>
        </p:nvSpPr>
        <p:spPr>
          <a:xfrm>
            <a:off x="1083076" y="6365289"/>
            <a:ext cx="2396971" cy="3018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F1F65F-A79B-4B66-80F5-10522F6C226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3" b="9213"/>
          <a:stretch/>
        </p:blipFill>
        <p:spPr bwMode="auto">
          <a:xfrm>
            <a:off x="6098381" y="1499650"/>
            <a:ext cx="4252885" cy="3520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ontent Placeholder 96">
            <a:extLst>
              <a:ext uri="{FF2B5EF4-FFF2-40B4-BE49-F238E27FC236}">
                <a16:creationId xmlns:a16="http://schemas.microsoft.com/office/drawing/2014/main" id="{1D81B105-55FF-4B99-A686-B9404E54B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282" y="1539259"/>
            <a:ext cx="5128671" cy="276089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Dataset: JVET CTC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QPs: [22, 27, 32, 37, 42]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Configuration: All Intra (TSR = 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NN Coder: DCVC-RT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Total frames: 6405</a:t>
            </a:r>
          </a:p>
        </p:txBody>
      </p:sp>
      <p:pic>
        <p:nvPicPr>
          <p:cNvPr id="6" name="Picture 2" descr="InterDigital: Advanced Wireless and Video R&amp;I and Licensing | InterDigital .com">
            <a:extLst>
              <a:ext uri="{FF2B5EF4-FFF2-40B4-BE49-F238E27FC236}">
                <a16:creationId xmlns:a16="http://schemas.microsoft.com/office/drawing/2014/main" id="{CA4A081F-5F33-40EA-A967-94FB6AB5C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7" y="6083763"/>
            <a:ext cx="2280416" cy="3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96">
            <a:extLst>
              <a:ext uri="{FF2B5EF4-FFF2-40B4-BE49-F238E27FC236}">
                <a16:creationId xmlns:a16="http://schemas.microsoft.com/office/drawing/2014/main" id="{088F90B9-5656-4722-8FB4-19BB30BCDDCB}"/>
              </a:ext>
            </a:extLst>
          </p:cNvPr>
          <p:cNvSpPr txBox="1">
            <a:spLocks/>
          </p:cNvSpPr>
          <p:nvPr/>
        </p:nvSpPr>
        <p:spPr>
          <a:xfrm>
            <a:off x="481681" y="888374"/>
            <a:ext cx="2524209" cy="541941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000" kern="1200">
                <a:solidFill>
                  <a:srgbClr val="1D1D1B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+mj-lt"/>
              </a:rPr>
              <a:t>Statistics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3AB68C-122D-4885-8D70-1C57F5B4D618}"/>
              </a:ext>
            </a:extLst>
          </p:cNvPr>
          <p:cNvSpPr txBox="1"/>
          <p:nvPr/>
        </p:nvSpPr>
        <p:spPr>
          <a:xfrm>
            <a:off x="6464790" y="5290388"/>
            <a:ext cx="3520066" cy="3748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3440"/>
              </a:lnSpc>
            </a:pP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Overall choice distribution - CTC All Intra</a:t>
            </a:r>
            <a:endParaRPr kumimoji="1" lang="en-US" sz="2000" i="1" dirty="0">
              <a:solidFill>
                <a:schemeClr val="bg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49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E53AF-8309-4F9D-B43F-284F77D8A5AF}"/>
              </a:ext>
            </a:extLst>
          </p:cNvPr>
          <p:cNvSpPr txBox="1"/>
          <p:nvPr/>
        </p:nvSpPr>
        <p:spPr>
          <a:xfrm>
            <a:off x="401487" y="360935"/>
            <a:ext cx="113937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b="1" dirty="0"/>
              <a:t>JVET-AP0144: [EE1-related] Statistics on multilayer frame level RDO using DCVC-RT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713CC0-CADC-14D0-0872-8A27CE9189C7}"/>
              </a:ext>
            </a:extLst>
          </p:cNvPr>
          <p:cNvSpPr/>
          <p:nvPr/>
        </p:nvSpPr>
        <p:spPr>
          <a:xfrm>
            <a:off x="1083076" y="6365289"/>
            <a:ext cx="2396971" cy="3018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InterDigital: Advanced Wireless and Video R&amp;I and Licensing | InterDigital .com">
            <a:extLst>
              <a:ext uri="{FF2B5EF4-FFF2-40B4-BE49-F238E27FC236}">
                <a16:creationId xmlns:a16="http://schemas.microsoft.com/office/drawing/2014/main" id="{375A53D6-8434-449E-A531-B4522AD8F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7" y="6083763"/>
            <a:ext cx="2280416" cy="3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394291-05AE-474B-9175-208978D62B9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14" y="4374781"/>
            <a:ext cx="11091397" cy="22923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9738BA-55B6-4C0D-9626-F18BC338BE8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13" y="1427188"/>
            <a:ext cx="11149315" cy="22923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BF2855-0AB7-4EA6-AD66-4BDD6BCDD027}"/>
              </a:ext>
            </a:extLst>
          </p:cNvPr>
          <p:cNvSpPr txBox="1"/>
          <p:nvPr/>
        </p:nvSpPr>
        <p:spPr>
          <a:xfrm>
            <a:off x="401487" y="844198"/>
            <a:ext cx="1534074" cy="3748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3440"/>
              </a:lnSpc>
            </a:pP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 class statistics</a:t>
            </a:r>
            <a:endParaRPr kumimoji="1" lang="en-US" sz="2000" i="1" dirty="0">
              <a:solidFill>
                <a:schemeClr val="bg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176147-6B30-4F74-9343-6FF5F58D94F1}"/>
              </a:ext>
            </a:extLst>
          </p:cNvPr>
          <p:cNvSpPr txBox="1"/>
          <p:nvPr/>
        </p:nvSpPr>
        <p:spPr>
          <a:xfrm>
            <a:off x="401487" y="3813640"/>
            <a:ext cx="1390894" cy="3748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3440"/>
              </a:lnSpc>
            </a:pPr>
            <a:r>
              <a:rPr lang="en-US" sz="16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 QP statistics</a:t>
            </a:r>
            <a:endParaRPr kumimoji="1" lang="en-US" sz="2000" i="1" dirty="0">
              <a:solidFill>
                <a:schemeClr val="bg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CC76A1-4D1B-4685-A952-123FFF1725C4}"/>
              </a:ext>
            </a:extLst>
          </p:cNvPr>
          <p:cNvSpPr txBox="1"/>
          <p:nvPr/>
        </p:nvSpPr>
        <p:spPr>
          <a:xfrm>
            <a:off x="970006" y="4182067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QP 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C4FD08-BBBA-4315-A248-16BC57D11D52}"/>
              </a:ext>
            </a:extLst>
          </p:cNvPr>
          <p:cNvSpPr txBox="1"/>
          <p:nvPr/>
        </p:nvSpPr>
        <p:spPr>
          <a:xfrm>
            <a:off x="3136557" y="4150538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QP 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D17061-5DBB-4B05-A4CA-074E47CF8791}"/>
              </a:ext>
            </a:extLst>
          </p:cNvPr>
          <p:cNvSpPr txBox="1"/>
          <p:nvPr/>
        </p:nvSpPr>
        <p:spPr>
          <a:xfrm>
            <a:off x="5381688" y="4150538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QP 32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B75D97-BB44-42CE-9CCB-DC33E1D9294C}"/>
              </a:ext>
            </a:extLst>
          </p:cNvPr>
          <p:cNvSpPr txBox="1"/>
          <p:nvPr/>
        </p:nvSpPr>
        <p:spPr>
          <a:xfrm>
            <a:off x="7535561" y="4134352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QP 37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D6229A-24ED-41AC-9FDC-AA7339681047}"/>
              </a:ext>
            </a:extLst>
          </p:cNvPr>
          <p:cNvSpPr txBox="1"/>
          <p:nvPr/>
        </p:nvSpPr>
        <p:spPr>
          <a:xfrm>
            <a:off x="9814783" y="4150538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QP 42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305651-C340-44A6-BBDC-A962F88CDB91}"/>
              </a:ext>
            </a:extLst>
          </p:cNvPr>
          <p:cNvSpPr txBox="1"/>
          <p:nvPr/>
        </p:nvSpPr>
        <p:spPr>
          <a:xfrm>
            <a:off x="910281" y="1251702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Class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B8004-E050-4B4D-B639-A8056484ACAC}"/>
              </a:ext>
            </a:extLst>
          </p:cNvPr>
          <p:cNvSpPr txBox="1"/>
          <p:nvPr/>
        </p:nvSpPr>
        <p:spPr>
          <a:xfrm>
            <a:off x="3136557" y="1236962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Class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DE3E84-EE3D-44D3-9877-12C3CB7B2C23}"/>
              </a:ext>
            </a:extLst>
          </p:cNvPr>
          <p:cNvSpPr txBox="1"/>
          <p:nvPr/>
        </p:nvSpPr>
        <p:spPr>
          <a:xfrm>
            <a:off x="5418878" y="1243259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Class 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CB7D8C-B354-4DF6-8042-5C4935367F2B}"/>
              </a:ext>
            </a:extLst>
          </p:cNvPr>
          <p:cNvSpPr txBox="1"/>
          <p:nvPr/>
        </p:nvSpPr>
        <p:spPr>
          <a:xfrm>
            <a:off x="7645154" y="1236962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Class 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F03891-58E6-41F1-A102-33C04EF50331}"/>
              </a:ext>
            </a:extLst>
          </p:cNvPr>
          <p:cNvSpPr txBox="1"/>
          <p:nvPr/>
        </p:nvSpPr>
        <p:spPr>
          <a:xfrm>
            <a:off x="9927475" y="1243242"/>
            <a:ext cx="1433383" cy="36785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40"/>
              </a:lnSpc>
            </a:pPr>
            <a:r>
              <a:rPr kumimoji="1" lang="en-US" sz="1400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Class E</a:t>
            </a:r>
          </a:p>
        </p:txBody>
      </p:sp>
    </p:spTree>
    <p:extLst>
      <p:ext uri="{BB962C8B-B14F-4D97-AF65-F5344CB8AC3E}">
        <p14:creationId xmlns:p14="http://schemas.microsoft.com/office/powerpoint/2010/main" val="133156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E53AF-8309-4F9D-B43F-284F77D8A5AF}"/>
              </a:ext>
            </a:extLst>
          </p:cNvPr>
          <p:cNvSpPr txBox="1"/>
          <p:nvPr/>
        </p:nvSpPr>
        <p:spPr>
          <a:xfrm>
            <a:off x="401487" y="360935"/>
            <a:ext cx="113937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b="1" dirty="0"/>
              <a:t>JVET-AP0144: [EE1-related] Statistics on multilayer frame level RDO using DCVC-RT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713CC0-CADC-14D0-0872-8A27CE9189C7}"/>
              </a:ext>
            </a:extLst>
          </p:cNvPr>
          <p:cNvSpPr/>
          <p:nvPr/>
        </p:nvSpPr>
        <p:spPr>
          <a:xfrm>
            <a:off x="1083076" y="6365289"/>
            <a:ext cx="2396971" cy="3018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42B10-2446-4CED-B747-2C832DDD8F8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522" y="865770"/>
            <a:ext cx="5914390" cy="5801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39C68B-8380-4696-8692-046D6D84DA86}"/>
              </a:ext>
            </a:extLst>
          </p:cNvPr>
          <p:cNvSpPr txBox="1"/>
          <p:nvPr/>
        </p:nvSpPr>
        <p:spPr>
          <a:xfrm>
            <a:off x="560914" y="889393"/>
            <a:ext cx="1679947" cy="3970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ts val="3440"/>
              </a:lnSpc>
            </a:pPr>
            <a:r>
              <a:rPr kumimoji="1" lang="en-US" sz="2400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7" name="Content Placeholder 96">
            <a:extLst>
              <a:ext uri="{FF2B5EF4-FFF2-40B4-BE49-F238E27FC236}">
                <a16:creationId xmlns:a16="http://schemas.microsoft.com/office/drawing/2014/main" id="{A48E9C34-73F9-4A96-9DC3-BC053F65D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282" y="1539259"/>
            <a:ext cx="5128671" cy="390930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Majority of I-frames are DCVC-RT (70%)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Rare occurrences of DCVC-RT around QP 22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It’s possible for a single sequence to have both frames (VTM and E2E)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+mj-lt"/>
                <a:sym typeface="Wingdings" panose="05000000000000000000" pitchFamily="2" charset="2"/>
              </a:rPr>
              <a:t> We propose to add frame level switching (FLS) functionality to NNVC software’s hybrid multilayer framework. </a:t>
            </a:r>
            <a:endParaRPr lang="en-US" sz="1600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238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terDigital: Advanced Wireless and Video R&amp;I and Licensing | InterDigital .com">
            <a:extLst>
              <a:ext uri="{FF2B5EF4-FFF2-40B4-BE49-F238E27FC236}">
                <a16:creationId xmlns:a16="http://schemas.microsoft.com/office/drawing/2014/main" id="{3064B527-888A-496C-B114-07265CF90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7" y="6083763"/>
            <a:ext cx="2280416" cy="36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39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</Template>
  <TotalTime>38</TotalTime>
  <Words>368</Words>
  <Application>Microsoft Office PowerPoint</Application>
  <PresentationFormat>Custom</PresentationFormat>
  <Paragraphs>68</Paragraphs>
  <Slides>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Microsoft YaHei</vt:lpstr>
      <vt:lpstr>Arial</vt:lpstr>
      <vt:lpstr>Calibri</vt:lpstr>
      <vt:lpstr>Times New Roman</vt:lpstr>
      <vt:lpstr>Cover page_Image version</vt:lpstr>
      <vt:lpstr>Contents page</vt:lpstr>
      <vt:lpstr>Chapter page</vt:lpstr>
      <vt:lpstr>End page</vt:lpstr>
      <vt:lpstr>Visio.Drawing.15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Mouad Aderdor (A)</dc:creator>
  <cp:lastModifiedBy>Mouad Aderdor (A)</cp:lastModifiedBy>
  <cp:revision>37</cp:revision>
  <dcterms:created xsi:type="dcterms:W3CDTF">2020-08-28T08:36:40Z</dcterms:created>
  <dcterms:modified xsi:type="dcterms:W3CDTF">2026-04-23T10:14:37Z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(3)MvEcCh+nKrkGsOQoCYp8e/KAQ4mlNKRFfvD6Ku91fYcT9i70ntlVJb6Bl4wWkMYfmporRjby
804gLQUXNhfAIsih0EBF7pwX/u86T5NkkNdnwH6njj7ckaVCWaLoTdIFNjRVMupqUMT9pr7p
egc8Zkq53aNNmcnmBU+r84c+NSaFsaV53SHivNEwUeiUcN+RHKiFqg9LWGQ9o5DmyP9+5TOg
3G1ZCkm6rUnM7/K+bd</vt:lpwstr>
  </property>
  <property fmtid="{D5CDD505-2E9C-101B-9397-08002B2CF9AE}" pid="3" name="_2015_ms_pID_7253431">
    <vt:lpwstr>Fx77WoRTCrQE+qG3iqYG7eWGvTJJSHDRxB0PwMZFgPVyyW2i1G+A2x
UPLBpE8QGVSTZ/CcgdQiFtmaBCwUaDzLHRpk8JU/8bR012L2SGwDsQiruidaDrsdDUdwY0Rf
7nAQq6cwRaABqNuQaDte24oYH7JkCL8ub7TjG1rQeeheiQjTyK8LqxVnTirrMxTmnzNm+SWC
fWHOz3KzIwAhV7hbW4i1lf6cFjWrhrhv2ugc</vt:lpwstr>
  </property>
  <property fmtid="{D5CDD505-2E9C-101B-9397-08002B2CF9AE}" pid="4" name="_2015_ms_pID_7253432">
    <vt:lpwstr>IZwT1V5ZhHcmXGy6Q4q2BJA=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