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62" r:id="rId2"/>
    <p:sldId id="263" r:id="rId3"/>
    <p:sldId id="267" r:id="rId4"/>
    <p:sldId id="268" r:id="rId5"/>
    <p:sldId id="264" r:id="rId6"/>
    <p:sldId id="269" r:id="rId7"/>
    <p:sldId id="270" r:id="rId8"/>
    <p:sldId id="271" r:id="rId9"/>
    <p:sldId id="273" r:id="rId10"/>
    <p:sldId id="272" r:id="rId11"/>
    <p:sldId id="275" r:id="rId12"/>
    <p:sldId id="274" r:id="rId13"/>
  </p:sldIdLst>
  <p:sldSz cx="12192000" cy="6858000"/>
  <p:notesSz cx="6858000" cy="9144000"/>
  <p:defaultTextStyle>
    <a:defPPr>
      <a:defRPr lang="en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95CD"/>
    <a:srgbClr val="A6BED2"/>
    <a:srgbClr val="A9C3D5"/>
    <a:srgbClr val="B5D0E1"/>
    <a:srgbClr val="E7AF92"/>
    <a:srgbClr val="F2B7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61"/>
    <p:restoredTop sz="96281"/>
  </p:normalViewPr>
  <p:slideViewPr>
    <p:cSldViewPr snapToGrid="0">
      <p:cViewPr varScale="1">
        <p:scale>
          <a:sx n="115" d="100"/>
          <a:sy n="115" d="100"/>
        </p:scale>
        <p:origin x="232" y="4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372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DCF82-F231-C941-92F1-F5FFE143471C}" type="datetimeFigureOut">
              <a:rPr lang="en-CN" smtClean="0"/>
              <a:t>2026/1/19</a:t>
            </a:fld>
            <a:endParaRPr lang="en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F79CB-9A5F-7B48-B751-6B1078F380C3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227987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3C67-58D2-E49A-1D08-FEA3988B3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4000" b="0" i="0">
                <a:latin typeface="Calibri" panose="020F0502020204030204" pitchFamily="34" charset="0"/>
                <a:ea typeface="Apple SD Gothic Neo Medium" panose="02000300000000000000" pitchFamily="2" charset="-12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245731-9182-55C2-D0CD-BC5F1887600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+mj-lt"/>
                <a:ea typeface="Apple SD Gothic Neo" panose="02000300000000000000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487174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63C71C-77D1-5A58-857D-4C0306C3BF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6" y="189187"/>
            <a:ext cx="12015950" cy="617972"/>
          </a:xfrm>
        </p:spPr>
        <p:txBody>
          <a:bodyPr>
            <a:noAutofit/>
          </a:bodyPr>
          <a:lstStyle>
            <a:lvl1pPr>
              <a:defRPr sz="4000" b="0" i="0">
                <a:solidFill>
                  <a:schemeClr val="tx1"/>
                </a:solidFill>
                <a:latin typeface="+mj-lt"/>
                <a:ea typeface="Apple SD Gothic Neo Light" panose="02000300000000000000" pitchFamily="2" charset="-127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716A-AA3C-9D03-7E79-EDC32A609D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75" y="872359"/>
            <a:ext cx="12005440" cy="5633543"/>
          </a:xfrm>
        </p:spPr>
        <p:txBody>
          <a:bodyPr anchor="ctr"/>
          <a:lstStyle>
            <a:lvl1pPr marL="361950" indent="-361950">
              <a:spcAft>
                <a:spcPts val="600"/>
              </a:spcAft>
              <a:buSzPct val="80000"/>
              <a:buFont typeface="System Font Regular"/>
              <a:buChar char="➤"/>
              <a:tabLst/>
              <a:defRPr sz="2800" b="0" i="0">
                <a:latin typeface="+mj-lt"/>
                <a:ea typeface="Apple SD Gothic Neo Light" panose="02000300000000000000" pitchFamily="2" charset="-127"/>
              </a:defRPr>
            </a:lvl1pPr>
            <a:lvl2pPr marL="800100" indent="-342900">
              <a:spcAft>
                <a:spcPts val="600"/>
              </a:spcAft>
              <a:buSzPct val="80000"/>
              <a:buFont typeface="System Font Regular"/>
              <a:buChar char="➤"/>
              <a:tabLst/>
              <a:defRPr b="0" i="0">
                <a:latin typeface="+mj-lt"/>
                <a:ea typeface="Apple SD Gothic Neo Light" panose="02000300000000000000" pitchFamily="2" charset="-127"/>
              </a:defRPr>
            </a:lvl2pPr>
            <a:lvl3pPr marL="1247775" indent="-333375">
              <a:spcAft>
                <a:spcPts val="600"/>
              </a:spcAft>
              <a:buSzPct val="80000"/>
              <a:buFont typeface="System Font Regular"/>
              <a:buChar char="➤"/>
              <a:tabLst/>
              <a:defRPr b="0" i="0">
                <a:latin typeface="+mj-lt"/>
                <a:ea typeface="Apple SD Gothic Neo Light" panose="02000300000000000000" pitchFamily="2" charset="-127"/>
              </a:defRPr>
            </a:lvl3pPr>
            <a:lvl4pPr marL="16002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4pPr>
            <a:lvl5pPr marL="20574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1EC009-5090-589C-2F03-6D6A715A0F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474" y="6505902"/>
            <a:ext cx="11398471" cy="278959"/>
          </a:xfrm>
        </p:spPr>
        <p:txBody>
          <a:bodyPr anchor="b"/>
          <a:lstStyle>
            <a:lvl1pPr algn="l">
              <a:defRPr b="0" i="0">
                <a:solidFill>
                  <a:schemeClr val="tx1"/>
                </a:solidFill>
                <a:latin typeface="+mj-lt"/>
                <a:ea typeface="Apple SD Gothic Neo Light" panose="02000300000000000000" pitchFamily="2" charset="-127"/>
              </a:defRPr>
            </a:lvl1pPr>
          </a:lstStyle>
          <a:p>
            <a:endParaRPr lang="en-CN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299CBD-A3C4-3597-87C6-A78C316BD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337" y="6505902"/>
            <a:ext cx="570187" cy="278960"/>
          </a:xfr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1pPr>
          </a:lstStyle>
          <a:p>
            <a:fld id="{EBD26F14-6B09-C54E-82E2-C61888D52A2B}" type="slidenum">
              <a:rPr lang="en-CN" smtClean="0"/>
              <a:pPr/>
              <a:t>‹#›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243811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96716A-AA3C-9D03-7E79-EDC32A609DE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476" y="872359"/>
            <a:ext cx="5846380" cy="5633543"/>
          </a:xfrm>
        </p:spPr>
        <p:txBody>
          <a:bodyPr anchor="ctr">
            <a:normAutofit/>
          </a:bodyPr>
          <a:lstStyle>
            <a:lvl1pPr marL="228600" indent="-228600">
              <a:buSzPct val="100000"/>
              <a:buFontTx/>
              <a:buBlip>
                <a:blip r:embed="rId2"/>
              </a:buBlip>
              <a:defRPr sz="2400" b="0" i="0">
                <a:latin typeface="+mj-lt"/>
                <a:ea typeface="Apple SD Gothic Neo Light" panose="02000300000000000000" pitchFamily="2" charset="-127"/>
              </a:defRPr>
            </a:lvl1pPr>
            <a:lvl2pPr marL="6858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2pPr>
            <a:lvl3pPr marL="11430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3pPr>
            <a:lvl4pPr marL="16002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4pPr>
            <a:lvl5pPr marL="20574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E1F48E4-39B4-89FC-C7BD-0C362A1E8EE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019801" y="872359"/>
            <a:ext cx="6069723" cy="5633543"/>
          </a:xfrm>
        </p:spPr>
        <p:txBody>
          <a:bodyPr anchor="ctr">
            <a:normAutofit/>
          </a:bodyPr>
          <a:lstStyle>
            <a:lvl1pPr marL="228600" indent="-228600">
              <a:buSzPct val="100000"/>
              <a:buFontTx/>
              <a:buBlip>
                <a:blip r:embed="rId3"/>
              </a:buBlip>
              <a:defRPr sz="2400" b="0" i="0">
                <a:latin typeface="+mj-lt"/>
                <a:ea typeface="Apple SD Gothic Neo Light" panose="02000300000000000000" pitchFamily="2" charset="-127"/>
              </a:defRPr>
            </a:lvl1pPr>
            <a:lvl2pPr marL="6858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2pPr>
            <a:lvl3pPr marL="11430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3pPr>
            <a:lvl4pPr marL="16002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4pPr>
            <a:lvl5pPr marL="2057400" indent="-228600">
              <a:buSzPct val="80000"/>
              <a:buFont typeface="System Font Regular"/>
              <a:buChar char="➤"/>
              <a:defRPr b="0" i="0"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5pPr>
          </a:lstStyle>
          <a:p>
            <a:pPr lvl="0"/>
            <a:r>
              <a:rPr lang="en-US" dirty="0"/>
              <a:t> 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F3772FA-3B31-AA2F-F322-59ECA0DC2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966" y="189187"/>
            <a:ext cx="12015950" cy="617972"/>
          </a:xfrm>
        </p:spPr>
        <p:txBody>
          <a:bodyPr>
            <a:noAutofit/>
          </a:bodyPr>
          <a:lstStyle>
            <a:lvl1pPr>
              <a:defRPr sz="4000" b="0" i="0">
                <a:solidFill>
                  <a:schemeClr val="tx1"/>
                </a:solidFill>
                <a:latin typeface="+mj-lt"/>
                <a:ea typeface="Apple SD Gothic Neo Light" panose="02000300000000000000" pitchFamily="2" charset="-127"/>
              </a:defRPr>
            </a:lvl1pPr>
          </a:lstStyle>
          <a:p>
            <a:r>
              <a:rPr lang="en-US" dirty="0"/>
              <a:t>Click to edit Master title style</a:t>
            </a:r>
            <a:endParaRPr lang="en-CN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4705246-88A7-EE7C-522F-9801DB986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2474" y="6505902"/>
            <a:ext cx="11398471" cy="278959"/>
          </a:xfrm>
        </p:spPr>
        <p:txBody>
          <a:bodyPr anchor="b"/>
          <a:lstStyle>
            <a:lvl1pPr algn="l">
              <a:defRPr b="0" i="0">
                <a:solidFill>
                  <a:schemeClr val="tx1"/>
                </a:solidFill>
                <a:latin typeface="+mj-lt"/>
                <a:ea typeface="Apple SD Gothic Neo Light" panose="02000300000000000000" pitchFamily="2" charset="-127"/>
              </a:defRPr>
            </a:lvl1pPr>
          </a:lstStyle>
          <a:p>
            <a:endParaRPr lang="en-CN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6EDDF028-D05A-77EC-E3BF-F1F670632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19337" y="6505902"/>
            <a:ext cx="570187" cy="278960"/>
          </a:xfrm>
        </p:spPr>
        <p:txBody>
          <a:bodyPr anchor="b"/>
          <a:lstStyle>
            <a:lvl1pPr>
              <a:defRPr b="0" i="0">
                <a:solidFill>
                  <a:schemeClr val="tx1"/>
                </a:solidFill>
                <a:latin typeface="Apple SD Gothic Neo Light" panose="02000300000000000000" pitchFamily="2" charset="-127"/>
                <a:ea typeface="Apple SD Gothic Neo Light" panose="02000300000000000000" pitchFamily="2" charset="-127"/>
              </a:defRPr>
            </a:lvl1pPr>
          </a:lstStyle>
          <a:p>
            <a:fld id="{EBD26F14-6B09-C54E-82E2-C61888D52A2B}" type="slidenum">
              <a:rPr lang="en-CN" smtClean="0"/>
              <a:pPr/>
              <a:t>‹#›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644503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FF2B9B9-6B5C-BE0B-CAB0-38B0B62D6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E9B2D-E7CF-D64A-1786-4424D4DF6F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70B6AE-68A4-BF18-5548-7ACA3C9CDE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A02DA-E8D0-D484-C5A1-B1D3C4D256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Mildenhall, Srinivasan, Tancik, Barron, Ramamoorthi and Ng: NeRF: Representing Scenes as Neural Radiance Fields for View Synthesis. ECCV, 2020.</a:t>
            </a:r>
            <a:endParaRPr lang="en-C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8BC4B9-51F3-10BD-4E8D-DB16767D81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26F14-6B09-C54E-82E2-C61888D52A2B}" type="slidenum">
              <a:rPr lang="en-CN" smtClean="0"/>
              <a:t>‹#›</a:t>
            </a:fld>
            <a:endParaRPr lang="en-CN"/>
          </a:p>
        </p:txBody>
      </p:sp>
    </p:spTree>
    <p:extLst>
      <p:ext uri="{BB962C8B-B14F-4D97-AF65-F5344CB8AC3E}">
        <p14:creationId xmlns:p14="http://schemas.microsoft.com/office/powerpoint/2010/main" val="1563251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7" r:id="rId3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88C649-DCC4-688E-3AF7-C7B0AE9572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 Bitstream Extension Mechanism for </a:t>
            </a:r>
            <a:br>
              <a:rPr lang="en-US" dirty="0"/>
            </a:br>
            <a:r>
              <a:rPr lang="en-US" dirty="0"/>
              <a:t>New Technologies Based on Video Coding</a:t>
            </a:r>
            <a:endParaRPr lang="en-CN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B7DF26-A39D-86AA-12DE-EA857C7AA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850394"/>
            <a:ext cx="9144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Yiyi Liao (Zhejiang University)</a:t>
            </a:r>
          </a:p>
          <a:p>
            <a:r>
              <a:rPr lang="en-US" dirty="0"/>
              <a:t>Lu Yu (Zhejiang University)</a:t>
            </a:r>
          </a:p>
          <a:p>
            <a:r>
              <a:rPr lang="en-US" dirty="0"/>
              <a:t>Xin </a:t>
            </a:r>
            <a:r>
              <a:rPr lang="en-US" dirty="0" err="1"/>
              <a:t>Jin</a:t>
            </a:r>
            <a:r>
              <a:rPr lang="en-US" dirty="0"/>
              <a:t> (Tsinghua SIGS)</a:t>
            </a:r>
          </a:p>
          <a:p>
            <a:r>
              <a:rPr lang="en-US" dirty="0"/>
              <a:t>Lili Zhao (China Mobile)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452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7E60-C8D5-F1A9-6C93-1E3F85E19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Proposal</a:t>
            </a:r>
            <a:r>
              <a:rPr lang="en-US" dirty="0"/>
              <a:t>: Utilize existing extension mechanisms in VVC/HEVC syntax to embed bitstreams of new technologies, e.g., LVC and GSC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Decoupled design</a:t>
            </a:r>
            <a:r>
              <a:rPr lang="en-US" dirty="0"/>
              <a:t>: Decoding processes for new technologies do not change VVC/HEVC standards; they reside in respective LVC/GSC standards</a:t>
            </a: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2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452958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7E60-C8D5-F1A9-6C93-1E3F85E19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Existing video-codec extensions </a:t>
            </a:r>
            <a:r>
              <a:rPr lang="en-US" dirty="0"/>
              <a:t>(e.g., V-PCC, MIV, VCM) wrap the standard video bitstream </a:t>
            </a:r>
            <a:r>
              <a:rPr lang="en-US" b="1" dirty="0">
                <a:latin typeface="+mn-lt"/>
              </a:rPr>
              <a:t>inside</a:t>
            </a:r>
            <a:r>
              <a:rPr lang="en-US" dirty="0"/>
              <a:t> their respective bitstreams</a:t>
            </a:r>
          </a:p>
          <a:p>
            <a:pPr>
              <a:lnSpc>
                <a:spcPct val="150000"/>
              </a:lnSpc>
            </a:pPr>
            <a:r>
              <a:rPr lang="en-US" dirty="0"/>
              <a:t>Requires extra design at the system level to manage and synchronize the various sub-components (e.g., geometry, attributes, or occupancy maps) alongside the video data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3</a:t>
            </a:fld>
            <a:endParaRPr lang="en-C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209E59-DC3D-F456-56A3-370DD5DA5241}"/>
              </a:ext>
            </a:extLst>
          </p:cNvPr>
          <p:cNvSpPr/>
          <p:nvPr/>
        </p:nvSpPr>
        <p:spPr>
          <a:xfrm>
            <a:off x="4255131" y="4792524"/>
            <a:ext cx="3093156" cy="164817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15D81A-6DBD-74C4-3145-CCEC28F8444B}"/>
              </a:ext>
            </a:extLst>
          </p:cNvPr>
          <p:cNvSpPr/>
          <p:nvPr/>
        </p:nvSpPr>
        <p:spPr>
          <a:xfrm>
            <a:off x="4932465" y="5315532"/>
            <a:ext cx="1738488" cy="950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VVC/HECV</a:t>
            </a:r>
            <a:endParaRPr lang="en-C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B853D6-A827-DA71-8955-A95F8339A11F}"/>
              </a:ext>
            </a:extLst>
          </p:cNvPr>
          <p:cNvSpPr txBox="1"/>
          <p:nvPr/>
        </p:nvSpPr>
        <p:spPr>
          <a:xfrm>
            <a:off x="4651655" y="4869362"/>
            <a:ext cx="2482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V-PCC, MIV, VCM, etc.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154399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Motivation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7E60-C8D5-F1A9-6C93-1E3F85E19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Proposed solution</a:t>
            </a:r>
            <a:r>
              <a:rPr lang="en-US" dirty="0"/>
              <a:t>: Use internal syntax extension mechanisms 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Internal extension points exist in all modern standards (VPS, SPS, PPS, APS) originally for future version tools.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Legacy decoders can safely discard extended data without crashing, ensuring backward compatibility.</a:t>
            </a:r>
          </a:p>
          <a:p>
            <a:pPr lvl="1">
              <a:lnSpc>
                <a:spcPct val="100000"/>
              </a:lnSpc>
            </a:pPr>
            <a:r>
              <a:rPr lang="en-US" sz="2800" dirty="0"/>
              <a:t>Maintains single-stream NAL unit structure, reducing coordination overhead at the system level.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4</a:t>
            </a:fld>
            <a:endParaRPr lang="en-C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209E59-DC3D-F456-56A3-370DD5DA5241}"/>
              </a:ext>
            </a:extLst>
          </p:cNvPr>
          <p:cNvSpPr/>
          <p:nvPr/>
        </p:nvSpPr>
        <p:spPr>
          <a:xfrm>
            <a:off x="8032853" y="5901957"/>
            <a:ext cx="1738488" cy="52160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215D81A-6DBD-74C4-3145-CCEC28F8444B}"/>
              </a:ext>
            </a:extLst>
          </p:cNvPr>
          <p:cNvSpPr/>
          <p:nvPr/>
        </p:nvSpPr>
        <p:spPr>
          <a:xfrm>
            <a:off x="8032853" y="4954231"/>
            <a:ext cx="1738488" cy="950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VVC/HECV</a:t>
            </a:r>
            <a:endParaRPr lang="en-C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5B853D6-A827-DA71-8955-A95F8339A11F}"/>
              </a:ext>
            </a:extLst>
          </p:cNvPr>
          <p:cNvSpPr txBox="1"/>
          <p:nvPr/>
        </p:nvSpPr>
        <p:spPr>
          <a:xfrm>
            <a:off x="8014461" y="5977312"/>
            <a:ext cx="1738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LVC, GSC, etc.</a:t>
            </a:r>
            <a:endParaRPr lang="en-CN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B6BE73E-3B69-8BA1-CE81-0288B6BCF93C}"/>
              </a:ext>
            </a:extLst>
          </p:cNvPr>
          <p:cNvSpPr/>
          <p:nvPr/>
        </p:nvSpPr>
        <p:spPr>
          <a:xfrm>
            <a:off x="2431673" y="4877756"/>
            <a:ext cx="3093156" cy="164817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E875937-24B8-50CE-A6E8-D97452CB890E}"/>
              </a:ext>
            </a:extLst>
          </p:cNvPr>
          <p:cNvSpPr/>
          <p:nvPr/>
        </p:nvSpPr>
        <p:spPr>
          <a:xfrm>
            <a:off x="3109007" y="5400764"/>
            <a:ext cx="1738488" cy="950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VVC/HECV</a:t>
            </a:r>
            <a:endParaRPr lang="en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1A1BF4-1B94-7BCF-0562-9081B0D88CB8}"/>
              </a:ext>
            </a:extLst>
          </p:cNvPr>
          <p:cNvSpPr txBox="1"/>
          <p:nvPr/>
        </p:nvSpPr>
        <p:spPr>
          <a:xfrm>
            <a:off x="2828197" y="4954594"/>
            <a:ext cx="248214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V-PCC, MIV, VCM, etc.</a:t>
            </a:r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1797641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37AA9-261D-6D4B-AF42-7F7D49C69A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N" dirty="0"/>
              <a:t>Existing Extension Mechanisms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6DC503-1C85-1AC8-3637-E125D6AA8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89C05-EAE9-E3D2-07DC-8FFD15EF4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5</a:t>
            </a:fld>
            <a:endParaRPr lang="en-CN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FCC5C15-4CDA-2EDA-3443-212D3C7179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0289869"/>
              </p:ext>
            </p:extLst>
          </p:nvPr>
        </p:nvGraphicFramePr>
        <p:xfrm>
          <a:off x="370524" y="850457"/>
          <a:ext cx="5725475" cy="1950720"/>
        </p:xfrm>
        <a:graphic>
          <a:graphicData uri="http://schemas.openxmlformats.org/drawingml/2006/table">
            <a:tbl>
              <a:tblPr/>
              <a:tblGrid>
                <a:gridCol w="4458652">
                  <a:extLst>
                    <a:ext uri="{9D8B030D-6E8A-4147-A177-3AD203B41FA5}">
                      <a16:colId xmlns:a16="http://schemas.microsoft.com/office/drawing/2014/main" val="1591471850"/>
                    </a:ext>
                  </a:extLst>
                </a:gridCol>
                <a:gridCol w="1266823">
                  <a:extLst>
                    <a:ext uri="{9D8B030D-6E8A-4147-A177-3AD203B41FA5}">
                      <a16:colId xmlns:a16="http://schemas.microsoft.com/office/drawing/2014/main" val="473770922"/>
                    </a:ext>
                  </a:extLst>
                </a:gridCol>
              </a:tblGrid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video_parameter_set_rbsp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( ) {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16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6683072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6383082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vps_extension_flag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7016249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vps_extension_flag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059698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while( more_rbsp_data( )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0046785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vps_extension_data_flag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242986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rbsp_trailing_bits( 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09921001"/>
                  </a:ext>
                </a:extLst>
              </a:tr>
              <a:tr h="186829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84073" marR="8407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220600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19CE29A7-232D-F302-9652-4FF4BDC573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3532417"/>
              </p:ext>
            </p:extLst>
          </p:nvPr>
        </p:nvGraphicFramePr>
        <p:xfrm>
          <a:off x="370524" y="2987781"/>
          <a:ext cx="5725476" cy="3657600"/>
        </p:xfrm>
        <a:graphic>
          <a:graphicData uri="http://schemas.openxmlformats.org/drawingml/2006/table">
            <a:tbl>
              <a:tblPr/>
              <a:tblGrid>
                <a:gridCol w="4446760">
                  <a:extLst>
                    <a:ext uri="{9D8B030D-6E8A-4147-A177-3AD203B41FA5}">
                      <a16:colId xmlns:a16="http://schemas.microsoft.com/office/drawing/2014/main" val="2447506241"/>
                    </a:ext>
                  </a:extLst>
                </a:gridCol>
                <a:gridCol w="1278716">
                  <a:extLst>
                    <a:ext uri="{9D8B030D-6E8A-4147-A177-3AD203B41FA5}">
                      <a16:colId xmlns:a16="http://schemas.microsoft.com/office/drawing/2014/main" val="4287223273"/>
                    </a:ext>
                  </a:extLst>
                </a:gridCol>
              </a:tblGrid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seq_parameter_set_rbsp( ) {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16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8239054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sps_seq_parameter_set_id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850176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207030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sps_extension_flag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874972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sps_extension_flag ) {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844492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sps_range_extension_flag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91603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GB" sz="1600" b="1" dirty="0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sps_extension_7bits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u(7)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3363937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if( sps_range_extension_flag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937541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sps_range_extension( 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2788855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}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376926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sps_extension_7bits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7264256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while( more_rbsp_data( )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8764835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sps_extension_data_flag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4938756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rbsp_trailing_bits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( 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1318434"/>
                  </a:ext>
                </a:extLst>
              </a:tr>
              <a:tr h="173302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77986" marR="7798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2948149"/>
                  </a:ext>
                </a:extLst>
              </a:tr>
            </a:tbl>
          </a:graphicData>
        </a:graphic>
      </p:graphicFrame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594A27A6-48DA-7802-793C-3B59B0CA0C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746475"/>
              </p:ext>
            </p:extLst>
          </p:nvPr>
        </p:nvGraphicFramePr>
        <p:xfrm>
          <a:off x="6364049" y="850457"/>
          <a:ext cx="5608876" cy="2682240"/>
        </p:xfrm>
        <a:graphic>
          <a:graphicData uri="http://schemas.openxmlformats.org/drawingml/2006/table">
            <a:tbl>
              <a:tblPr/>
              <a:tblGrid>
                <a:gridCol w="4408726">
                  <a:extLst>
                    <a:ext uri="{9D8B030D-6E8A-4147-A177-3AD203B41FA5}">
                      <a16:colId xmlns:a16="http://schemas.microsoft.com/office/drawing/2014/main" val="571241623"/>
                    </a:ext>
                  </a:extLst>
                </a:gridCol>
                <a:gridCol w="1200150">
                  <a:extLst>
                    <a:ext uri="{9D8B030D-6E8A-4147-A177-3AD203B41FA5}">
                      <a16:colId xmlns:a16="http://schemas.microsoft.com/office/drawing/2014/main" val="352381928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pic_parameter_set_rbsp</a:t>
                      </a: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( ) {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16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54259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b="1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pps_pic_parameter_set_id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u(6)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670989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95268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pps_picture_header_extension_present_flag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1289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pps_slice_header_extension_present_flag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9732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pps_extension_flag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0464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pps_extension_flag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0510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while( more_rbsp_data( )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504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</a:t>
                      </a:r>
                      <a:r>
                        <a:rPr lang="en-GB" sz="1600" b="1" dirty="0" err="1"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pps_extension_data_flag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61412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rbsp_trailing_bits( 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1521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5991272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5DE3B37-66F5-7C01-21F8-7CCEC59659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607507"/>
              </p:ext>
            </p:extLst>
          </p:nvPr>
        </p:nvGraphicFramePr>
        <p:xfrm>
          <a:off x="6364049" y="3930159"/>
          <a:ext cx="5608875" cy="2438400"/>
        </p:xfrm>
        <a:graphic>
          <a:graphicData uri="http://schemas.openxmlformats.org/drawingml/2006/table">
            <a:tbl>
              <a:tblPr/>
              <a:tblGrid>
                <a:gridCol w="4394440">
                  <a:extLst>
                    <a:ext uri="{9D8B030D-6E8A-4147-A177-3AD203B41FA5}">
                      <a16:colId xmlns:a16="http://schemas.microsoft.com/office/drawing/2014/main" val="3775688359"/>
                    </a:ext>
                  </a:extLst>
                </a:gridCol>
                <a:gridCol w="1214435">
                  <a:extLst>
                    <a:ext uri="{9D8B030D-6E8A-4147-A177-3AD203B41FA5}">
                      <a16:colId xmlns:a16="http://schemas.microsoft.com/office/drawing/2014/main" val="2730413335"/>
                    </a:ext>
                  </a:extLst>
                </a:gridCol>
              </a:tblGrid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adaptation_parameter_set_rbsp( ) {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16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140848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aps_params_type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u(3)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280506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aps_adaptation_parameter_set_id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u(5)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50849554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16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3836892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GB" sz="16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aps_extension_flag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4462925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</a:t>
                      </a:r>
                      <a:r>
                        <a:rPr lang="en-GB" sz="16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aps_extension_flag</a:t>
                      </a: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)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7729620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while( more_rbsp_data( ) 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33187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</a:t>
                      </a:r>
                      <a:r>
                        <a:rPr lang="en-GB" sz="1600" b="1" dirty="0" err="1">
                          <a:solidFill>
                            <a:srgbClr val="000000"/>
                          </a:solidFill>
                          <a:effectLst/>
                          <a:highlight>
                            <a:srgbClr val="00FFFF"/>
                          </a:highlight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aps_extension_data_flag</a:t>
                      </a:r>
                      <a:endParaRPr lang="en-CN" sz="1600" dirty="0">
                        <a:effectLst/>
                        <a:highlight>
                          <a:srgbClr val="00FFFF"/>
                        </a:highlight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3946995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rbsp_trailing_bits( )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477727"/>
                  </a:ext>
                </a:extLst>
              </a:tr>
              <a:tr h="207566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6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16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6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6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63070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62315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Suggested Extension Mechanism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777E60-C8D5-F1A9-6C93-1E3F85E19E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en-US" b="1" dirty="0">
                <a:latin typeface="+mn-lt"/>
              </a:rPr>
              <a:t>Extension mechanism: </a:t>
            </a:r>
            <a:r>
              <a:rPr lang="en-US" dirty="0"/>
              <a:t>Specify the syntax extension within different types of NAL units in a new standard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N" sz="2400" dirty="0"/>
              <a:t>Set extension signaling: e.g., set </a:t>
            </a:r>
            <a:r>
              <a:rPr lang="en-US" sz="24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sps_extension_nbits</a:t>
            </a:r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400" dirty="0"/>
              <a:t>to non-zero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US" sz="2400" dirty="0"/>
              <a:t>Leading bit definition:  </a:t>
            </a:r>
            <a:r>
              <a:rPr lang="en-US" sz="2400" dirty="0" err="1">
                <a:effectLst/>
                <a:latin typeface="Courier New" panose="02070309020205020404" pitchFamily="49" charset="0"/>
                <a:ea typeface="SimSun" panose="02010600030101010101" pitchFamily="2" charset="-122"/>
              </a:rPr>
              <a:t>sps_leading_bits_of_extension_data</a:t>
            </a:r>
            <a:r>
              <a:rPr lang="en-CN" sz="2400" dirty="0">
                <a:effectLst/>
              </a:rPr>
              <a:t> </a:t>
            </a:r>
            <a:endParaRPr lang="en-US" sz="2400" dirty="0"/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N" sz="2400" dirty="0"/>
              <a:t>Pattern definition: if leading bit equals a specific value (e.g., ., '0001’) …</a:t>
            </a: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en-CN" sz="2400" dirty="0"/>
              <a:t>Payload Carriage: … parse </a:t>
            </a:r>
            <a:r>
              <a:rPr lang="en-US" sz="2400" dirty="0" err="1">
                <a:effectLst/>
                <a:latin typeface="Courier New" panose="02070309020205020404" pitchFamily="49" charset="0"/>
                <a:ea typeface="SimSun" panose="02010600030101010101" pitchFamily="2" charset="-122"/>
              </a:rPr>
              <a:t>sps_</a:t>
            </a:r>
            <a:r>
              <a:rPr lang="en-US" sz="2400" dirty="0" err="1">
                <a:latin typeface="Courier New" panose="02070309020205020404" pitchFamily="49" charset="0"/>
                <a:ea typeface="SimSun" panose="02010600030101010101" pitchFamily="2" charset="-122"/>
              </a:rPr>
              <a:t>ext</a:t>
            </a:r>
            <a:r>
              <a:rPr lang="en-US" sz="2400" dirty="0" err="1">
                <a:effectLst/>
                <a:latin typeface="Courier New" panose="02070309020205020404" pitchFamily="49" charset="0"/>
                <a:ea typeface="SimSun" panose="02010600030101010101" pitchFamily="2" charset="-122"/>
              </a:rPr>
              <a:t>_data</a:t>
            </a:r>
            <a:r>
              <a:rPr lang="en-US" sz="2400" dirty="0">
                <a:effectLst/>
                <a:latin typeface="Courier New" panose="02070309020205020404" pitchFamily="49" charset="0"/>
                <a:ea typeface="SimSun" panose="02010600030101010101" pitchFamily="2" charset="-122"/>
              </a:rPr>
              <a:t>()</a:t>
            </a:r>
            <a:r>
              <a:rPr lang="en-CN" sz="2400" dirty="0">
                <a:effectLst/>
              </a:rPr>
              <a:t> according to specific standard</a:t>
            </a:r>
            <a:endParaRPr lang="en-CN" sz="24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6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379276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</a:t>
            </a:r>
            <a:r>
              <a:rPr lang="en-CN" sz="4000" dirty="0">
                <a:latin typeface="+mj-lt"/>
              </a:rPr>
              <a:t>LVC based on latest VVC version</a:t>
            </a:r>
            <a:endParaRPr lang="en-CN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71B8348D-E5CB-740C-96C9-C73C3294E75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7768455"/>
              </p:ext>
            </p:extLst>
          </p:nvPr>
        </p:nvGraphicFramePr>
        <p:xfrm>
          <a:off x="1246444" y="1065730"/>
          <a:ext cx="9699111" cy="5181600"/>
        </p:xfrm>
        <a:graphic>
          <a:graphicData uri="http://schemas.openxmlformats.org/drawingml/2006/table">
            <a:tbl>
              <a:tblPr/>
              <a:tblGrid>
                <a:gridCol w="7828545">
                  <a:extLst>
                    <a:ext uri="{9D8B030D-6E8A-4147-A177-3AD203B41FA5}">
                      <a16:colId xmlns:a16="http://schemas.microsoft.com/office/drawing/2014/main" val="1632012238"/>
                    </a:ext>
                  </a:extLst>
                </a:gridCol>
                <a:gridCol w="1870566">
                  <a:extLst>
                    <a:ext uri="{9D8B030D-6E8A-4147-A177-3AD203B41FA5}">
                      <a16:colId xmlns:a16="http://schemas.microsoft.com/office/drawing/2014/main" val="529499985"/>
                    </a:ext>
                  </a:extLst>
                </a:gridCol>
              </a:tblGrid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seq_parameter_set_rbsp</a:t>
                      </a: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( ) {</a:t>
                      </a:r>
                      <a:endParaRPr lang="en-CN" sz="2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2000" b="1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2115846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sps_seq_parameter_set_id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4767059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5489334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sps_extension_flag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7046138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sps_extension_flag ) {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7544410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sps_range_extension_flag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u(1)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505952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sps_extension_7bits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u(7)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0515382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if( sps_range_extension_flag 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7910773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</a:t>
                      </a:r>
                      <a:r>
                        <a:rPr lang="en-GB" sz="2000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sps_range_extension</a:t>
                      </a: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( )</a:t>
                      </a:r>
                      <a:endParaRPr lang="en-CN" sz="2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4689737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}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3938488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sps_extension_7bit == </a:t>
                      </a:r>
                      <a:r>
                        <a:rPr lang="en-CN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1000000</a:t>
                      </a:r>
                      <a:r>
                        <a:rPr lang="en-CN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) {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4999554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CN" sz="20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</a:t>
                      </a:r>
                      <a:r>
                        <a:rPr lang="en-GB" sz="2000" b="1" dirty="0" err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leading_bits_of_extension_data</a:t>
                      </a:r>
                      <a:endParaRPr lang="en-CN" sz="2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0637504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if (sps_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leading_bits_of_extension_data == </a:t>
                      </a:r>
                      <a:r>
                        <a:rPr lang="en-CN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0001</a:t>
                      </a:r>
                      <a:r>
                        <a:rPr lang="en-CN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) 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523098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sps_</a:t>
                      </a:r>
                      <a:r>
                        <a:rPr lang="en-US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lvc_data()             // specified in the LVC standard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9717027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}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4288453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rbsp_trailing_bits( )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5501126"/>
                  </a:ext>
                </a:extLst>
              </a:tr>
              <a:tr h="268173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20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2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20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20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10969"/>
                  </a:ext>
                </a:extLst>
              </a:tr>
            </a:tbl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7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711378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3FBF1-22AA-8E9B-4802-4A71F7A98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Example: </a:t>
            </a:r>
            <a:r>
              <a:rPr lang="en-CN" sz="4000" dirty="0">
                <a:latin typeface="+mj-lt"/>
              </a:rPr>
              <a:t>LVC based on latest HECV version</a:t>
            </a: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A58D34-FFFF-4AFE-3A0B-7FD60F6E0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F41B5F-B468-88DA-C7AC-5992BAF8C9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8</a:t>
            </a:fld>
            <a:endParaRPr lang="en-CN" dirty="0"/>
          </a:p>
        </p:txBody>
      </p:sp>
      <p:graphicFrame>
        <p:nvGraphicFramePr>
          <p:cNvPr id="16" name="Content Placeholder 15">
            <a:extLst>
              <a:ext uri="{FF2B5EF4-FFF2-40B4-BE49-F238E27FC236}">
                <a16:creationId xmlns:a16="http://schemas.microsoft.com/office/drawing/2014/main" id="{91D48445-EFDB-3E38-46E7-447C30D6B36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599987"/>
              </p:ext>
            </p:extLst>
          </p:nvPr>
        </p:nvGraphicFramePr>
        <p:xfrm>
          <a:off x="1032293" y="836622"/>
          <a:ext cx="10127413" cy="5486400"/>
        </p:xfrm>
        <a:graphic>
          <a:graphicData uri="http://schemas.openxmlformats.org/drawingml/2006/table">
            <a:tbl>
              <a:tblPr/>
              <a:tblGrid>
                <a:gridCol w="8042696">
                  <a:extLst>
                    <a:ext uri="{9D8B030D-6E8A-4147-A177-3AD203B41FA5}">
                      <a16:colId xmlns:a16="http://schemas.microsoft.com/office/drawing/2014/main" val="617825565"/>
                    </a:ext>
                  </a:extLst>
                </a:gridCol>
                <a:gridCol w="2084717">
                  <a:extLst>
                    <a:ext uri="{9D8B030D-6E8A-4147-A177-3AD203B41FA5}">
                      <a16:colId xmlns:a16="http://schemas.microsoft.com/office/drawing/2014/main" val="127975398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seq_parameter_set_rbsp( ) {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Descriptor</a:t>
                      </a:r>
                      <a:endParaRPr lang="en-CN" sz="1800" b="1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422745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sps_video_parameter_set_id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6217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</a:t>
                      </a:r>
                      <a:r>
                        <a:rPr lang="en-US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……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70732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sps_extension_4bits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ts val="2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301889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}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7058393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sps_range_extension_flag 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80164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sps_range_extension( 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46483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sps_multilayer_extension_flag 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06031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sps_multilayer_extension( )  /* specified in Annex </a:t>
                      </a:r>
                      <a:r>
                        <a:rPr lang="ar-SA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‎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F */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6997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sps_3d_extension_flag 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7546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sps_3d_extension( )  /* specified in Annex </a:t>
                      </a:r>
                      <a:r>
                        <a:rPr lang="ar-SA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‎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I */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31995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sps_scc_extension_flag 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33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sps_scc_extension( 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866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if( sps_extension_4bits == </a:t>
                      </a:r>
                      <a:r>
                        <a:rPr lang="en-CN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1000</a:t>
                      </a:r>
                      <a:r>
                        <a:rPr lang="en-CN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 ) {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23270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CN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sps_</a:t>
                      </a:r>
                      <a:r>
                        <a:rPr lang="en-GB" sz="1800" b="1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leading_bits_of_extension_data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u(4)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029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if (sps_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leading_bits_of_extension_data == </a:t>
                      </a:r>
                      <a:r>
                        <a:rPr lang="en-CN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0001</a:t>
                      </a:r>
                      <a:r>
                        <a:rPr lang="en-CN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'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) 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9488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		sps_</a:t>
                      </a:r>
                      <a:r>
                        <a:rPr lang="en-US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lvc_data()             // specified in the LVC standard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43289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}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21899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	rbsp_trailing_bits( )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2276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hangingPunct="0">
                        <a:spcBef>
                          <a:spcPts val="100"/>
                        </a:spcBef>
                        <a:spcAft>
                          <a:spcPts val="200"/>
                        </a:spcAft>
                        <a:tabLst>
                          <a:tab pos="137160" algn="l"/>
                          <a:tab pos="274320" algn="l"/>
                          <a:tab pos="411480" algn="l"/>
                          <a:tab pos="548640" algn="l"/>
                          <a:tab pos="685800" algn="l"/>
                          <a:tab pos="822960" algn="l"/>
                          <a:tab pos="960120" algn="l"/>
                          <a:tab pos="1097280" algn="l"/>
                          <a:tab pos="1234440" algn="l"/>
                          <a:tab pos="1371600" algn="l"/>
                        </a:tabLst>
                      </a:pPr>
                      <a:r>
                        <a:rPr lang="en-GB" sz="1800" b="1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}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100"/>
                        </a:spcBef>
                        <a:spcAft>
                          <a:spcPts val="200"/>
                        </a:spcAft>
                      </a:pPr>
                      <a:r>
                        <a:rPr lang="en-GB" sz="1800" dirty="0">
                          <a:effectLst/>
                          <a:latin typeface="Times New Roman" panose="02020603050405020304" pitchFamily="18" charset="0"/>
                          <a:ea typeface="Malgun Gothic" panose="020B0503020000020004" pitchFamily="34" charset="-127"/>
                        </a:rPr>
                        <a:t> </a:t>
                      </a:r>
                      <a:endParaRPr lang="en-CN" sz="1800" dirty="0">
                        <a:effectLst/>
                        <a:latin typeface="Times New Roman" panose="02020603050405020304" pitchFamily="18" charset="0"/>
                        <a:ea typeface="Malgun Gothic" panose="020B0503020000020004" pitchFamily="34" charset="-127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276702"/>
                  </a:ext>
                </a:extLst>
              </a:tr>
            </a:tbl>
          </a:graphicData>
        </a:graphic>
      </p:graphicFrame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DA2B765-70FA-AD65-F3B5-680D9FF45760}"/>
              </a:ext>
            </a:extLst>
          </p:cNvPr>
          <p:cNvCxnSpPr/>
          <p:nvPr/>
        </p:nvCxnSpPr>
        <p:spPr>
          <a:xfrm>
            <a:off x="11159706" y="1645920"/>
            <a:ext cx="0" cy="27969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63159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85309-F217-3125-3884-3D3B0C871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Versioning and Forward Compatibility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52966F-CA47-001A-1097-0FCD06681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extension sub-bitstream can be inserted not only into the bitstreams of existing versions of VVC/HEVC but also into future versions</a:t>
            </a:r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>
              <a:lnSpc>
                <a:spcPct val="150000"/>
              </a:lnSpc>
            </a:pP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84E6EE-013E-D6EE-16BE-34A4A86BD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A2DFD6-AA13-1B78-3BB7-E40D0A20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9</a:t>
            </a:fld>
            <a:endParaRPr lang="en-CN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B56D1A-2259-90DF-DD16-9AB10F0A5CEC}"/>
              </a:ext>
            </a:extLst>
          </p:cNvPr>
          <p:cNvSpPr/>
          <p:nvPr/>
        </p:nvSpPr>
        <p:spPr>
          <a:xfrm>
            <a:off x="2466940" y="4376726"/>
            <a:ext cx="1738488" cy="52160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16792A1-9304-8BBC-1CEC-3CC025655490}"/>
              </a:ext>
            </a:extLst>
          </p:cNvPr>
          <p:cNvSpPr/>
          <p:nvPr/>
        </p:nvSpPr>
        <p:spPr>
          <a:xfrm>
            <a:off x="2466940" y="3429000"/>
            <a:ext cx="1738488" cy="950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VVC/HECV</a:t>
            </a:r>
            <a:endParaRPr lang="en-C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2E23FC1-9367-A421-DE51-C427F229975D}"/>
              </a:ext>
            </a:extLst>
          </p:cNvPr>
          <p:cNvSpPr txBox="1"/>
          <p:nvPr/>
        </p:nvSpPr>
        <p:spPr>
          <a:xfrm>
            <a:off x="2448548" y="4452081"/>
            <a:ext cx="1738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LVC, GSC, etc.</a:t>
            </a:r>
            <a:endParaRPr lang="en-CN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FC2F50-6056-4176-C16F-25F17FFF57EE}"/>
              </a:ext>
            </a:extLst>
          </p:cNvPr>
          <p:cNvSpPr/>
          <p:nvPr/>
        </p:nvSpPr>
        <p:spPr>
          <a:xfrm>
            <a:off x="6701010" y="5118846"/>
            <a:ext cx="1738488" cy="521603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FDA0F86-EA56-8A33-4DED-7606C88D39B3}"/>
              </a:ext>
            </a:extLst>
          </p:cNvPr>
          <p:cNvSpPr/>
          <p:nvPr/>
        </p:nvSpPr>
        <p:spPr>
          <a:xfrm>
            <a:off x="6701010" y="3429000"/>
            <a:ext cx="1738488" cy="9507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VVC/HECV</a:t>
            </a:r>
            <a:endParaRPr lang="en-CN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63A2718-947F-6F3A-DFF8-13F0E421EF5E}"/>
              </a:ext>
            </a:extLst>
          </p:cNvPr>
          <p:cNvSpPr txBox="1"/>
          <p:nvPr/>
        </p:nvSpPr>
        <p:spPr>
          <a:xfrm>
            <a:off x="6682618" y="5194201"/>
            <a:ext cx="17384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LVC, GSC, etc.</a:t>
            </a:r>
            <a:endParaRPr lang="en-CN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094E6EE-215A-F372-47B2-7046BDC6943D}"/>
              </a:ext>
            </a:extLst>
          </p:cNvPr>
          <p:cNvSpPr/>
          <p:nvPr/>
        </p:nvSpPr>
        <p:spPr>
          <a:xfrm>
            <a:off x="6701010" y="4383910"/>
            <a:ext cx="1738488" cy="7333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0939E22-C7DB-5923-540E-F81CC21161FA}"/>
              </a:ext>
            </a:extLst>
          </p:cNvPr>
          <p:cNvSpPr txBox="1"/>
          <p:nvPr/>
        </p:nvSpPr>
        <p:spPr>
          <a:xfrm>
            <a:off x="6682618" y="4459265"/>
            <a:ext cx="17384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N" dirty="0"/>
              <a:t>VVC/HECV extension</a:t>
            </a:r>
          </a:p>
        </p:txBody>
      </p:sp>
    </p:spTree>
    <p:extLst>
      <p:ext uri="{BB962C8B-B14F-4D97-AF65-F5344CB8AC3E}">
        <p14:creationId xmlns:p14="http://schemas.microsoft.com/office/powerpoint/2010/main" val="17479356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B01A-1EA3-3188-8315-74128E04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Avoidance and Reservation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1BBE1-B647-3BAB-BA55-ABE7D50C7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We suggest that WG 5 does not define internal extension data using the same leading bit patterns reserved for this mechanism in future versions of VVC or HEVC. </a:t>
            </a: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CA4C4-A723-27E8-DF98-3CAE9AB8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DE39F-7053-3A97-B74D-7D1EA7AE1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10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5494470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84C29-8147-324E-860C-9D671BF78F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N" dirty="0"/>
              <a:t>Advantages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B690-3A79-D147-BCEA-749439324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CN" b="1" dirty="0">
                <a:latin typeface="+mn-lt"/>
              </a:rPr>
              <a:t>Easy deployment</a:t>
            </a:r>
            <a:r>
              <a:rPr lang="en-CN" dirty="0"/>
              <a:t>: </a:t>
            </a:r>
            <a:r>
              <a:rPr lang="en-US" dirty="0"/>
              <a:t>Reduce coordination overhead at the system level</a:t>
            </a:r>
            <a:endParaRPr lang="en-CN" dirty="0"/>
          </a:p>
          <a:p>
            <a:pPr>
              <a:lnSpc>
                <a:spcPct val="150000"/>
              </a:lnSpc>
            </a:pPr>
            <a:r>
              <a:rPr lang="en-CN" b="1" dirty="0">
                <a:latin typeface="+mn-lt"/>
              </a:rPr>
              <a:t>Decoupled design</a:t>
            </a:r>
            <a:r>
              <a:rPr lang="en-CN" dirty="0"/>
              <a:t>:  HEVC/VVC versions and the new standard can evolve independently</a:t>
            </a:r>
          </a:p>
          <a:p>
            <a:pPr>
              <a:lnSpc>
                <a:spcPct val="150000"/>
              </a:lnSpc>
            </a:pPr>
            <a:r>
              <a:rPr lang="en-CN" b="1" dirty="0">
                <a:latin typeface="+mn-lt"/>
              </a:rPr>
              <a:t>Conformance point</a:t>
            </a:r>
            <a:r>
              <a:rPr lang="en-CN" dirty="0"/>
              <a:t>: Clearly defined in the new standard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84E316-3813-C94E-AC63-79282B1F4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124C60-0745-0A40-886E-804C29C52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11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2611192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3B01A-1EA3-3188-8315-74128E045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Recommendation</a:t>
            </a:r>
            <a:endParaRPr lang="en-C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D1BBE1-B647-3BAB-BA55-ABE7D50C77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We recommend that WG 5 agrees to the proposed extension mechanism and establishes a policy to avoid conflicts with the reserved leading bit patterns in future versions of of the base video codec.</a:t>
            </a:r>
            <a:endParaRPr lang="en-CN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8CA4C4-A723-27E8-DF98-3CAE9AB8B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N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9EDE39F-7053-3A97-B74D-7D1EA7AE14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26F14-6B09-C54E-82E2-C61888D52A2B}" type="slidenum">
              <a:rPr lang="en-CN" smtClean="0"/>
              <a:pPr/>
              <a:t>12</a:t>
            </a:fld>
            <a:endParaRPr lang="en-CN" dirty="0"/>
          </a:p>
        </p:txBody>
      </p:sp>
    </p:spTree>
    <p:extLst>
      <p:ext uri="{BB962C8B-B14F-4D97-AF65-F5344CB8AC3E}">
        <p14:creationId xmlns:p14="http://schemas.microsoft.com/office/powerpoint/2010/main" val="1616807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1342</Words>
  <Application>Microsoft Macintosh PowerPoint</Application>
  <PresentationFormat>Widescreen</PresentationFormat>
  <Paragraphs>221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0" baseType="lpstr">
      <vt:lpstr>Apple SD Gothic Neo Light</vt:lpstr>
      <vt:lpstr>System Font Regular</vt:lpstr>
      <vt:lpstr>Arial</vt:lpstr>
      <vt:lpstr>Calibri</vt:lpstr>
      <vt:lpstr>Calibri Light</vt:lpstr>
      <vt:lpstr>Courier New</vt:lpstr>
      <vt:lpstr>Times New Roman</vt:lpstr>
      <vt:lpstr>Office Theme</vt:lpstr>
      <vt:lpstr>A Bitstream Extension Mechanism for  New Technologies Based on Video Coding</vt:lpstr>
      <vt:lpstr>Overview</vt:lpstr>
      <vt:lpstr>Motivation</vt:lpstr>
      <vt:lpstr>Motivation</vt:lpstr>
      <vt:lpstr>Existing Extension Mechanisms</vt:lpstr>
      <vt:lpstr>Suggested Extension Mechanism</vt:lpstr>
      <vt:lpstr>Example: LVC based on latest VVC version</vt:lpstr>
      <vt:lpstr>Example: LVC based on latest HECV version</vt:lpstr>
      <vt:lpstr>Versioning and Forward Compatibility</vt:lpstr>
      <vt:lpstr>Conflict Avoidance and Reservation</vt:lpstr>
      <vt:lpstr>Advantages</vt:lpstr>
      <vt:lpstr>Recommendation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Yiyi Liao</dc:creator>
  <cp:lastModifiedBy>Microsoft Office User</cp:lastModifiedBy>
  <cp:revision>23</cp:revision>
  <dcterms:created xsi:type="dcterms:W3CDTF">2023-04-12T09:02:54Z</dcterms:created>
  <dcterms:modified xsi:type="dcterms:W3CDTF">2026-01-19T16:20:25Z</dcterms:modified>
</cp:coreProperties>
</file>