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797" r:id="rId2"/>
    <p:sldMasterId id="2147483816" r:id="rId3"/>
    <p:sldMasterId id="2147483683" r:id="rId4"/>
    <p:sldMasterId id="2147483894" r:id="rId5"/>
    <p:sldMasterId id="2147483906" r:id="rId6"/>
    <p:sldMasterId id="2147483908" r:id="rId7"/>
    <p:sldMasterId id="2147483910" r:id="rId8"/>
    <p:sldMasterId id="2147483917" r:id="rId9"/>
  </p:sldMasterIdLst>
  <p:notesMasterIdLst>
    <p:notesMasterId r:id="rId15"/>
  </p:notesMasterIdLst>
  <p:handoutMasterIdLst>
    <p:handoutMasterId r:id="rId16"/>
  </p:handoutMasterIdLst>
  <p:sldIdLst>
    <p:sldId id="2662" r:id="rId10"/>
    <p:sldId id="317" r:id="rId11"/>
    <p:sldId id="321" r:id="rId12"/>
    <p:sldId id="322" r:id="rId13"/>
    <p:sldId id="320" r:id="rId14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apter page" id="{FD05EE94-C931-8C4B-83A2-004B32AA1207}">
          <p14:sldIdLst>
            <p14:sldId id="2662"/>
            <p14:sldId id="317"/>
            <p14:sldId id="321"/>
            <p14:sldId id="322"/>
            <p14:sldId id="320"/>
          </p14:sldIdLst>
        </p14:section>
        <p14:section name="End page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002F"/>
    <a:srgbClr val="C7000B"/>
    <a:srgbClr val="575756"/>
    <a:srgbClr val="4B4C4B"/>
    <a:srgbClr val="353530"/>
    <a:srgbClr val="4D4D4C"/>
    <a:srgbClr val="DD4654"/>
    <a:srgbClr val="FFFFFF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5467"/>
  </p:normalViewPr>
  <p:slideViewPr>
    <p:cSldViewPr snapToGrid="0" snapToObjects="1">
      <p:cViewPr varScale="1">
        <p:scale>
          <a:sx n="113" d="100"/>
          <a:sy n="113" d="100"/>
        </p:scale>
        <p:origin x="22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0"/>
            <a:ext cx="12206140" cy="559469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C6FADA1-64AC-754D-8189-CC7486A73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8BA7CF-6D0E-3345-90BD-85C5AFAE5B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04"/>
          <a:stretch/>
        </p:blipFill>
        <p:spPr>
          <a:xfrm>
            <a:off x="0" y="375"/>
            <a:ext cx="12197432" cy="5599236"/>
          </a:xfrm>
          <a:prstGeom prst="rect">
            <a:avLst/>
          </a:prstGeom>
        </p:spPr>
      </p:pic>
      <p:sp>
        <p:nvSpPr>
          <p:cNvPr id="18" name="L 形 17"/>
          <p:cNvSpPr/>
          <p:nvPr userDrawn="1"/>
        </p:nvSpPr>
        <p:spPr>
          <a:xfrm rot="5400000">
            <a:off x="5352597" y="2376386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181685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0C28CF6-72CE-7444-957F-92103ED405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EE1CA6-ECDC-5D4C-AF96-D8818FE883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76"/>
          <a:stretch/>
        </p:blipFill>
        <p:spPr>
          <a:xfrm>
            <a:off x="0" y="374"/>
            <a:ext cx="12197432" cy="5590529"/>
          </a:xfrm>
          <a:prstGeom prst="rect">
            <a:avLst/>
          </a:prstGeom>
        </p:spPr>
      </p:pic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913952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894DB30-FB81-8C43-84D2-D602CEBBF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5547E01-69EF-354E-A3D7-2F57B5B164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c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2"/>
          <a:stretch/>
        </p:blipFill>
        <p:spPr>
          <a:xfrm>
            <a:off x="0" y="-74021"/>
            <a:ext cx="12197432" cy="5668718"/>
          </a:xfrm>
          <a:prstGeom prst="rect">
            <a:avLst/>
          </a:prstGeom>
        </p:spPr>
      </p:pic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5CFD13-9C9C-6F4D-9AC2-E2D74CD60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E97340-3746-2843-A081-908ECE911D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96" y="1122363"/>
            <a:ext cx="91475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596" y="3602038"/>
            <a:ext cx="91475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5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4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175" y="1709739"/>
            <a:ext cx="1051970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175" y="4589464"/>
            <a:ext cx="1051970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2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528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4611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3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6" y="365126"/>
            <a:ext cx="1051970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117" y="1681163"/>
            <a:ext cx="51598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117" y="2505075"/>
            <a:ext cx="5159802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4611" y="1681163"/>
            <a:ext cx="51852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611" y="2505075"/>
            <a:ext cx="518521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7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47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4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213" y="987426"/>
            <a:ext cx="617461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73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5213" y="987426"/>
            <a:ext cx="617461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57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7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8309" y="365125"/>
            <a:ext cx="2629927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527" y="365125"/>
            <a:ext cx="7737322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59AE43-8096-BF49-A3DF-423FBC054CA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46501" marR="0" indent="-285750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+mn-lt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+mn-lt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en-US" dirty="0"/>
              <a:t>Click to edit Master text style</a:t>
            </a:r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en-US" dirty="0"/>
              <a:t>Click to edit Master text style</a:t>
            </a:r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3470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444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4EAA63-3827-DA40-B921-C01084B9DA8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26022" y="1501989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2373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8420" algn="ctr"/>
              </a:tabLst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2pPr>
            <a:lvl3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82471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57585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tiff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738613-2341-9046-8E35-A1048C744AF2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4948CB-D146-5247-A1C4-675148CE077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76" y="5972665"/>
            <a:ext cx="2260800" cy="4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JVET-AK0193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ACD1975-F435-0C43-9931-DC58CEAFFC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50" y="5239240"/>
            <a:ext cx="1875600" cy="4059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44" y="1474840"/>
            <a:ext cx="3984232" cy="28160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4FF637-3127-064E-84EE-A0C7EB5BEE96}"/>
              </a:ext>
            </a:extLst>
          </p:cNvPr>
          <p:cNvSpPr txBox="1">
            <a:spLocks/>
          </p:cNvSpPr>
          <p:nvPr userDrawn="1"/>
        </p:nvSpPr>
        <p:spPr>
          <a:xfrm>
            <a:off x="7979357" y="2343267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FBF16AD5-9EBA-8547-984B-E4E106BBD6C0}"/>
              </a:ext>
            </a:extLst>
          </p:cNvPr>
          <p:cNvSpPr txBox="1">
            <a:spLocks/>
          </p:cNvSpPr>
          <p:nvPr userDrawn="1"/>
        </p:nvSpPr>
        <p:spPr>
          <a:xfrm>
            <a:off x="7977672" y="1654431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528" y="161918"/>
            <a:ext cx="105197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528" y="1825625"/>
            <a:ext cx="10519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527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78" y="6356351"/>
            <a:ext cx="411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964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5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1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JVET-AL0201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0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4608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ADDC69-1F36-468C-8140-D6A2BB9DE690}"/>
              </a:ext>
            </a:extLst>
          </p:cNvPr>
          <p:cNvSpPr/>
          <p:nvPr userDrawn="1"/>
        </p:nvSpPr>
        <p:spPr>
          <a:xfrm>
            <a:off x="10155264" y="6261315"/>
            <a:ext cx="1553705" cy="4765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7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5" r:id="rId3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072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1322" y="362125"/>
            <a:ext cx="10348958" cy="2387600"/>
          </a:xfrm>
        </p:spPr>
        <p:txBody>
          <a:bodyPr>
            <a:normAutofit/>
          </a:bodyPr>
          <a:lstStyle/>
          <a:p>
            <a: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  <a:t>AhG18: Standalone network simulation application on top of ULL software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08144" y="4606605"/>
            <a:ext cx="7989708" cy="1380160"/>
          </a:xfrm>
        </p:spPr>
        <p:txBody>
          <a:bodyPr>
            <a:normAutofit/>
          </a:bodyPr>
          <a:lstStyle/>
          <a:p>
            <a:pPr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2000" dirty="0">
                <a:ea typeface="Times New Roman" panose="02020603050405020304" pitchFamily="18" charset="0"/>
              </a:rPr>
              <a:t>Kirill Malyshev, Ivan Gribushin, Vyacheslav Khamidullin,</a:t>
            </a:r>
          </a:p>
          <a:p>
            <a:pPr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2000" dirty="0">
                <a:ea typeface="Times New Roman" panose="02020603050405020304" pitchFamily="18" charset="0"/>
              </a:rPr>
              <a:t>Maxim Sychev, Sergey Ikonin, Elena Alshina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64869" y="3225314"/>
            <a:ext cx="2444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3200" b="1" dirty="0">
                <a:solidFill>
                  <a:prstClr val="black"/>
                </a:solidFill>
              </a:rPr>
              <a:t>JVET-AO0123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3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Introduction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114595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current AHG18 simulation software couples the network model with the VTM </a:t>
            </a:r>
            <a:r>
              <a:rPr lang="en-US" dirty="0" err="1"/>
              <a:t>EncoderApp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This enables feedback-based encoding for unicast scenarios but prevents independent network testing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standalone network application is needed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testing third-party codecs in broadcast scenario (no feedback)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fasten and isolate testing pipeline using pre-encoded bitstreams</a:t>
            </a:r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C9CEC0E-B2C0-46F2-AA4D-F7E1DB30D4A6}"/>
              </a:ext>
            </a:extLst>
          </p:cNvPr>
          <p:cNvGrpSpPr/>
          <p:nvPr/>
        </p:nvGrpSpPr>
        <p:grpSpPr>
          <a:xfrm>
            <a:off x="2920613" y="1775974"/>
            <a:ext cx="6155690" cy="2127885"/>
            <a:chOff x="0" y="0"/>
            <a:chExt cx="6156308" cy="2127885"/>
          </a:xfrm>
        </p:grpSpPr>
        <p:sp>
          <p:nvSpPr>
            <p:cNvPr id="54" name="圆角矩形 8">
              <a:extLst>
                <a:ext uri="{FF2B5EF4-FFF2-40B4-BE49-F238E27FC236}">
                  <a16:creationId xmlns:a16="http://schemas.microsoft.com/office/drawing/2014/main" id="{07D58605-986E-4731-AFAA-2B6535300100}"/>
                </a:ext>
              </a:extLst>
            </p:cNvPr>
            <p:cNvSpPr/>
            <p:nvPr/>
          </p:nvSpPr>
          <p:spPr>
            <a:xfrm>
              <a:off x="0" y="68457"/>
              <a:ext cx="4366626" cy="1240098"/>
            </a:xfrm>
            <a:prstGeom prst="round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  <p:txBody>
            <a:bodyPr rtlCol="0" anchor="ctr">
              <a:noAutofit/>
            </a:bodyPr>
            <a:lstStyle/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Encoder App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32F9431-81C5-4166-B6F7-417D539E7337}"/>
                </a:ext>
              </a:extLst>
            </p:cNvPr>
            <p:cNvGrpSpPr/>
            <p:nvPr/>
          </p:nvGrpSpPr>
          <p:grpSpPr>
            <a:xfrm>
              <a:off x="53788" y="0"/>
              <a:ext cx="5997575" cy="2127885"/>
              <a:chOff x="996525" y="-2254"/>
              <a:chExt cx="6014626" cy="1992221"/>
            </a:xfrm>
          </p:grpSpPr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687E07EC-A129-4509-9DC8-947F1F1E1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0840" y="726261"/>
                <a:ext cx="227970" cy="1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58" name="圆角矩形 8">
                <a:extLst>
                  <a:ext uri="{FF2B5EF4-FFF2-40B4-BE49-F238E27FC236}">
                    <a16:creationId xmlns:a16="http://schemas.microsoft.com/office/drawing/2014/main" id="{14298638-B909-46A5-A716-F134FDE848D4}"/>
                  </a:ext>
                </a:extLst>
              </p:cNvPr>
              <p:cNvSpPr/>
              <p:nvPr/>
            </p:nvSpPr>
            <p:spPr>
              <a:xfrm>
                <a:off x="5481027" y="493272"/>
                <a:ext cx="1530124" cy="465976"/>
              </a:xfrm>
              <a:prstGeom prst="round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algn="ctr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solidFill>
                      <a:srgbClr val="1D1D1A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Decoder</a:t>
                </a:r>
                <a:endParaRPr lang="en-US" sz="1200"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</a:endParaRPr>
              </a:p>
            </p:txBody>
          </p:sp>
          <p:sp>
            <p:nvSpPr>
              <p:cNvPr id="61" name="圆角矩形 8">
                <a:extLst>
                  <a:ext uri="{FF2B5EF4-FFF2-40B4-BE49-F238E27FC236}">
                    <a16:creationId xmlns:a16="http://schemas.microsoft.com/office/drawing/2014/main" id="{86136198-16BA-4548-B0D4-4FE388A38C7A}"/>
                  </a:ext>
                </a:extLst>
              </p:cNvPr>
              <p:cNvSpPr/>
              <p:nvPr/>
            </p:nvSpPr>
            <p:spPr>
              <a:xfrm>
                <a:off x="996525" y="493272"/>
                <a:ext cx="1530124" cy="465976"/>
              </a:xfrm>
              <a:prstGeom prst="round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algn="ctr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solidFill>
                      <a:srgbClr val="1D1D1A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Encoder</a:t>
                </a:r>
                <a:endParaRPr lang="en-US" sz="1200"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</a:endParaRPr>
              </a:p>
            </p:txBody>
          </p:sp>
          <p:sp>
            <p:nvSpPr>
              <p:cNvPr id="62" name="圆角矩形 8">
                <a:extLst>
                  <a:ext uri="{FF2B5EF4-FFF2-40B4-BE49-F238E27FC236}">
                    <a16:creationId xmlns:a16="http://schemas.microsoft.com/office/drawing/2014/main" id="{A0FAF22D-4FC5-4466-88D7-C43A90F85514}"/>
                  </a:ext>
                </a:extLst>
              </p:cNvPr>
              <p:cNvSpPr/>
              <p:nvPr/>
            </p:nvSpPr>
            <p:spPr>
              <a:xfrm>
                <a:off x="2916297" y="493273"/>
                <a:ext cx="1324543" cy="465976"/>
              </a:xfrm>
              <a:prstGeom prst="round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algn="ctr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solidFill>
                      <a:srgbClr val="1D1D1A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Network model</a:t>
                </a:r>
                <a:endParaRPr lang="en-US" sz="1200"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</a:endParaRPr>
              </a:p>
            </p:txBody>
          </p: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D27FD45C-EDF1-4525-BD08-3858DDCBCF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6649" y="726260"/>
                <a:ext cx="389648" cy="1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E238D00-6B4A-4347-B4C5-78884053DA17}"/>
                  </a:ext>
                </a:extLst>
              </p:cNvPr>
              <p:cNvSpPr/>
              <p:nvPr/>
            </p:nvSpPr>
            <p:spPr>
              <a:xfrm>
                <a:off x="2798365" y="1579564"/>
                <a:ext cx="3361316" cy="390083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algn="ctr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100" kern="1200">
                    <a:solidFill>
                      <a:srgbClr val="1D1D1A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SimSun" panose="02010600030101010101" pitchFamily="2" charset="-122"/>
                  </a:rPr>
                  <a:t>Packet trace file</a:t>
                </a:r>
                <a:endParaRPr lang="en-US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SimSun" panose="02010600030101010101" pitchFamily="2" charset="-122"/>
                </a:endParaRPr>
              </a:p>
            </p:txBody>
          </p:sp>
          <p:sp>
            <p:nvSpPr>
              <p:cNvPr id="66" name="圆角矩形 8">
                <a:extLst>
                  <a:ext uri="{FF2B5EF4-FFF2-40B4-BE49-F238E27FC236}">
                    <a16:creationId xmlns:a16="http://schemas.microsoft.com/office/drawing/2014/main" id="{C4210C84-C5B9-47B8-83E2-8E8995864DB3}"/>
                  </a:ext>
                </a:extLst>
              </p:cNvPr>
              <p:cNvSpPr/>
              <p:nvPr/>
            </p:nvSpPr>
            <p:spPr>
              <a:xfrm>
                <a:off x="4468810" y="493274"/>
                <a:ext cx="775786" cy="465976"/>
              </a:xfrm>
              <a:prstGeom prst="round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algn="ctr" fontAlgn="base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dirty="0">
                    <a:solidFill>
                      <a:srgbClr val="1D1D1A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Jitter buffer</a:t>
                </a:r>
                <a:endParaRPr lang="en-US" sz="1200" dirty="0">
                  <a:effectLst/>
                  <a:latin typeface="SimSun" panose="02010600030101010101" pitchFamily="2" charset="-122"/>
                  <a:ea typeface="SimSun" panose="02010600030101010101" pitchFamily="2" charset="-122"/>
                  <a:cs typeface="SimSun" panose="02010600030101010101" pitchFamily="2" charset="-122"/>
                </a:endParaRPr>
              </a:p>
            </p:txBody>
          </p: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339B6557-E991-4A9E-8678-133F9FC58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44596" y="726260"/>
                <a:ext cx="236431" cy="2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7EEE779A-1DFC-45A0-9DEC-3E14D5A312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19179" y="959250"/>
                <a:ext cx="0" cy="35390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69" name="圆角矩形 8">
                <a:extLst>
                  <a:ext uri="{FF2B5EF4-FFF2-40B4-BE49-F238E27FC236}">
                    <a16:creationId xmlns:a16="http://schemas.microsoft.com/office/drawing/2014/main" id="{66594CED-6119-475C-AAEF-15A31A30BB04}"/>
                  </a:ext>
                </a:extLst>
              </p:cNvPr>
              <p:cNvSpPr/>
              <p:nvPr/>
            </p:nvSpPr>
            <p:spPr>
              <a:xfrm>
                <a:off x="5094731" y="997025"/>
                <a:ext cx="1748802" cy="644794"/>
              </a:xfrm>
              <a:prstGeom prst="round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algn="ctr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100">
                    <a:solidFill>
                      <a:srgbClr val="1D1D1A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SimSun" panose="02010600030101010101" pitchFamily="2" charset="-122"/>
                  </a:rPr>
                  <a:t>Latency restriction, ms</a:t>
                </a:r>
                <a:endParaRPr lang="en-US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SimSun" panose="02010600030101010101" pitchFamily="2" charset="-122"/>
                </a:endParaRPr>
              </a:p>
            </p:txBody>
          </p:sp>
          <p:sp>
            <p:nvSpPr>
              <p:cNvPr id="70" name="Flowchart: Magnetic Disk 69">
                <a:extLst>
                  <a:ext uri="{FF2B5EF4-FFF2-40B4-BE49-F238E27FC236}">
                    <a16:creationId xmlns:a16="http://schemas.microsoft.com/office/drawing/2014/main" id="{EF722B5E-A0CA-4A7A-9874-334D657B6872}"/>
                  </a:ext>
                </a:extLst>
              </p:cNvPr>
              <p:cNvSpPr/>
              <p:nvPr/>
            </p:nvSpPr>
            <p:spPr>
              <a:xfrm>
                <a:off x="3342599" y="1462189"/>
                <a:ext cx="616028" cy="527778"/>
              </a:xfrm>
              <a:prstGeom prst="flowChartMagneticDisk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cxnSp>
            <p:nvCxnSpPr>
              <p:cNvPr id="71" name="Connector: Elbow 70">
                <a:extLst>
                  <a:ext uri="{FF2B5EF4-FFF2-40B4-BE49-F238E27FC236}">
                    <a16:creationId xmlns:a16="http://schemas.microsoft.com/office/drawing/2014/main" id="{76A25E98-B9CD-4B44-8B7E-CB821B137F3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3394193" y="-969237"/>
                <a:ext cx="2" cy="2925019"/>
              </a:xfrm>
              <a:prstGeom prst="bentConnector3">
                <a:avLst>
                  <a:gd name="adj1" fmla="val 11430100000"/>
                </a:avLst>
              </a:prstGeom>
              <a:ln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46">
                <a:extLst>
                  <a:ext uri="{FF2B5EF4-FFF2-40B4-BE49-F238E27FC236}">
                    <a16:creationId xmlns:a16="http://schemas.microsoft.com/office/drawing/2014/main" id="{5F8D3A21-F9FF-47BB-9455-DDCAC874E222}"/>
                  </a:ext>
                </a:extLst>
              </p:cNvPr>
              <p:cNvSpPr txBox="1"/>
              <p:nvPr/>
            </p:nvSpPr>
            <p:spPr>
              <a:xfrm>
                <a:off x="2104583" y="-2254"/>
                <a:ext cx="2837976" cy="480357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marL="0" marR="0" algn="ctr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100" dirty="0">
                    <a:solidFill>
                      <a:srgbClr val="1D1D1A"/>
                    </a:solidFill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SimSun" panose="02010600030101010101" pitchFamily="2" charset="-122"/>
                  </a:rPr>
                  <a:t>feedback, optional</a:t>
                </a:r>
                <a:endParaRPr lang="en-U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SimSun" panose="02010600030101010101" pitchFamily="2" charset="-122"/>
                </a:endParaRPr>
              </a:p>
            </p:txBody>
          </p:sp>
          <p:sp>
            <p:nvSpPr>
              <p:cNvPr id="73" name="Arrow: Down 72">
                <a:extLst>
                  <a:ext uri="{FF2B5EF4-FFF2-40B4-BE49-F238E27FC236}">
                    <a16:creationId xmlns:a16="http://schemas.microsoft.com/office/drawing/2014/main" id="{86B052DD-DD16-43F4-99BB-CC53C0C392D4}"/>
                  </a:ext>
                </a:extLst>
              </p:cNvPr>
              <p:cNvSpPr/>
              <p:nvPr/>
            </p:nvSpPr>
            <p:spPr>
              <a:xfrm rot="10800000">
                <a:off x="3450884" y="973855"/>
                <a:ext cx="374976" cy="419833"/>
              </a:xfrm>
              <a:prstGeom prst="downArrow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6" name="圆角矩形 8">
              <a:extLst>
                <a:ext uri="{FF2B5EF4-FFF2-40B4-BE49-F238E27FC236}">
                  <a16:creationId xmlns:a16="http://schemas.microsoft.com/office/drawing/2014/main" id="{C6176DB4-C8A6-4E1C-B97C-7F8819EC11A4}"/>
                </a:ext>
              </a:extLst>
            </p:cNvPr>
            <p:cNvSpPr/>
            <p:nvPr/>
          </p:nvSpPr>
          <p:spPr>
            <a:xfrm>
              <a:off x="4444864" y="68457"/>
              <a:ext cx="1711444" cy="1239520"/>
            </a:xfrm>
            <a:prstGeom prst="round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Decoder App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</p:grpSp>
      <p:sp>
        <p:nvSpPr>
          <p:cNvPr id="5" name="Rectangle 29">
            <a:extLst>
              <a:ext uri="{FF2B5EF4-FFF2-40B4-BE49-F238E27FC236}">
                <a16:creationId xmlns:a16="http://schemas.microsoft.com/office/drawing/2014/main" id="{C2E3E6E7-F4F0-43F5-9F73-7A54E99A6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2224" y="3658514"/>
            <a:ext cx="35661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b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SimSun" panose="02010600030101010101" pitchFamily="2" charset="-122"/>
              </a:rPr>
            </a:b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SimSun" panose="02010600030101010101" pitchFamily="2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zh-CN" sz="12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SimSun" panose="02010600030101010101" pitchFamily="2" charset="-122"/>
              </a:rPr>
              <a:t>Current AHG18 simulation software architecture</a:t>
            </a:r>
            <a:endParaRPr kumimoji="0" lang="en-CA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6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Standalone network application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1145954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proposal separates the network model into a standalone application (</a:t>
            </a:r>
            <a:r>
              <a:rPr lang="en-US" dirty="0" err="1"/>
              <a:t>NetworkApp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This application parses a bitstream, handles packetization, runs network simulation, and writes received NAL units</a:t>
            </a:r>
            <a:br>
              <a:rPr lang="en-US" dirty="0"/>
            </a:br>
            <a:r>
              <a:rPr lang="en-US" dirty="0"/>
              <a:t>to an output bitstream file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application is suitable for any Annex B format bitstream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4">
            <a:extLst>
              <a:ext uri="{FF2B5EF4-FFF2-40B4-BE49-F238E27FC236}">
                <a16:creationId xmlns:a16="http://schemas.microsoft.com/office/drawing/2014/main" id="{68866175-6761-42F0-9EF4-B16E586E6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2486B89-2FBB-42E2-8834-1A36311B18F8}"/>
              </a:ext>
            </a:extLst>
          </p:cNvPr>
          <p:cNvGrpSpPr/>
          <p:nvPr/>
        </p:nvGrpSpPr>
        <p:grpSpPr>
          <a:xfrm>
            <a:off x="2999932" y="2563678"/>
            <a:ext cx="6209030" cy="2147570"/>
            <a:chOff x="913994" y="-21476"/>
            <a:chExt cx="6228505" cy="2011443"/>
          </a:xfrm>
        </p:grpSpPr>
        <p:sp>
          <p:nvSpPr>
            <p:cNvPr id="45" name="圆角矩形 8">
              <a:extLst>
                <a:ext uri="{FF2B5EF4-FFF2-40B4-BE49-F238E27FC236}">
                  <a16:creationId xmlns:a16="http://schemas.microsoft.com/office/drawing/2014/main" id="{A2E967EB-8A5B-4C14-A109-A91B3A0F7A79}"/>
                </a:ext>
              </a:extLst>
            </p:cNvPr>
            <p:cNvSpPr/>
            <p:nvPr/>
          </p:nvSpPr>
          <p:spPr>
            <a:xfrm>
              <a:off x="913994" y="5619"/>
              <a:ext cx="1793365" cy="1083933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Encoder App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  <p:sp>
          <p:nvSpPr>
            <p:cNvPr id="46" name="圆角矩形 8">
              <a:extLst>
                <a:ext uri="{FF2B5EF4-FFF2-40B4-BE49-F238E27FC236}">
                  <a16:creationId xmlns:a16="http://schemas.microsoft.com/office/drawing/2014/main" id="{01E6FC2B-C60C-4343-8497-DAB5BB3DA336}"/>
                </a:ext>
              </a:extLst>
            </p:cNvPr>
            <p:cNvSpPr/>
            <p:nvPr/>
          </p:nvSpPr>
          <p:spPr>
            <a:xfrm>
              <a:off x="2765585" y="2908"/>
              <a:ext cx="2542610" cy="1097473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Network App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  <p:sp>
          <p:nvSpPr>
            <p:cNvPr id="47" name="圆角矩形 8">
              <a:extLst>
                <a:ext uri="{FF2B5EF4-FFF2-40B4-BE49-F238E27FC236}">
                  <a16:creationId xmlns:a16="http://schemas.microsoft.com/office/drawing/2014/main" id="{D8D2ED57-BD3F-4A24-BFC5-FA48A8735BE3}"/>
                </a:ext>
              </a:extLst>
            </p:cNvPr>
            <p:cNvSpPr/>
            <p:nvPr/>
          </p:nvSpPr>
          <p:spPr>
            <a:xfrm>
              <a:off x="5359839" y="-21476"/>
              <a:ext cx="1782660" cy="1121859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Decoder App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  <a:p>
              <a:pPr marL="0" marR="0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 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48548115-5859-40CA-A883-D4340C3E89E6}"/>
                </a:ext>
              </a:extLst>
            </p:cNvPr>
            <p:cNvCxnSpPr>
              <a:cxnSpLocks/>
            </p:cNvCxnSpPr>
            <p:nvPr/>
          </p:nvCxnSpPr>
          <p:spPr>
            <a:xfrm>
              <a:off x="4240840" y="726261"/>
              <a:ext cx="227970" cy="1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0" name="圆角矩形 8">
              <a:extLst>
                <a:ext uri="{FF2B5EF4-FFF2-40B4-BE49-F238E27FC236}">
                  <a16:creationId xmlns:a16="http://schemas.microsoft.com/office/drawing/2014/main" id="{1EE843CE-9043-4605-8161-2187374C856E}"/>
                </a:ext>
              </a:extLst>
            </p:cNvPr>
            <p:cNvSpPr/>
            <p:nvPr/>
          </p:nvSpPr>
          <p:spPr>
            <a:xfrm>
              <a:off x="5481027" y="493272"/>
              <a:ext cx="1530124" cy="46597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algn="ctr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Decoder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  <p:sp>
          <p:nvSpPr>
            <p:cNvPr id="51" name="圆角矩形 8">
              <a:extLst>
                <a:ext uri="{FF2B5EF4-FFF2-40B4-BE49-F238E27FC236}">
                  <a16:creationId xmlns:a16="http://schemas.microsoft.com/office/drawing/2014/main" id="{BEFF9758-7BEC-43CA-A74E-BCBC2C0D955D}"/>
                </a:ext>
              </a:extLst>
            </p:cNvPr>
            <p:cNvSpPr/>
            <p:nvPr/>
          </p:nvSpPr>
          <p:spPr>
            <a:xfrm>
              <a:off x="996525" y="493272"/>
              <a:ext cx="1530124" cy="46597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algn="ctr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Encoder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  <p:sp>
          <p:nvSpPr>
            <p:cNvPr id="52" name="圆角矩形 8">
              <a:extLst>
                <a:ext uri="{FF2B5EF4-FFF2-40B4-BE49-F238E27FC236}">
                  <a16:creationId xmlns:a16="http://schemas.microsoft.com/office/drawing/2014/main" id="{6B5B1C95-6305-4BAE-A845-7B70BC68F596}"/>
                </a:ext>
              </a:extLst>
            </p:cNvPr>
            <p:cNvSpPr/>
            <p:nvPr/>
          </p:nvSpPr>
          <p:spPr>
            <a:xfrm>
              <a:off x="2916297" y="493273"/>
              <a:ext cx="1324543" cy="46597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algn="ctr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Network model</a:t>
              </a:r>
              <a:endParaRPr lang="en-US" sz="1200" dirty="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7DC0135-B7DB-4ECF-94DB-FD6575DA89B0}"/>
                </a:ext>
              </a:extLst>
            </p:cNvPr>
            <p:cNvCxnSpPr>
              <a:cxnSpLocks/>
            </p:cNvCxnSpPr>
            <p:nvPr/>
          </p:nvCxnSpPr>
          <p:spPr>
            <a:xfrm>
              <a:off x="2526649" y="726260"/>
              <a:ext cx="389648" cy="1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9" name="Arrow: Down 58">
              <a:extLst>
                <a:ext uri="{FF2B5EF4-FFF2-40B4-BE49-F238E27FC236}">
                  <a16:creationId xmlns:a16="http://schemas.microsoft.com/office/drawing/2014/main" id="{C38C0DE6-17DF-49DE-9A91-C0AD87DC629F}"/>
                </a:ext>
              </a:extLst>
            </p:cNvPr>
            <p:cNvSpPr/>
            <p:nvPr/>
          </p:nvSpPr>
          <p:spPr>
            <a:xfrm rot="10800000">
              <a:off x="3450884" y="973855"/>
              <a:ext cx="374976" cy="419833"/>
            </a:xfrm>
            <a:prstGeom prst="down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163B291-0F0F-4BFA-8D40-7DFDE0F2C158}"/>
                </a:ext>
              </a:extLst>
            </p:cNvPr>
            <p:cNvSpPr/>
            <p:nvPr/>
          </p:nvSpPr>
          <p:spPr>
            <a:xfrm>
              <a:off x="2798365" y="1579564"/>
              <a:ext cx="3361316" cy="390083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algn="ctr" hangingPunct="0">
                <a:spcBef>
                  <a:spcPts val="680"/>
                </a:spcBef>
                <a:spcAft>
                  <a:spcPts val="0"/>
                </a:spcAft>
                <a:tabLst>
                  <a:tab pos="228600" algn="l"/>
                  <a:tab pos="457200" algn="l"/>
                  <a:tab pos="685800" algn="l"/>
                  <a:tab pos="914400" algn="l"/>
                  <a:tab pos="1143000" algn="l"/>
                  <a:tab pos="1371600" algn="l"/>
                  <a:tab pos="1600200" algn="l"/>
                  <a:tab pos="1828800" algn="l"/>
                  <a:tab pos="2057400" algn="l"/>
                  <a:tab pos="2286000" algn="l"/>
                  <a:tab pos="2514600" algn="l"/>
                  <a:tab pos="2743200" algn="l"/>
                </a:tabLst>
              </a:pPr>
              <a:r>
                <a:rPr lang="en-US" sz="1100" kern="12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SimSun" panose="02010600030101010101" pitchFamily="2" charset="-122"/>
                </a:rPr>
                <a:t>Packet trace file</a:t>
              </a:r>
              <a:endParaRPr lang="en-US" sz="11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endParaRPr>
            </a:p>
          </p:txBody>
        </p:sp>
        <p:sp>
          <p:nvSpPr>
            <p:cNvPr id="63" name="圆角矩形 8">
              <a:extLst>
                <a:ext uri="{FF2B5EF4-FFF2-40B4-BE49-F238E27FC236}">
                  <a16:creationId xmlns:a16="http://schemas.microsoft.com/office/drawing/2014/main" id="{BC610E1A-E04F-41EE-8D57-6236B184D526}"/>
                </a:ext>
              </a:extLst>
            </p:cNvPr>
            <p:cNvSpPr/>
            <p:nvPr/>
          </p:nvSpPr>
          <p:spPr>
            <a:xfrm>
              <a:off x="4468810" y="493274"/>
              <a:ext cx="775786" cy="46597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algn="ctr" fontAlgn="base">
                <a:spcBef>
                  <a:spcPts val="0"/>
                </a:spcBef>
                <a:spcAft>
                  <a:spcPts val="0"/>
                </a:spcAf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Mangal" panose="02040503050203030202" pitchFamily="18" charset="0"/>
                </a:rPr>
                <a:t>Jitter buffer</a:t>
              </a:r>
              <a:endParaRPr lang="en-US" sz="1200">
                <a:effectLst/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ABC12931-FCBF-4248-AFE1-C924B5DF97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4596" y="726260"/>
              <a:ext cx="236431" cy="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012A1A5-F6AA-4F4B-AF65-8F08A32E01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19179" y="959250"/>
              <a:ext cx="0" cy="35390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6" name="圆角矩形 8">
              <a:extLst>
                <a:ext uri="{FF2B5EF4-FFF2-40B4-BE49-F238E27FC236}">
                  <a16:creationId xmlns:a16="http://schemas.microsoft.com/office/drawing/2014/main" id="{2E03BFD9-FD1B-4BF3-B6EF-5D92315BDAB2}"/>
                </a:ext>
              </a:extLst>
            </p:cNvPr>
            <p:cNvSpPr/>
            <p:nvPr/>
          </p:nvSpPr>
          <p:spPr>
            <a:xfrm>
              <a:off x="5094731" y="997025"/>
              <a:ext cx="1748802" cy="644794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algn="ctr" hangingPunct="0">
                <a:spcBef>
                  <a:spcPts val="680"/>
                </a:spcBef>
                <a:spcAft>
                  <a:spcPts val="0"/>
                </a:spcAft>
                <a:tabLst>
                  <a:tab pos="228600" algn="l"/>
                  <a:tab pos="457200" algn="l"/>
                  <a:tab pos="685800" algn="l"/>
                  <a:tab pos="914400" algn="l"/>
                  <a:tab pos="1143000" algn="l"/>
                  <a:tab pos="1371600" algn="l"/>
                  <a:tab pos="1600200" algn="l"/>
                  <a:tab pos="1828800" algn="l"/>
                  <a:tab pos="2057400" algn="l"/>
                  <a:tab pos="2286000" algn="l"/>
                  <a:tab pos="2514600" algn="l"/>
                  <a:tab pos="2743200" algn="l"/>
                </a:tabLst>
              </a:pPr>
              <a:r>
                <a:rPr lang="en-US" sz="1100">
                  <a:solidFill>
                    <a:srgbClr val="1D1D1A"/>
                  </a:solidFill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SimSun" panose="02010600030101010101" pitchFamily="2" charset="-122"/>
                </a:rPr>
                <a:t>Latency restriction, ms</a:t>
              </a:r>
              <a:endParaRPr lang="en-US" sz="11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Sun" panose="02010600030101010101" pitchFamily="2" charset="-122"/>
              </a:endParaRPr>
            </a:p>
          </p:txBody>
        </p:sp>
        <p:sp>
          <p:nvSpPr>
            <p:cNvPr id="77" name="Flowchart: Magnetic Disk 76">
              <a:extLst>
                <a:ext uri="{FF2B5EF4-FFF2-40B4-BE49-F238E27FC236}">
                  <a16:creationId xmlns:a16="http://schemas.microsoft.com/office/drawing/2014/main" id="{48DDCD46-1029-439D-9C12-C750D2D87DCC}"/>
                </a:ext>
              </a:extLst>
            </p:cNvPr>
            <p:cNvSpPr/>
            <p:nvPr/>
          </p:nvSpPr>
          <p:spPr>
            <a:xfrm>
              <a:off x="3342599" y="1462189"/>
              <a:ext cx="616028" cy="527778"/>
            </a:xfrm>
            <a:prstGeom prst="flowChartMagneticDisk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7" name="Rectangle 54">
            <a:extLst>
              <a:ext uri="{FF2B5EF4-FFF2-40B4-BE49-F238E27FC236}">
                <a16:creationId xmlns:a16="http://schemas.microsoft.com/office/drawing/2014/main" id="{2E7AB4D5-773B-4FB4-8849-EB427403D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6949" y="4810570"/>
            <a:ext cx="64828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zh-CN" sz="12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SimSun" panose="02010600030101010101" pitchFamily="2" charset="-122"/>
              </a:rPr>
              <a:t>Proposed architecture modification separating network simulation to a standalone application</a:t>
            </a:r>
            <a:endParaRPr kumimoji="0" lang="en-CA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5281639-3419-4235-9539-761CD59423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30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Network configuration file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11459541" cy="6173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Additionally, the configuration of a network part has been simplified</a:t>
            </a:r>
            <a:endParaRPr lang="ru-RU" dirty="0"/>
          </a:p>
          <a:p>
            <a:r>
              <a:rPr lang="en-CA" dirty="0"/>
              <a:t>Fields of the table:</a:t>
            </a:r>
            <a:endParaRPr lang="en-US" dirty="0"/>
          </a:p>
          <a:p>
            <a:r>
              <a:rPr lang="en-US" sz="1400" i="1" dirty="0"/>
              <a:t>1.	Priority:		integer value from 0 to 7, where 0 means the highest priority, such packet will be 					                       sent to network first</a:t>
            </a:r>
          </a:p>
          <a:p>
            <a:r>
              <a:rPr lang="en-US" sz="1400" i="1" dirty="0"/>
              <a:t>2.	</a:t>
            </a:r>
            <a:r>
              <a:rPr lang="en-US" sz="1400" i="1" dirty="0" err="1"/>
              <a:t>LayerIDs</a:t>
            </a:r>
            <a:r>
              <a:rPr lang="en-US" sz="1400" i="1" dirty="0"/>
              <a:t>:	                       set of spatial layers</a:t>
            </a:r>
          </a:p>
          <a:p>
            <a:r>
              <a:rPr lang="en-US" sz="1400" i="1" dirty="0"/>
              <a:t>3.	</a:t>
            </a:r>
            <a:r>
              <a:rPr lang="en-US" sz="1400" i="1" dirty="0" err="1"/>
              <a:t>TemporalIDs</a:t>
            </a:r>
            <a:r>
              <a:rPr lang="en-US" sz="1400" i="1" dirty="0"/>
              <a:t>:	set of temporal layers</a:t>
            </a:r>
          </a:p>
          <a:p>
            <a:r>
              <a:rPr lang="en-US" sz="1400" i="1" dirty="0"/>
              <a:t>4.	</a:t>
            </a:r>
            <a:r>
              <a:rPr lang="en-US" sz="1400" i="1" dirty="0" err="1"/>
              <a:t>NALUTypes</a:t>
            </a:r>
            <a:r>
              <a:rPr lang="en-US" sz="1400" i="1" dirty="0"/>
              <a:t>:	                       set of NAL unit types</a:t>
            </a:r>
          </a:p>
          <a:p>
            <a:r>
              <a:rPr lang="en-US" sz="1400" i="1" dirty="0"/>
              <a:t>5.	</a:t>
            </a:r>
            <a:r>
              <a:rPr lang="en-US" sz="1400" i="1" dirty="0" err="1"/>
              <a:t>LifeTime</a:t>
            </a:r>
            <a:r>
              <a:rPr lang="en-US" sz="1400" i="1" dirty="0"/>
              <a:t>:	                       packet lifetime</a:t>
            </a:r>
          </a:p>
          <a:p>
            <a:r>
              <a:rPr lang="en-US" sz="1400" i="1" dirty="0"/>
              <a:t>6.	Bypass: 		bypass the network model without losses and delays</a:t>
            </a:r>
          </a:p>
          <a:p>
            <a:endParaRPr lang="en-US" dirty="0"/>
          </a:p>
          <a:p>
            <a:r>
              <a:rPr lang="en-CA" dirty="0"/>
              <a:t>The example of a configuration for ULL VTM anchor (</a:t>
            </a:r>
            <a:r>
              <a:rPr lang="en-CA" i="1" dirty="0"/>
              <a:t>JVET-AN2039</a:t>
            </a:r>
            <a:r>
              <a:rPr lang="en-CA" dirty="0"/>
              <a:t>) is as follows:</a:t>
            </a:r>
          </a:p>
          <a:p>
            <a:r>
              <a:rPr lang="en-CA" sz="1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network.cfg</a:t>
            </a:r>
            <a:endParaRPr lang="en-US" sz="140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200" dirty="0">
                <a:latin typeface="Courier New" panose="02070309020205020404" pitchFamily="49" charset="0"/>
                <a:ea typeface="Times New Roman" panose="02020603050405020304" pitchFamily="18" charset="0"/>
              </a:rPr>
              <a:t># Checking conditions in the </a:t>
            </a:r>
            <a:r>
              <a:rPr lang="en-US" sz="1200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TrafficTypeEntry</a:t>
            </a:r>
            <a:r>
              <a:rPr lang="en-US" sz="1200" dirty="0">
                <a:latin typeface="Courier New" panose="02070309020205020404" pitchFamily="49" charset="0"/>
                <a:ea typeface="Times New Roman" panose="02020603050405020304" pitchFamily="18" charset="0"/>
              </a:rPr>
              <a:t>&lt;id&gt; order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200" dirty="0">
                <a:latin typeface="Courier New" panose="02070309020205020404" pitchFamily="49" charset="0"/>
                <a:ea typeface="Times New Roman" panose="02020603050405020304" pitchFamily="18" charset="0"/>
              </a:rPr>
              <a:t># </a:t>
            </a:r>
            <a:r>
              <a:rPr lang="en-US" sz="1200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TrafficTypeEntry</a:t>
            </a:r>
            <a:r>
              <a:rPr lang="en-US" sz="1200" dirty="0">
                <a:latin typeface="Courier New" panose="02070309020205020404" pitchFamily="49" charset="0"/>
                <a:ea typeface="Times New Roman" panose="02020603050405020304" pitchFamily="18" charset="0"/>
              </a:rPr>
              <a:t>       Priority  </a:t>
            </a:r>
            <a:r>
              <a:rPr lang="en-US" sz="1200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LayerIDs</a:t>
            </a:r>
            <a:r>
              <a:rPr lang="en-US" sz="1200" dirty="0">
                <a:latin typeface="Courier New" panose="02070309020205020404" pitchFamily="49" charset="0"/>
                <a:ea typeface="Times New Roman" panose="02020603050405020304" pitchFamily="18" charset="0"/>
              </a:rPr>
              <a:t>  </a:t>
            </a:r>
            <a:r>
              <a:rPr lang="en-US" sz="1200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TemporalIDs</a:t>
            </a:r>
            <a:r>
              <a:rPr lang="en-US" sz="1200" dirty="0">
                <a:latin typeface="Courier New" panose="02070309020205020404" pitchFamily="49" charset="0"/>
                <a:ea typeface="Times New Roman" panose="02020603050405020304" pitchFamily="18" charset="0"/>
              </a:rPr>
              <a:t>   </a:t>
            </a:r>
            <a:r>
              <a:rPr lang="en-US" sz="1200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NALUTypes</a:t>
            </a:r>
            <a:r>
              <a:rPr lang="en-US" sz="1200" dirty="0">
                <a:latin typeface="Courier New" panose="02070309020205020404" pitchFamily="49" charset="0"/>
                <a:ea typeface="Times New Roman" panose="02020603050405020304" pitchFamily="18" charset="0"/>
              </a:rPr>
              <a:t>  </a:t>
            </a:r>
            <a:r>
              <a:rPr lang="en-US" sz="1200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LifeTime</a:t>
            </a:r>
            <a:r>
              <a:rPr lang="en-US" sz="1200" dirty="0">
                <a:latin typeface="Courier New" panose="02070309020205020404" pitchFamily="49" charset="0"/>
                <a:ea typeface="Times New Roman" panose="02020603050405020304" pitchFamily="18" charset="0"/>
              </a:rPr>
              <a:t>  Bypass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200" i="1" dirty="0">
                <a:latin typeface="Courier New" panose="02070309020205020404" pitchFamily="49" charset="0"/>
                <a:ea typeface="Times New Roman" panose="02020603050405020304" pitchFamily="18" charset="0"/>
              </a:rPr>
              <a:t># Any NAL_UNIT_PREFIX_APS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2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TrafficTypeEntry0:          0      -1              -1            17       512       0  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200" i="1" dirty="0">
                <a:latin typeface="Courier New" panose="02070309020205020404" pitchFamily="49" charset="0"/>
                <a:ea typeface="Times New Roman" panose="02020603050405020304" pitchFamily="18" charset="0"/>
              </a:rPr>
              <a:t># Any remaining NALU 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2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TrafficTypeEntry1:          1      -1              -1            -1       512       0   </a:t>
            </a:r>
            <a:endParaRPr lang="en-US" sz="1200" dirty="0"/>
          </a:p>
          <a:p>
            <a:r>
              <a:rPr lang="en-US" dirty="0"/>
              <a:t>                                                  </a:t>
            </a:r>
          </a:p>
          <a:p>
            <a:pPr lvl="0"/>
            <a:r>
              <a:rPr lang="en-CA" dirty="0">
                <a:solidFill>
                  <a:prstClr val="black"/>
                </a:solidFill>
              </a:rPr>
              <a:t>The example of the run command line for standalone network application is specified below:</a:t>
            </a:r>
          </a:p>
          <a:p>
            <a:pPr lvl="0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./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NetworkAppStatic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-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fr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&lt;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FrameRate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&gt; -f &lt;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FrameNumber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&gt; --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MaxLayers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=&lt;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SpatialLayersNum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&gt; --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PacketTracePath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=&lt;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TraceFile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&gt; \</a:t>
            </a:r>
            <a:b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</a:b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--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PacketTraceStartLine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=&lt;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TraceStartLine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&gt; --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LatencyRestriction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=&lt;Latency&gt; -c &lt;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traffic_settings.cfg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&gt; \</a:t>
            </a:r>
            <a:b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</a:b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--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BitstreamFileInput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=&lt;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InputCleanBitsreamPath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&gt; --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BitstreamFileOutput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=&lt;</a:t>
            </a:r>
            <a:r>
              <a:rPr lang="en-CA" sz="1200" dirty="0" err="1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OutputBitsreamPath</a:t>
            </a:r>
            <a:r>
              <a:rPr lang="en-CA" sz="1200" dirty="0">
                <a:solidFill>
                  <a:srgbClr val="1D1D1A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&gt;</a:t>
            </a:r>
            <a:endParaRPr lang="en-US" sz="1200" dirty="0">
              <a:solidFill>
                <a:srgbClr val="1D1D1A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4">
            <a:extLst>
              <a:ext uri="{FF2B5EF4-FFF2-40B4-BE49-F238E27FC236}">
                <a16:creationId xmlns:a16="http://schemas.microsoft.com/office/drawing/2014/main" id="{68866175-6761-42F0-9EF4-B16E586E6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CE6E38-EBD1-45AC-A129-E308D7C4C1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5981EA-FA8D-4E66-814B-040E46ABA4AF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The standalone application provides a flexibility for testing of various video coding solutions under desired network scenario using pre-encoded uncorrupted bitstreams, and can be applicable for broadcasting scenario with no feedback</a:t>
            </a:r>
          </a:p>
          <a:p>
            <a:r>
              <a:rPr lang="en-US" dirty="0"/>
              <a:t>Option to link network model with encoding application is also remains, which makes possible to test unicast scenario </a:t>
            </a:r>
          </a:p>
          <a:p>
            <a:r>
              <a:rPr lang="en-US" dirty="0"/>
              <a:t>The network model behavior is kept the same as described in CTC document JVET-AN2039 and implemented</a:t>
            </a:r>
            <a:br>
              <a:rPr lang="en-US" dirty="0"/>
            </a:br>
            <a:r>
              <a:rPr lang="en-US" dirty="0"/>
              <a:t>in JVET-AO0047</a:t>
            </a:r>
          </a:p>
          <a:p>
            <a:r>
              <a:rPr lang="en-US" dirty="0"/>
              <a:t>It is proposed to add the described software modifications to AHG18 software branch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C1D47-995F-4EE2-A4AB-FE04B8C707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35C6A-F61A-4DBC-99DE-CB94D4150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9822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_Image version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32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2CAB3CEB-A314-40CA-9193-70DA3C6C90B9}"/>
    </a:ext>
  </a:extLst>
</a:theme>
</file>

<file path=ppt/theme/theme2.xml><?xml version="1.0" encoding="utf-8"?>
<a:theme xmlns:a="http://schemas.openxmlformats.org/drawingml/2006/main" name="Contents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2200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BD6C002A-145D-48C4-BC37-8F185842FDD8}"/>
    </a:ext>
  </a:extLst>
</a:theme>
</file>

<file path=ppt/theme/theme3.xml><?xml version="1.0" encoding="utf-8"?>
<a:theme xmlns:a="http://schemas.openxmlformats.org/drawingml/2006/main" name="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4.xml><?xml version="1.0" encoding="utf-8"?>
<a:theme xmlns:a="http://schemas.openxmlformats.org/drawingml/2006/main" name="End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48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19CE10E0-DEB1-4025-A926-EA35B177B1A8}"/>
    </a:ext>
  </a:extLst>
</a:theme>
</file>

<file path=ppt/theme/theme5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7.xml><?xml version="1.0" encoding="utf-8"?>
<a:theme xmlns:a="http://schemas.openxmlformats.org/drawingml/2006/main" name="2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8.xml><?xml version="1.0" encoding="utf-8"?>
<a:theme xmlns:a="http://schemas.openxmlformats.org/drawingml/2006/main" name="3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9.xml><?xml version="1.0" encoding="utf-8"?>
<a:theme xmlns:a="http://schemas.openxmlformats.org/drawingml/2006/main" name="4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4697</TotalTime>
  <Words>551</Words>
  <Application>Microsoft Office PowerPoint</Application>
  <PresentationFormat>Custom</PresentationFormat>
  <Paragraphs>109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5</vt:i4>
      </vt:variant>
    </vt:vector>
  </HeadingPairs>
  <TitlesOfParts>
    <vt:vector size="25" baseType="lpstr">
      <vt:lpstr>DengXian</vt:lpstr>
      <vt:lpstr>Microsoft YaHei</vt:lpstr>
      <vt:lpstr>SimHei</vt:lpstr>
      <vt:lpstr>SimSun</vt:lpstr>
      <vt:lpstr>SimSun</vt:lpstr>
      <vt:lpstr>Arial</vt:lpstr>
      <vt:lpstr>Calibri</vt:lpstr>
      <vt:lpstr>Calibri Light</vt:lpstr>
      <vt:lpstr>Courier New</vt:lpstr>
      <vt:lpstr>Mangal</vt:lpstr>
      <vt:lpstr>Times New Roman</vt:lpstr>
      <vt:lpstr>Cover page_Image version</vt:lpstr>
      <vt:lpstr>Contents page</vt:lpstr>
      <vt:lpstr>Chapter page</vt:lpstr>
      <vt:lpstr>End page</vt:lpstr>
      <vt:lpstr>Office 主题</vt:lpstr>
      <vt:lpstr>1_Chapter page</vt:lpstr>
      <vt:lpstr>2_Chapter page</vt:lpstr>
      <vt:lpstr>3_Chapter page</vt:lpstr>
      <vt:lpstr>4_Chapter page</vt:lpstr>
      <vt:lpstr>AhG18: Standalone network simulation application on top of ULL software</vt:lpstr>
      <vt:lpstr>PowerPoint Presentation</vt:lpstr>
      <vt:lpstr>PowerPoint Presentation</vt:lpstr>
      <vt:lpstr>PowerPoint Presentation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Sergey Ikonin</dc:creator>
  <cp:lastModifiedBy>Malyshev Kirill</cp:lastModifiedBy>
  <cp:revision>94</cp:revision>
  <dcterms:created xsi:type="dcterms:W3CDTF">2025-01-16T22:21:44Z</dcterms:created>
  <dcterms:modified xsi:type="dcterms:W3CDTF">2026-01-16T10:17:10Z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(3)ugBKOaJyAF+2ZR8jdmExaFyacnrLcOwJqVgt/eiAt7/9uRLjr3/83KfJXffCG1wvFVPSeP10
Dc9NNvHGUWrwtwKACI6q6nDY7NcezUIoD4FKlBcwq+4v0WlhdB9lj0DU9yPD/pgUXpzsro2u
qH2gSWTEwE78MEIg1nzvtxQ2ZrfVnJBql/WHhocm4WT+ALysekkM6h0D9v0dW90TDYeYAG8j
F4acTwDjPQB6Jvly/+</vt:lpwstr>
  </property>
  <property fmtid="{D5CDD505-2E9C-101B-9397-08002B2CF9AE}" pid="3" name="_2015_ms_pID_7253431">
    <vt:lpwstr>ziE1NCCJC2r3LDBHX5YS2y7Ei0yQjdt8IjSc6yaAzte6h9Vt2gm8GZ
IM9TVOOKsMVISWjPqTgRugMCEJJWz6zy8rzra4pEkJAAB9dSeb5WK2/Db6SCD4fOzPUpgWrB
TOuzAnrO4ie8dOvwiDydG3gULlJEXIFwJA5FjFT/amCZXakQtTLPQt9wmFCgTXIE+0BQ1Dnl
DNFUwz7BcD0XcrT4PaEJA2t/uvsWcaRAofjt</vt:lpwstr>
  </property>
  <property fmtid="{D5CDD505-2E9C-101B-9397-08002B2CF9AE}" pid="4" name="_2015_ms_pID_7253432">
    <vt:lpwstr>IQ==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1598576536</vt:lpwstr>
  </property>
</Properties>
</file>