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282" r:id="rId3"/>
    <p:sldId id="258" r:id="rId4"/>
    <p:sldId id="260" r:id="rId5"/>
    <p:sldId id="261" r:id="rId6"/>
    <p:sldId id="263" r:id="rId7"/>
    <p:sldId id="264" r:id="rId8"/>
    <p:sldId id="265" r:id="rId9"/>
    <p:sldId id="266" r:id="rId10"/>
    <p:sldId id="268" r:id="rId11"/>
    <p:sldId id="267" r:id="rId12"/>
    <p:sldId id="269" r:id="rId13"/>
    <p:sldId id="270" r:id="rId14"/>
    <p:sldId id="271" r:id="rId15"/>
    <p:sldId id="283" r:id="rId16"/>
    <p:sldId id="272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4" r:id="rId25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5342" autoAdjust="0"/>
  </p:normalViewPr>
  <p:slideViewPr>
    <p:cSldViewPr snapToGrid="0">
      <p:cViewPr varScale="1">
        <p:scale>
          <a:sx n="90" d="100"/>
          <a:sy n="90" d="100"/>
        </p:scale>
        <p:origin x="132" y="63"/>
      </p:cViewPr>
      <p:guideLst/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6F9BD7-F931-425C-A816-83FBF4B41DC4}" type="datetimeFigureOut">
              <a:rPr lang="zh-TW" altLang="en-US" smtClean="0"/>
              <a:t>2026/1/16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5C6204-F859-4B79-99CE-B0AC6DD18FB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833339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5C6204-F859-4B79-99CE-B0AC6DD18FB2}" type="slidenum">
              <a:rPr lang="zh-TW" altLang="en-US" smtClean="0"/>
              <a:t>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732443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TW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5C6204-F859-4B79-99CE-B0AC6DD18FB2}" type="slidenum">
              <a:rPr lang="zh-TW" altLang="en-US" smtClean="0"/>
              <a:t>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007542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5C6204-F859-4B79-99CE-B0AC6DD18FB2}" type="slidenum">
              <a:rPr lang="zh-TW" altLang="en-US" smtClean="0"/>
              <a:t>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096651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zh-TW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5C6204-F859-4B79-99CE-B0AC6DD18FB2}" type="slidenum">
              <a:rPr lang="zh-TW" altLang="en-US" smtClean="0"/>
              <a:t>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622501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5C6204-F859-4B79-99CE-B0AC6DD18FB2}" type="slidenum">
              <a:rPr lang="zh-TW" altLang="en-US" smtClean="0"/>
              <a:t>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774887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5C6204-F859-4B79-99CE-B0AC6DD18FB2}" type="slidenum">
              <a:rPr lang="zh-TW" altLang="en-US" smtClean="0"/>
              <a:t>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838610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>
              <a:effectLst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5C6204-F859-4B79-99CE-B0AC6DD18FB2}" type="slidenum">
              <a:rPr lang="zh-TW" altLang="en-US" smtClean="0"/>
              <a:t>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878233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5C6204-F859-4B79-99CE-B0AC6DD18FB2}" type="slidenum">
              <a:rPr lang="zh-TW" altLang="en-US" smtClean="0"/>
              <a:t>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4587998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>
              <a:effectLst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5C6204-F859-4B79-99CE-B0AC6DD18FB2}" type="slidenum">
              <a:rPr lang="zh-TW" altLang="en-US" smtClean="0"/>
              <a:t>10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3963966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5C6204-F859-4B79-99CE-B0AC6DD18FB2}" type="slidenum">
              <a:rPr lang="zh-TW" altLang="en-US" smtClean="0"/>
              <a:t>11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7869398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5C6204-F859-4B79-99CE-B0AC6DD18FB2}" type="slidenum">
              <a:rPr lang="zh-TW" altLang="en-US" smtClean="0"/>
              <a:t>12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1473310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5C6204-F859-4B79-99CE-B0AC6DD18FB2}" type="slidenum">
              <a:rPr lang="zh-TW" altLang="en-US" smtClean="0"/>
              <a:t>13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6620539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5C6204-F859-4B79-99CE-B0AC6DD18FB2}" type="slidenum">
              <a:rPr lang="zh-TW" altLang="en-US" smtClean="0"/>
              <a:t>14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4058805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5C6204-F859-4B79-99CE-B0AC6DD18FB2}" type="slidenum">
              <a:rPr lang="zh-TW" altLang="en-US" smtClean="0"/>
              <a:t>15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1655395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5C6204-F859-4B79-99CE-B0AC6DD18FB2}" type="slidenum">
              <a:rPr lang="zh-TW" altLang="en-US" smtClean="0"/>
              <a:t>16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4737652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5C6204-F859-4B79-99CE-B0AC6DD18FB2}" type="slidenum">
              <a:rPr lang="zh-TW" altLang="en-US" smtClean="0"/>
              <a:t>17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93855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5C6204-F859-4B79-99CE-B0AC6DD18FB2}" type="slidenum">
              <a:rPr lang="zh-TW" altLang="en-US" smtClean="0"/>
              <a:t>18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4817048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5C6204-F859-4B79-99CE-B0AC6DD18FB2}" type="slidenum">
              <a:rPr lang="zh-TW" altLang="en-US" smtClean="0"/>
              <a:t>19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2454332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5C6204-F859-4B79-99CE-B0AC6DD18FB2}" type="slidenum">
              <a:rPr lang="zh-TW" altLang="en-US" smtClean="0"/>
              <a:t>20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3006915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5C6204-F859-4B79-99CE-B0AC6DD18FB2}" type="slidenum">
              <a:rPr lang="zh-TW" altLang="en-US" smtClean="0"/>
              <a:t>21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2452181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5C6204-F859-4B79-99CE-B0AC6DD18FB2}" type="slidenum">
              <a:rPr lang="zh-TW" altLang="en-US" smtClean="0"/>
              <a:t>22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6715586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5C6204-F859-4B79-99CE-B0AC6DD18FB2}" type="slidenum">
              <a:rPr lang="zh-TW" altLang="en-US" smtClean="0"/>
              <a:t>23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5728324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5C6204-F859-4B79-99CE-B0AC6DD18FB2}" type="slidenum">
              <a:rPr lang="zh-TW" altLang="en-US" smtClean="0"/>
              <a:t>24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571878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A806472C-4C5E-4B45-8ADA-E984AAA89C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53453DF0-6B19-40BA-825D-5628E2776C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按一下以編輯母片子標題樣式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1F2FA895-277B-4C51-8FFB-3CD678B2E6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FDFB9-EEBC-4F0A-88DD-68948A6D77BF}" type="datetime1">
              <a:rPr lang="zh-TW" altLang="en-US" smtClean="0"/>
              <a:t>2026/1/16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5E89B24C-B555-4064-82BC-0B8ECB0B46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BD90DB53-8AC2-4474-B9B1-2D87338948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EB0DB-67D8-47DF-BCB8-7F0F07C966F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3398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CBE34B25-9D03-482A-89CC-6AD07DA0C9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0CE03F5B-12B5-4146-A1B0-6613B04814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EAF3E82F-E997-4535-800B-AEA345ED57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B0AE5-A42A-4285-BB6D-102793F365F4}" type="datetime1">
              <a:rPr lang="zh-TW" altLang="en-US" smtClean="0"/>
              <a:t>2026/1/16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2CE26189-D88C-4569-948B-F0F9AEDA1E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90A04195-14A2-4D6E-B180-C4A8F1952C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EB0DB-67D8-47DF-BCB8-7F0F07C966F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751660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87E321C-FBB1-4F8B-B40A-506BBD38DD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45600CF0-4295-4AD2-B352-E11A8F4F67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287D1D47-5246-402F-AEA2-B243CD6230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B38ED-F1E0-4A6D-8CF9-4726CE81E24A}" type="datetime1">
              <a:rPr lang="zh-TW" altLang="en-US" smtClean="0"/>
              <a:t>2026/1/16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346D147D-6B99-47FE-93ED-D0252E6A4B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DEBF6AB0-1417-4F95-9EA8-0DFCFBF9A1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EB0DB-67D8-47DF-BCB8-7F0F07C966F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816923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955BC729-E3B3-4D00-84FD-CB23218FF0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E0DF1900-A531-4B20-AC3C-99C93606CBD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CEB4C615-849B-466F-B05E-035C149FE6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4DF2FCD4-91A0-4C7C-8BEA-6C6A99C4D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8E00B-8C34-4BFD-8071-60693E2E6E48}" type="datetime1">
              <a:rPr lang="zh-TW" altLang="en-US" smtClean="0"/>
              <a:t>2026/1/16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DDEF54CD-0DD9-458C-8561-276CB642C2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1788E856-7BA6-4BE2-9941-6A0FF34C19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EB0DB-67D8-47DF-BCB8-7F0F07C966F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075230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80966F62-BB5B-4817-B88C-B14B02BB1F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21567844-2633-4167-B728-6DD2AC081D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F0E864FB-CEB4-43E3-BCA1-53597A2763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>
            <a:extLst>
              <a:ext uri="{FF2B5EF4-FFF2-40B4-BE49-F238E27FC236}">
                <a16:creationId xmlns:a16="http://schemas.microsoft.com/office/drawing/2014/main" id="{69E9E132-2330-4433-B830-95C914312CA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內容版面配置區 5">
            <a:extLst>
              <a:ext uri="{FF2B5EF4-FFF2-40B4-BE49-F238E27FC236}">
                <a16:creationId xmlns:a16="http://schemas.microsoft.com/office/drawing/2014/main" id="{3D5766A4-823B-4E55-9586-BADDAC6800A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>
            <a:extLst>
              <a:ext uri="{FF2B5EF4-FFF2-40B4-BE49-F238E27FC236}">
                <a16:creationId xmlns:a16="http://schemas.microsoft.com/office/drawing/2014/main" id="{AD232FD0-8DAE-4DD7-83E1-8EBFF4C15A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3630EC-9A27-40C4-A26A-FD98D2A028E0}" type="datetime1">
              <a:rPr lang="zh-TW" altLang="en-US" smtClean="0"/>
              <a:t>2026/1/16</a:t>
            </a:fld>
            <a:endParaRPr lang="zh-TW" altLang="en-US"/>
          </a:p>
        </p:txBody>
      </p:sp>
      <p:sp>
        <p:nvSpPr>
          <p:cNvPr id="8" name="頁尾版面配置區 7">
            <a:extLst>
              <a:ext uri="{FF2B5EF4-FFF2-40B4-BE49-F238E27FC236}">
                <a16:creationId xmlns:a16="http://schemas.microsoft.com/office/drawing/2014/main" id="{01CE206B-C1CE-4D03-99E4-4F553CC4B6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>
            <a:extLst>
              <a:ext uri="{FF2B5EF4-FFF2-40B4-BE49-F238E27FC236}">
                <a16:creationId xmlns:a16="http://schemas.microsoft.com/office/drawing/2014/main" id="{ABCB49C1-322E-4CDF-BF32-F4E34F436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EB0DB-67D8-47DF-BCB8-7F0F07C966F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970816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B57DB50-5718-436F-B015-F2B304DE0B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BA97EA43-9671-4921-BC12-67D56C9F27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7F330-1380-4CCF-985A-0FE648DB1E11}" type="datetime1">
              <a:rPr lang="zh-TW" altLang="en-US" smtClean="0"/>
              <a:t>2026/1/16</a:t>
            </a:fld>
            <a:endParaRPr lang="zh-TW" alt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E7451813-D563-473F-8938-58E163F4B8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CDCA9A16-AA9E-4F9F-A506-C170EC50D7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EB0DB-67D8-47DF-BCB8-7F0F07C966F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408628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>
            <a:extLst>
              <a:ext uri="{FF2B5EF4-FFF2-40B4-BE49-F238E27FC236}">
                <a16:creationId xmlns:a16="http://schemas.microsoft.com/office/drawing/2014/main" id="{1B60EDA1-F266-4DE4-856E-7BBD1046C2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1EE60-A3F2-4ED2-BAD7-30596D13C596}" type="datetime1">
              <a:rPr lang="zh-TW" altLang="en-US" smtClean="0"/>
              <a:t>2026/1/16</a:t>
            </a:fld>
            <a:endParaRPr lang="zh-TW" altLang="en-US"/>
          </a:p>
        </p:txBody>
      </p:sp>
      <p:sp>
        <p:nvSpPr>
          <p:cNvPr id="3" name="頁尾版面配置區 2">
            <a:extLst>
              <a:ext uri="{FF2B5EF4-FFF2-40B4-BE49-F238E27FC236}">
                <a16:creationId xmlns:a16="http://schemas.microsoft.com/office/drawing/2014/main" id="{D1A4B368-7EAF-4962-A84E-1EDFE900E9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E9A2DC2A-28B9-4698-9AE3-80781F160C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EB0DB-67D8-47DF-BCB8-7F0F07C966F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026914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A151600-7FD3-4688-87AF-524A4B5A4F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41978016-9CF1-4858-A1DB-DB2A69EF48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5F8A269C-6966-4904-9761-3BE6135A5E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255A38D5-5481-4949-9480-0FAA89939D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C26A5-2501-4E9D-AB2B-C039296C22A0}" type="datetime1">
              <a:rPr lang="zh-TW" altLang="en-US" smtClean="0"/>
              <a:t>2026/1/16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FE935FE2-A109-4512-890E-16B1DA5A30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EB803743-4564-45DD-BEC5-DDFA521016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EB0DB-67D8-47DF-BCB8-7F0F07C966F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580027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B05A829A-00B2-4148-B741-AB5C3490FD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>
            <a:extLst>
              <a:ext uri="{FF2B5EF4-FFF2-40B4-BE49-F238E27FC236}">
                <a16:creationId xmlns:a16="http://schemas.microsoft.com/office/drawing/2014/main" id="{39E2CD5D-50EA-46EA-BF80-E8ED2931CEA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8F146225-AFA5-4838-BDF8-25AC615A60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9DEBAF3C-2A7F-43B8-A1A2-5E857047B9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99C6F-0736-486D-91A2-6AA0EBDDAF00}" type="datetime1">
              <a:rPr lang="zh-TW" altLang="en-US" smtClean="0"/>
              <a:t>2026/1/16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5D94F83D-494B-47E2-AAA9-9C7D5687C9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44007D6B-8318-4FAB-A37A-BE5F73D262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EB0DB-67D8-47DF-BCB8-7F0F07C966F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805658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4177C4B9-25E5-4025-86A0-5CD2A7629C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CE24BA40-B45D-4375-9901-680C48E70DB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40021F78-F1AA-4C09-B0C7-2F1992A08D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FFCDD-63F3-49AE-AB4D-FD1749E4ADF8}" type="datetime1">
              <a:rPr lang="zh-TW" altLang="en-US" smtClean="0"/>
              <a:t>2026/1/16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944A086F-FE8B-4F68-8739-9EA5AFF710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540FC011-8F70-45C7-8265-7DC8A3DD40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EB0DB-67D8-47DF-BCB8-7F0F07C966F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466604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>
            <a:extLst>
              <a:ext uri="{FF2B5EF4-FFF2-40B4-BE49-F238E27FC236}">
                <a16:creationId xmlns:a16="http://schemas.microsoft.com/office/drawing/2014/main" id="{D3B019BD-453C-4DFB-B8FD-294C85F86E8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C4938A4B-79EA-4CAF-9307-AAFE6B8382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289740B6-3572-4B64-A9D1-18320982DD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12598-EDF9-4F7C-A0A7-63CAD5CB60AB}" type="datetime1">
              <a:rPr lang="zh-TW" altLang="en-US" smtClean="0"/>
              <a:t>2026/1/16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E8F8DDA7-3C99-495C-8705-4A36ECD96C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4CA5C508-463D-4248-9EB2-20B27B2E9C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EB0DB-67D8-47DF-BCB8-7F0F07C966F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054701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>
            <a:extLst>
              <a:ext uri="{FF2B5EF4-FFF2-40B4-BE49-F238E27FC236}">
                <a16:creationId xmlns:a16="http://schemas.microsoft.com/office/drawing/2014/main" id="{990F8555-4B70-48D5-AA5F-BF97ABEF17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8717E367-9163-4A87-BF81-9713C03195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D203676C-066B-4D0E-AFC0-B22816D639C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1AA3A-3AA8-4D46-A296-0EDC0F0CE5D0}" type="datetime1">
              <a:rPr lang="zh-TW" altLang="en-US" smtClean="0"/>
              <a:t>2026/1/16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B306FFDE-AE78-46A6-9509-1F4F246A1F7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211CD5E1-D949-4C5D-9B09-8CFC56D722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5EB0DB-67D8-47DF-BCB8-7F0F07C966F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327390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34D075ED-0127-4224-8E3D-76574148A3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4684" y="1122363"/>
            <a:ext cx="10982632" cy="2387600"/>
          </a:xfrm>
        </p:spPr>
        <p:txBody>
          <a:bodyPr>
            <a:noAutofit/>
          </a:bodyPr>
          <a:lstStyle/>
          <a:p>
            <a:r>
              <a:rPr lang="en-US" altLang="zh-TW" sz="4400" dirty="0"/>
              <a:t>[AHG19] Response to the questionnaire on VVC hardware encoder implementation challenges</a:t>
            </a:r>
            <a:br>
              <a:rPr lang="en-US" altLang="zh-TW" sz="4400" dirty="0"/>
            </a:br>
            <a:r>
              <a:rPr lang="en-US" altLang="zh-TW" sz="3600" dirty="0"/>
              <a:t>(JVET-AO0053)</a:t>
            </a:r>
            <a:endParaRPr lang="zh-TW" altLang="en-US" sz="4400" dirty="0"/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FA71AD8B-828B-4E5A-B6BC-6987705ADC7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36022" y="3967788"/>
            <a:ext cx="9144000" cy="1655762"/>
          </a:xfrm>
        </p:spPr>
        <p:txBody>
          <a:bodyPr>
            <a:normAutofit/>
          </a:bodyPr>
          <a:lstStyle/>
          <a:p>
            <a:pPr hangingPunct="0"/>
            <a:r>
              <a:rPr lang="it-IT" altLang="zh-TW" dirty="0"/>
              <a:t>Muxuan Wu</a:t>
            </a:r>
            <a:r>
              <a:rPr lang="en-US" altLang="zh-TW" dirty="0"/>
              <a:t>,</a:t>
            </a:r>
            <a:r>
              <a:rPr lang="zh-CN" altLang="en-US" dirty="0"/>
              <a:t> </a:t>
            </a:r>
            <a:r>
              <a:rPr lang="it-IT" altLang="zh-TW" dirty="0"/>
              <a:t>Jianhua Yu (HiSilicon)</a:t>
            </a:r>
            <a:endParaRPr lang="zh-TW" altLang="zh-TW" dirty="0"/>
          </a:p>
          <a:p>
            <a:pPr hangingPunct="0"/>
            <a:r>
              <a:rPr lang="it-IT" altLang="zh-TW" dirty="0"/>
              <a:t>Yin Zhao, Elena Alshina (Huawei)</a:t>
            </a:r>
            <a:endParaRPr lang="zh-TW" altLang="en-US" dirty="0"/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C1154043-2510-4CBD-A619-18B51E6AEEF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240" b="-1"/>
          <a:stretch/>
        </p:blipFill>
        <p:spPr>
          <a:xfrm>
            <a:off x="4273484" y="5675178"/>
            <a:ext cx="1733639" cy="451319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A2D3692F-D9C0-483F-B165-C0B8CFDF51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3204" y="5669274"/>
            <a:ext cx="1746340" cy="457223"/>
          </a:xfrm>
          <a:prstGeom prst="rect">
            <a:avLst/>
          </a:prstGeom>
        </p:spPr>
      </p:pic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C808A748-5CD3-4A1B-B684-3ADEDD2CBA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EB0DB-67D8-47DF-BCB8-7F0F07C966F6}" type="slidenum">
              <a:rPr lang="zh-TW" altLang="en-US" smtClean="0"/>
              <a:t>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138417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>
            <a:extLst>
              <a:ext uri="{FF2B5EF4-FFF2-40B4-BE49-F238E27FC236}">
                <a16:creationId xmlns:a16="http://schemas.microsoft.com/office/drawing/2014/main" id="{E9E61FF7-78AF-4D1C-8E49-30A67E585E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6165" y="364685"/>
            <a:ext cx="10515600" cy="2852737"/>
          </a:xfrm>
        </p:spPr>
        <p:txBody>
          <a:bodyPr>
            <a:normAutofit/>
          </a:bodyPr>
          <a:lstStyle/>
          <a:p>
            <a:pPr lvl="0">
              <a:lnSpc>
                <a:spcPct val="150000"/>
              </a:lnSpc>
              <a:spcBef>
                <a:spcPts val="0"/>
              </a:spcBef>
            </a:pPr>
            <a:r>
              <a:rPr lang="en-US" altLang="zh-TW" sz="3600" b="1" dirty="0"/>
              <a:t>Organization of the presentation:</a:t>
            </a:r>
            <a:br>
              <a:rPr lang="en-US" altLang="zh-TW" sz="3200" b="1" dirty="0"/>
            </a:br>
            <a:br>
              <a:rPr lang="en-US" altLang="zh-TW" sz="2800" dirty="0"/>
            </a:br>
            <a:r>
              <a:rPr lang="en-US" altLang="zh-TW" sz="2800" dirty="0"/>
              <a:t>Section 1: An example of hardware encoder architecture</a:t>
            </a:r>
            <a:br>
              <a:rPr lang="en-US" altLang="zh-TW" sz="2800" dirty="0"/>
            </a:br>
            <a:r>
              <a:rPr lang="en-US" altLang="zh-TW" sz="2800" dirty="0"/>
              <a:t>Section 2: Response to the AHG19 questionnaire</a:t>
            </a:r>
            <a:endParaRPr lang="zh-TW" altLang="zh-TW" sz="2800" dirty="0"/>
          </a:p>
        </p:txBody>
      </p:sp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A9D1F6D8-867B-49F7-8BBB-0BCFD2665B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EB0DB-67D8-47DF-BCB8-7F0F07C966F6}" type="slidenum">
              <a:rPr lang="zh-TW" altLang="en-US" smtClean="0"/>
              <a:t>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982487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0DCF1842-B0A8-403D-B1B8-D84065D6E2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sz="4000" b="1" dirty="0"/>
              <a:t>3-stage encoding pipeline &amp; frame latency</a:t>
            </a:r>
            <a:endParaRPr lang="zh-TW" altLang="en-US" sz="4000" b="1" dirty="0"/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148E04E2-C93A-4ED1-8B45-D2C96E3573D8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977" y="1490519"/>
            <a:ext cx="6476045" cy="2201792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">
            <a:extLst>
              <a:ext uri="{FF2B5EF4-FFF2-40B4-BE49-F238E27FC236}">
                <a16:creationId xmlns:a16="http://schemas.microsoft.com/office/drawing/2014/main" id="{D3400B78-C9F0-4740-BA4C-AC48F4449FC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923071" y="5996382"/>
            <a:ext cx="4977686" cy="302094"/>
          </a:xfrm>
          <a:prstGeom prst="rect">
            <a:avLst/>
          </a:prstGeom>
        </p:spPr>
      </p:pic>
      <p:pic>
        <p:nvPicPr>
          <p:cNvPr id="8" name="pic">
            <a:extLst>
              <a:ext uri="{FF2B5EF4-FFF2-40B4-BE49-F238E27FC236}">
                <a16:creationId xmlns:a16="http://schemas.microsoft.com/office/drawing/2014/main" id="{246C8BC4-278C-46B8-B979-BBDB47F4917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52000" y="4132312"/>
            <a:ext cx="11240000" cy="2070000"/>
          </a:xfrm>
          <a:prstGeom prst="rect">
            <a:avLst/>
          </a:prstGeom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B8F3AC65-9E70-43C4-A7F4-42E608184D7A}"/>
              </a:ext>
            </a:extLst>
          </p:cNvPr>
          <p:cNvSpPr/>
          <p:nvPr/>
        </p:nvSpPr>
        <p:spPr>
          <a:xfrm>
            <a:off x="4015067" y="4132311"/>
            <a:ext cx="1571626" cy="1094665"/>
          </a:xfrm>
          <a:prstGeom prst="rect">
            <a:avLst/>
          </a:prstGeom>
          <a:noFill/>
          <a:ln w="28575">
            <a:solidFill>
              <a:srgbClr val="FF0000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文字方塊 9">
            <a:extLst>
              <a:ext uri="{FF2B5EF4-FFF2-40B4-BE49-F238E27FC236}">
                <a16:creationId xmlns:a16="http://schemas.microsoft.com/office/drawing/2014/main" id="{3EFC3B56-D62B-450E-BEAB-0636C8142310}"/>
              </a:ext>
            </a:extLst>
          </p:cNvPr>
          <p:cNvSpPr txBox="1"/>
          <p:nvPr/>
        </p:nvSpPr>
        <p:spPr>
          <a:xfrm>
            <a:off x="443084" y="5392980"/>
            <a:ext cx="35595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solidFill>
                  <a:srgbClr val="FF0000"/>
                </a:solidFill>
              </a:rPr>
              <a:t>Parallel processing at the same time</a:t>
            </a:r>
            <a:endParaRPr lang="zh-TW" altLang="en-US" dirty="0">
              <a:solidFill>
                <a:srgbClr val="FF0000"/>
              </a:solidFill>
            </a:endParaRPr>
          </a:p>
        </p:txBody>
      </p:sp>
      <p:cxnSp>
        <p:nvCxnSpPr>
          <p:cNvPr id="11" name="直線單箭頭接點 10">
            <a:extLst>
              <a:ext uri="{FF2B5EF4-FFF2-40B4-BE49-F238E27FC236}">
                <a16:creationId xmlns:a16="http://schemas.microsoft.com/office/drawing/2014/main" id="{D9CD6430-9133-4521-896F-DE72AC4ED2CC}"/>
              </a:ext>
            </a:extLst>
          </p:cNvPr>
          <p:cNvCxnSpPr>
            <a:cxnSpLocks/>
            <a:stCxn id="10" idx="0"/>
            <a:endCxn id="9" idx="1"/>
          </p:cNvCxnSpPr>
          <p:nvPr/>
        </p:nvCxnSpPr>
        <p:spPr>
          <a:xfrm flipV="1">
            <a:off x="2222835" y="4679644"/>
            <a:ext cx="1792232" cy="71333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4E918915-A300-47F9-A6C9-020B6C8519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EB0DB-67D8-47DF-BCB8-7F0F07C966F6}" type="slidenum">
              <a:rPr lang="zh-TW" altLang="en-US" smtClean="0"/>
              <a:t>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366005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0DCF1842-B0A8-403D-B1B8-D84065D6E2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sz="4000" b="1" dirty="0"/>
              <a:t>3-stage encoding pipeline (cont.)</a:t>
            </a:r>
            <a:endParaRPr lang="zh-TW" altLang="en-US" sz="4000" b="1" dirty="0"/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148E04E2-C93A-4ED1-8B45-D2C96E3573D8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513" y="2195513"/>
            <a:ext cx="5888130" cy="203464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565F3673-298C-4461-807E-11867B0B9639}"/>
              </a:ext>
            </a:extLst>
          </p:cNvPr>
          <p:cNvSpPr/>
          <p:nvPr/>
        </p:nvSpPr>
        <p:spPr>
          <a:xfrm>
            <a:off x="6591300" y="1963341"/>
            <a:ext cx="5514975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b="1" dirty="0">
                <a:effectLst/>
              </a:rPr>
              <a:t>Stage 2 – RDO Loop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zh-TW" dirty="0">
                <a:effectLst/>
              </a:rPr>
              <a:t> Main and the most complex stage of the encoder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zh-TW" dirty="0">
                <a:effectLst/>
              </a:rPr>
              <a:t> Similar to VTM’s </a:t>
            </a:r>
            <a:r>
              <a:rPr lang="en-US" altLang="zh-TW" i="1" dirty="0" err="1">
                <a:effectLst/>
              </a:rPr>
              <a:t>compressCtu</a:t>
            </a:r>
            <a:r>
              <a:rPr lang="en-US" altLang="zh-TW" i="1" dirty="0">
                <a:effectLst/>
              </a:rPr>
              <a:t>()</a:t>
            </a:r>
            <a:r>
              <a:rPr lang="en-US" altLang="zh-TW" dirty="0">
                <a:effectLst/>
              </a:rPr>
              <a:t> function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zh-TW" dirty="0">
                <a:effectLst/>
              </a:rPr>
              <a:t> Heavy recursive process with many operations: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zh-TW" dirty="0">
                <a:effectLst/>
              </a:rPr>
              <a:t>Motion compensation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zh-TW" dirty="0">
                <a:effectLst/>
              </a:rPr>
              <a:t>Intra Prediction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zh-TW" dirty="0">
                <a:effectLst/>
              </a:rPr>
              <a:t>Transform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zh-TW" dirty="0">
                <a:effectLst/>
              </a:rPr>
              <a:t>Quantization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zh-TW" dirty="0">
                <a:effectLst/>
              </a:rPr>
              <a:t>RDO cost evaluation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zh-TW" dirty="0">
                <a:effectLst/>
              </a:rPr>
              <a:t>Reconstruction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zh-TW" dirty="0">
                <a:effectLst/>
              </a:rPr>
              <a:t> Determines final coding mode and reconstructed pixels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zh-TW" dirty="0">
                <a:effectLst/>
              </a:rPr>
              <a:t> Extremely high complexity → motivates adding a </a:t>
            </a:r>
            <a:r>
              <a:rPr lang="en-US" altLang="zh-TW" b="1" dirty="0">
                <a:effectLst/>
              </a:rPr>
              <a:t>pre‑analysis stage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98B68044-1C47-48A8-8875-1E8937AAA6A7}"/>
              </a:ext>
            </a:extLst>
          </p:cNvPr>
          <p:cNvSpPr/>
          <p:nvPr/>
        </p:nvSpPr>
        <p:spPr>
          <a:xfrm>
            <a:off x="2556765" y="2571750"/>
            <a:ext cx="1558035" cy="1809750"/>
          </a:xfrm>
          <a:prstGeom prst="rect">
            <a:avLst/>
          </a:prstGeom>
          <a:noFill/>
          <a:ln w="28575">
            <a:solidFill>
              <a:srgbClr val="FF0000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BF3148EE-75DB-415C-9505-595CE811F3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EB0DB-67D8-47DF-BCB8-7F0F07C966F6}" type="slidenum">
              <a:rPr lang="zh-TW" altLang="en-US" smtClean="0"/>
              <a:t>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895039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0DCF1842-B0A8-403D-B1B8-D84065D6E2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sz="4000" b="1" dirty="0"/>
              <a:t>3-stage encoding pipeline (cont.)</a:t>
            </a:r>
            <a:endParaRPr lang="zh-TW" altLang="en-US" sz="4000" b="1" dirty="0"/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148E04E2-C93A-4ED1-8B45-D2C96E3573D8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513" y="2195513"/>
            <a:ext cx="5888130" cy="203464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A8B79771-E39C-4FAD-889F-DB9322E32BF1}"/>
              </a:ext>
            </a:extLst>
          </p:cNvPr>
          <p:cNvSpPr/>
          <p:nvPr/>
        </p:nvSpPr>
        <p:spPr>
          <a:xfrm>
            <a:off x="6553199" y="2319338"/>
            <a:ext cx="5499183" cy="23391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b="1" dirty="0">
                <a:effectLst/>
              </a:rPr>
              <a:t>Stage 1 – Pre‑Analysis Stage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zh-TW" dirty="0">
                <a:effectLst/>
              </a:rPr>
              <a:t> Reduces computational load of the RDO loop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zh-TW" dirty="0">
                <a:effectLst/>
              </a:rPr>
              <a:t> Uses </a:t>
            </a:r>
            <a:r>
              <a:rPr lang="en-US" altLang="zh-TW" b="1" dirty="0">
                <a:effectLst/>
              </a:rPr>
              <a:t>intra fast search</a:t>
            </a:r>
            <a:r>
              <a:rPr lang="en-US" altLang="zh-TW" dirty="0">
                <a:effectLst/>
              </a:rPr>
              <a:t> to reduce intra mode candidates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zh-TW" dirty="0">
                <a:effectLst/>
              </a:rPr>
              <a:t> RDO loop evaluates fewer options → lower complexity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zh-TW" dirty="0">
                <a:effectLst/>
              </a:rPr>
              <a:t> Moves tasks out of RDO loop, such as:</a:t>
            </a:r>
          </a:p>
          <a:p>
            <a:pPr marL="625475" lvl="1" indent="-168275">
              <a:buFont typeface="Arial" panose="020B0604020202020204" pitchFamily="34" charset="0"/>
              <a:buChar char="•"/>
            </a:pPr>
            <a:r>
              <a:rPr lang="en-US" altLang="zh-TW" sz="1600" dirty="0">
                <a:effectLst/>
              </a:rPr>
              <a:t>Motion estimation for all CU sizes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zh-TW" dirty="0">
                <a:effectLst/>
              </a:rPr>
              <a:t> Allows RDO to focus on essential operations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zh-TW" dirty="0">
                <a:effectLst/>
              </a:rPr>
              <a:t> Improves overall pipeline efficiency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F111BCD9-FC3D-44F1-A657-9987DB215D83}"/>
              </a:ext>
            </a:extLst>
          </p:cNvPr>
          <p:cNvSpPr/>
          <p:nvPr/>
        </p:nvSpPr>
        <p:spPr>
          <a:xfrm>
            <a:off x="289815" y="2571750"/>
            <a:ext cx="1558035" cy="1809750"/>
          </a:xfrm>
          <a:prstGeom prst="rect">
            <a:avLst/>
          </a:prstGeom>
          <a:noFill/>
          <a:ln w="28575">
            <a:solidFill>
              <a:srgbClr val="FF0000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A2A4D78D-7DFB-483B-B3A3-5CD85A9AE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EB0DB-67D8-47DF-BCB8-7F0F07C966F6}" type="slidenum">
              <a:rPr lang="zh-TW" altLang="en-US" smtClean="0"/>
              <a:t>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785604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0DCF1842-B0A8-403D-B1B8-D84065D6E2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sz="4000" b="1" dirty="0"/>
              <a:t>3-stage encoding pipeline (cont.)</a:t>
            </a:r>
            <a:endParaRPr lang="zh-TW" altLang="en-US" sz="4000" b="1" dirty="0"/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148E04E2-C93A-4ED1-8B45-D2C96E3573D8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513" y="2195513"/>
            <a:ext cx="5888130" cy="203464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08CCCC45-ACD1-4D05-BE77-297F2DCFE709}"/>
              </a:ext>
            </a:extLst>
          </p:cNvPr>
          <p:cNvSpPr/>
          <p:nvPr/>
        </p:nvSpPr>
        <p:spPr>
          <a:xfrm>
            <a:off x="6705600" y="2394287"/>
            <a:ext cx="5606354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b="1" dirty="0">
                <a:effectLst/>
              </a:rPr>
              <a:t>Stage 3 – Loop Filters &amp; Entropy Coding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zh-TW" dirty="0">
                <a:effectLst/>
              </a:rPr>
              <a:t> Handles </a:t>
            </a:r>
            <a:r>
              <a:rPr lang="en-US" altLang="zh-TW" b="1" dirty="0">
                <a:effectLst/>
              </a:rPr>
              <a:t>loop filters</a:t>
            </a:r>
            <a:r>
              <a:rPr lang="en-US" altLang="zh-TW" dirty="0">
                <a:effectLst/>
              </a:rPr>
              <a:t> and </a:t>
            </a:r>
            <a:r>
              <a:rPr lang="en-US" altLang="zh-TW" b="1" dirty="0">
                <a:effectLst/>
              </a:rPr>
              <a:t>entropy coding</a:t>
            </a:r>
            <a:endParaRPr lang="en-US" altLang="zh-TW" dirty="0">
              <a:effectLst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altLang="zh-TW" dirty="0">
                <a:effectLst/>
              </a:rPr>
              <a:t> Applies filters to reconstructed pixels from the RDO loop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zh-TW" dirty="0">
                <a:effectLst/>
              </a:rPr>
              <a:t> Produces the </a:t>
            </a:r>
            <a:r>
              <a:rPr lang="en-US" altLang="zh-TW" b="1" dirty="0">
                <a:effectLst/>
              </a:rPr>
              <a:t>final reconstructed result</a:t>
            </a:r>
            <a:endParaRPr lang="en-US" altLang="zh-TW" dirty="0">
              <a:effectLst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altLang="zh-TW" dirty="0">
                <a:effectLst/>
              </a:rPr>
              <a:t> Encodes syntax elements of the current CTU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zh-TW" dirty="0">
                <a:effectLst/>
              </a:rPr>
              <a:t> Generates the </a:t>
            </a:r>
            <a:r>
              <a:rPr lang="en-US" altLang="zh-TW" b="1" dirty="0">
                <a:effectLst/>
              </a:rPr>
              <a:t>output bitstream</a:t>
            </a:r>
            <a:endParaRPr lang="en-US" altLang="zh-TW" dirty="0">
              <a:effectLst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altLang="zh-TW" dirty="0">
                <a:effectLst/>
              </a:rPr>
              <a:t> Completes the CTU processing pipeline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68165138-CED0-4759-A69D-CA6EC1DD2C92}"/>
              </a:ext>
            </a:extLst>
          </p:cNvPr>
          <p:cNvSpPr/>
          <p:nvPr/>
        </p:nvSpPr>
        <p:spPr>
          <a:xfrm>
            <a:off x="4823715" y="2571750"/>
            <a:ext cx="1558035" cy="1809750"/>
          </a:xfrm>
          <a:prstGeom prst="rect">
            <a:avLst/>
          </a:prstGeom>
          <a:noFill/>
          <a:ln w="28575">
            <a:solidFill>
              <a:srgbClr val="FF0000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6DDF2349-4F47-4CC5-8CC8-93EF5993AE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EB0DB-67D8-47DF-BCB8-7F0F07C966F6}" type="slidenum">
              <a:rPr lang="zh-TW" altLang="en-US" smtClean="0"/>
              <a:t>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53262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E9B53E4-A0BC-46E7-BB02-3351DEE816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sz="4000" b="1" dirty="0"/>
              <a:t>More details on Stage 1</a:t>
            </a:r>
            <a:endParaRPr lang="zh-TW" altLang="en-US" sz="4000" b="1" dirty="0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404CD342-B06E-4CE8-97AC-5DF7DADCC2C0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1019908" y="1617271"/>
            <a:ext cx="8032520" cy="42966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zh-TW" b="1" dirty="0"/>
              <a:t>Pre‑Analysis Stage</a:t>
            </a:r>
            <a:endParaRPr kumimoji="0" lang="en-US" altLang="zh-TW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zh-TW" altLang="zh-TW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Main purpose: </a:t>
            </a:r>
            <a:r>
              <a:rPr kumimoji="0" lang="zh-TW" altLang="zh-TW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reduce RDO loop computational complexity</a:t>
            </a:r>
            <a:endParaRPr kumimoji="0" lang="zh-TW" altLang="zh-TW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zh-TW" altLang="zh-TW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Keeps </a:t>
            </a:r>
            <a:r>
              <a:rPr kumimoji="0" lang="zh-TW" altLang="zh-TW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CU dependencies low</a:t>
            </a:r>
            <a:r>
              <a:rPr kumimoji="0" lang="zh-TW" altLang="zh-TW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to avoid recursive CU processing</a:t>
            </a:r>
          </a:p>
          <a:p>
            <a:pPr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zh-TW" altLang="zh-TW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Pipeline has </a:t>
            </a:r>
            <a:r>
              <a:rPr kumimoji="0" lang="zh-TW" altLang="zh-TW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not processed the left CTU yet</a:t>
            </a:r>
            <a:endParaRPr kumimoji="0" lang="zh-TW" altLang="zh-TW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lvl="1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zh-TW" altLang="zh-TW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Cannot use left CTU</a:t>
            </a:r>
            <a:r>
              <a:rPr kumimoji="0" lang="zh-CN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‘</a:t>
            </a:r>
            <a:r>
              <a:rPr kumimoji="0" lang="zh-TW" altLang="zh-TW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s final mode</a:t>
            </a:r>
            <a:r>
              <a:rPr kumimoji="0" lang="en-US" altLang="zh-TW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s</a:t>
            </a:r>
            <a:endParaRPr kumimoji="0" lang="zh-TW" altLang="zh-TW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lvl="1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zh-TW" altLang="zh-TW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Cannot use left CTU</a:t>
            </a:r>
            <a:r>
              <a:rPr kumimoji="0" lang="zh-CN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‘</a:t>
            </a:r>
            <a:r>
              <a:rPr kumimoji="0" lang="zh-TW" altLang="zh-TW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s motion vectors</a:t>
            </a:r>
          </a:p>
          <a:p>
            <a:pPr lvl="1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zh-TW" altLang="zh-TW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Cannot use left CTU</a:t>
            </a:r>
            <a:r>
              <a:rPr kumimoji="0" lang="zh-CN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‘</a:t>
            </a:r>
            <a:r>
              <a:rPr kumimoji="0" lang="zh-TW" altLang="zh-TW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s reconstructed pixels</a:t>
            </a:r>
          </a:p>
          <a:p>
            <a:pPr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zh-TW" altLang="zh-TW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Neighbor CU information must be </a:t>
            </a:r>
            <a:r>
              <a:rPr kumimoji="0" lang="zh-TW" altLang="zh-TW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estimated</a:t>
            </a:r>
            <a:r>
              <a:rPr kumimoji="0" lang="zh-TW" altLang="zh-TW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, not taken from actual coded results</a:t>
            </a:r>
          </a:p>
          <a:p>
            <a:pPr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zh-TW" altLang="zh-TW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Uses </a:t>
            </a:r>
            <a:r>
              <a:rPr kumimoji="0" lang="zh-TW" altLang="zh-TW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simplified algorithms</a:t>
            </a:r>
            <a:r>
              <a:rPr kumimoji="0" lang="zh-TW" altLang="zh-TW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for estimation to maintain pipeline parallelism</a:t>
            </a:r>
          </a:p>
          <a:p>
            <a:pPr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zh-TW" altLang="zh-TW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Ensures pre‑analysis remains lightweight and hardware‑friendly</a:t>
            </a: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B9CCB40D-D1A2-431D-98E9-98841CC02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EB0DB-67D8-47DF-BCB8-7F0F07C966F6}" type="slidenum">
              <a:rPr lang="zh-TW" altLang="en-US" smtClean="0"/>
              <a:t>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776322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E9B53E4-A0BC-46E7-BB02-3351DEE816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sz="4000" b="1" dirty="0"/>
              <a:t>More details on Stage 2</a:t>
            </a:r>
            <a:endParaRPr lang="zh-TW" altLang="en-US" sz="4000" b="1" dirty="0"/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F925DC33-FADD-4AE4-A897-E8B24639FA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0044" y="1730314"/>
            <a:ext cx="9991725" cy="35166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zh-TW" b="1" dirty="0"/>
              <a:t>RDO Loop Stage</a:t>
            </a:r>
          </a:p>
          <a:p>
            <a:pPr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TW" sz="1800" dirty="0"/>
              <a:t>Determines </a:t>
            </a:r>
            <a:r>
              <a:rPr lang="en-US" altLang="zh-TW" sz="1800" b="1" dirty="0"/>
              <a:t>final coding mode</a:t>
            </a:r>
          </a:p>
          <a:p>
            <a:pPr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TW" sz="1800" dirty="0"/>
              <a:t>Generates </a:t>
            </a:r>
            <a:r>
              <a:rPr lang="en-US" altLang="zh-TW" sz="1800" b="1" dirty="0"/>
              <a:t>reconstructed pixels (before filtering)</a:t>
            </a:r>
          </a:p>
          <a:p>
            <a:pPr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TW" sz="1800" dirty="0"/>
              <a:t>Evaluates </a:t>
            </a:r>
            <a:r>
              <a:rPr lang="en-US" altLang="zh-TW" sz="1800" b="1" dirty="0"/>
              <a:t>all CU modes</a:t>
            </a:r>
            <a:r>
              <a:rPr lang="en-US" altLang="zh-TW" sz="1800" dirty="0"/>
              <a:t> and </a:t>
            </a:r>
            <a:r>
              <a:rPr lang="en-US" altLang="zh-TW" sz="1800" b="1" dirty="0"/>
              <a:t>all CU sizes</a:t>
            </a:r>
          </a:p>
          <a:p>
            <a:pPr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TW" sz="1800" dirty="0"/>
              <a:t>Computes </a:t>
            </a:r>
            <a:r>
              <a:rPr lang="en-US" altLang="zh-TW" sz="1800" b="1" dirty="0"/>
              <a:t>RDO cost</a:t>
            </a:r>
            <a:r>
              <a:rPr lang="en-US" altLang="zh-TW" sz="1800" dirty="0"/>
              <a:t> to select the best mode</a:t>
            </a:r>
          </a:p>
          <a:p>
            <a:pPr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TW" sz="1800" dirty="0"/>
              <a:t>Hardware uses </a:t>
            </a:r>
            <a:r>
              <a:rPr lang="en-US" altLang="zh-TW" sz="1800" b="1" dirty="0"/>
              <a:t>parallel architecture</a:t>
            </a:r>
            <a:r>
              <a:rPr lang="en-US" altLang="zh-TW" sz="1800" dirty="0"/>
              <a:t> to shorten processing time</a:t>
            </a:r>
          </a:p>
          <a:p>
            <a:pPr lvl="1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TW" sz="1600" dirty="0"/>
              <a:t>Reference software processes sequentially → </a:t>
            </a:r>
            <a:r>
              <a:rPr lang="en-US" altLang="zh-TW" sz="1600" b="1" dirty="0"/>
              <a:t>too slow for hardware</a:t>
            </a:r>
          </a:p>
          <a:p>
            <a:pPr lvl="1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TW" sz="1600" dirty="0"/>
              <a:t>Parallelism ensures that </a:t>
            </a:r>
            <a:r>
              <a:rPr lang="en-US" altLang="zh-TW" sz="1600" b="1" dirty="0"/>
              <a:t>stage‑time requirement</a:t>
            </a:r>
            <a:r>
              <a:rPr lang="en-US" altLang="zh-TW" sz="1600" dirty="0"/>
              <a:t> is met</a:t>
            </a: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6CB8FE09-8475-442A-99C2-573ED6A52E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EB0DB-67D8-47DF-BCB8-7F0F07C966F6}" type="slidenum">
              <a:rPr lang="zh-TW" altLang="en-US" smtClean="0"/>
              <a:t>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6019173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2EF0D38-E723-40FD-A520-E2C5DCDDD1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sz="4000" b="1" dirty="0"/>
              <a:t>Parallel Computation Across CU Sizes</a:t>
            </a:r>
            <a:endParaRPr lang="zh-TW" altLang="en-US" sz="4000" b="1" dirty="0"/>
          </a:p>
        </p:txBody>
      </p:sp>
      <p:pic>
        <p:nvPicPr>
          <p:cNvPr id="5" name="pic">
            <a:extLst>
              <a:ext uri="{FF2B5EF4-FFF2-40B4-BE49-F238E27FC236}">
                <a16:creationId xmlns:a16="http://schemas.microsoft.com/office/drawing/2014/main" id="{1DD12863-C4AA-4E7F-82D8-D9CCC0E39A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672089" y="1690688"/>
            <a:ext cx="9076422" cy="2640560"/>
          </a:xfrm>
          <a:prstGeom prst="rect">
            <a:avLst/>
          </a:prstGeom>
        </p:spPr>
      </p:pic>
      <p:sp>
        <p:nvSpPr>
          <p:cNvPr id="11" name="Rectangle 5">
            <a:extLst>
              <a:ext uri="{FF2B5EF4-FFF2-40B4-BE49-F238E27FC236}">
                <a16:creationId xmlns:a16="http://schemas.microsoft.com/office/drawing/2014/main" id="{61EC8328-1AF0-43F3-9B41-EAEC84389F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81112" y="4551152"/>
            <a:ext cx="9629775" cy="2031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zh-TW" altLang="zh-TW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Hardware supports </a:t>
            </a:r>
            <a:r>
              <a:rPr kumimoji="0" lang="zh-TW" altLang="zh-TW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parallel processing across different CU sizes</a:t>
            </a:r>
            <a:endParaRPr kumimoji="0" lang="zh-TW" altLang="zh-TW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zh-TW" altLang="zh-TW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Same‑size CUs must still be processed sequentially</a:t>
            </a:r>
            <a:r>
              <a:rPr kumimoji="0" lang="zh-TW" altLang="zh-TW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due to dependencies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zh-TW" altLang="zh-TW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Example dependency rule:</a:t>
            </a:r>
          </a:p>
          <a:p>
            <a:pPr marL="742950" lvl="1" indent="-28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kumimoji="0" lang="zh-TW" altLang="zh-TW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All CUs </a:t>
            </a:r>
            <a:r>
              <a:rPr kumimoji="0" lang="zh-TW" altLang="zh-TW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below 8×8</a:t>
            </a:r>
            <a:r>
              <a:rPr kumimoji="0" lang="zh-TW" altLang="zh-TW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must be processed first</a:t>
            </a:r>
          </a:p>
          <a:p>
            <a:pPr marL="742950" lvl="1" indent="-28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kumimoji="0" lang="zh-TW" altLang="zh-TW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Their partitions must be finalized</a:t>
            </a:r>
          </a:p>
          <a:p>
            <a:pPr marL="742950" lvl="1" indent="-28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kumimoji="0" lang="zh-TW" altLang="zh-TW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Only then can the hardware start processing the </a:t>
            </a:r>
            <a:r>
              <a:rPr kumimoji="0" lang="zh-TW" altLang="zh-TW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next 8×8 CU</a:t>
            </a:r>
            <a:r>
              <a:rPr kumimoji="0" lang="zh-TW" altLang="zh-TW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and its sub‑CUs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zh-TW" altLang="zh-TW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Ensures correctness while maximizing parallelism across CU sizes</a:t>
            </a: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F22C7B94-FC16-4968-88AF-3CB705FC11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EB0DB-67D8-47DF-BCB8-7F0F07C966F6}" type="slidenum">
              <a:rPr lang="zh-TW" altLang="en-US" smtClean="0"/>
              <a:t>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90406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2EF0D38-E723-40FD-A520-E2C5DCDDD1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sz="4000" b="1" dirty="0">
                <a:effectLst/>
              </a:rPr>
              <a:t>CU Size Complexity &amp; Pre‑Analysis Optimization</a:t>
            </a:r>
          </a:p>
        </p:txBody>
      </p:sp>
      <p:pic>
        <p:nvPicPr>
          <p:cNvPr id="5" name="pic">
            <a:extLst>
              <a:ext uri="{FF2B5EF4-FFF2-40B4-BE49-F238E27FC236}">
                <a16:creationId xmlns:a16="http://schemas.microsoft.com/office/drawing/2014/main" id="{1DD12863-C4AA-4E7F-82D8-D9CCC0E39A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672089" y="1690688"/>
            <a:ext cx="9076422" cy="2640560"/>
          </a:xfrm>
          <a:prstGeom prst="rect">
            <a:avLst/>
          </a:prstGeom>
        </p:spPr>
      </p:pic>
      <p:sp>
        <p:nvSpPr>
          <p:cNvPr id="4" name="Rectangle 2">
            <a:extLst>
              <a:ext uri="{FF2B5EF4-FFF2-40B4-BE49-F238E27FC236}">
                <a16:creationId xmlns:a16="http://schemas.microsoft.com/office/drawing/2014/main" id="{25BDCCFC-BCAF-431E-BFA7-B601D5B907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04937" y="4672669"/>
            <a:ext cx="9382125" cy="1815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zh-TW" altLang="zh-TW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Complexity mainly comes from the </a:t>
            </a:r>
            <a:r>
              <a:rPr kumimoji="0" lang="zh-TW" altLang="zh-TW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large number of CU sizes</a:t>
            </a:r>
            <a:endParaRPr kumimoji="0" lang="zh-TW" altLang="zh-TW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zh-TW" altLang="zh-TW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More CU sizes → </a:t>
            </a:r>
            <a:r>
              <a:rPr kumimoji="0" lang="zh-TW" altLang="zh-TW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more parallel processing</a:t>
            </a:r>
            <a:r>
              <a:rPr kumimoji="0" lang="zh-TW" altLang="zh-TW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required → higher </a:t>
            </a:r>
            <a:r>
              <a:rPr kumimoji="0" lang="zh-TW" altLang="zh-TW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area</a:t>
            </a:r>
            <a:r>
              <a:rPr kumimoji="0" lang="zh-TW" altLang="zh-TW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and </a:t>
            </a:r>
            <a:r>
              <a:rPr kumimoji="0" lang="zh-TW" altLang="zh-TW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power</a:t>
            </a:r>
            <a:endParaRPr kumimoji="0" lang="zh-TW" altLang="zh-TW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altLang="zh-TW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P</a:t>
            </a:r>
            <a:r>
              <a:rPr kumimoji="0" lang="zh-TW" altLang="zh-TW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re‑analysis algorithms </a:t>
            </a:r>
            <a:r>
              <a:rPr kumimoji="0" lang="en-US" altLang="zh-TW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used </a:t>
            </a:r>
            <a:r>
              <a:rPr kumimoji="0" lang="zh-TW" altLang="zh-TW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to </a:t>
            </a:r>
            <a:r>
              <a:rPr kumimoji="0" lang="zh-TW" altLang="zh-TW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reduce peak computational load</a:t>
            </a:r>
            <a:endParaRPr kumimoji="0" lang="zh-TW" altLang="zh-TW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zh-TW" altLang="zh-TW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Possible optimization strategies:</a:t>
            </a:r>
          </a:p>
          <a:p>
            <a:pPr marL="742950" lvl="1" indent="-28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kumimoji="0" lang="zh-TW" altLang="zh-TW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Adaptively disable RDO</a:t>
            </a:r>
            <a:r>
              <a:rPr kumimoji="0" lang="zh-TW" altLang="zh-TW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for CU64×64 or CU4×4</a:t>
            </a:r>
          </a:p>
          <a:p>
            <a:pPr marL="742950" lvl="1" indent="-28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kumimoji="0" lang="zh-TW" altLang="zh-TW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Limit BT partitioning</a:t>
            </a:r>
            <a:r>
              <a:rPr kumimoji="0" lang="zh-TW" altLang="zh-TW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to test only </a:t>
            </a:r>
            <a:r>
              <a:rPr kumimoji="0" lang="en-US" altLang="zh-TW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one of the </a:t>
            </a:r>
            <a:r>
              <a:rPr kumimoji="0" lang="zh-TW" altLang="zh-TW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horizontal </a:t>
            </a:r>
            <a:r>
              <a:rPr lang="en-US" altLang="zh-TW" sz="1600" dirty="0"/>
              <a:t>and</a:t>
            </a:r>
            <a:r>
              <a:rPr kumimoji="0" lang="zh-TW" altLang="zh-TW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vertical BT</a:t>
            </a:r>
            <a:r>
              <a:rPr kumimoji="0" lang="en-US" altLang="zh-TW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splits</a:t>
            </a:r>
            <a:endParaRPr kumimoji="0" lang="zh-TW" altLang="zh-TW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zh-TW" altLang="zh-TW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Reduces unnecessary computation and keeps hardware cost manageable</a:t>
            </a:r>
          </a:p>
        </p:txBody>
      </p:sp>
      <p:cxnSp>
        <p:nvCxnSpPr>
          <p:cNvPr id="7" name="直線接點 6">
            <a:extLst>
              <a:ext uri="{FF2B5EF4-FFF2-40B4-BE49-F238E27FC236}">
                <a16:creationId xmlns:a16="http://schemas.microsoft.com/office/drawing/2014/main" id="{4F16AC63-C5D2-4B33-A782-6E4267CB18DE}"/>
              </a:ext>
            </a:extLst>
          </p:cNvPr>
          <p:cNvCxnSpPr>
            <a:cxnSpLocks/>
          </p:cNvCxnSpPr>
          <p:nvPr/>
        </p:nvCxnSpPr>
        <p:spPr>
          <a:xfrm>
            <a:off x="1493427" y="3181227"/>
            <a:ext cx="1385458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線接點 9">
            <a:extLst>
              <a:ext uri="{FF2B5EF4-FFF2-40B4-BE49-F238E27FC236}">
                <a16:creationId xmlns:a16="http://schemas.microsoft.com/office/drawing/2014/main" id="{6EA65F4D-361E-4C2D-9F58-D818F0171A20}"/>
              </a:ext>
            </a:extLst>
          </p:cNvPr>
          <p:cNvCxnSpPr>
            <a:cxnSpLocks/>
          </p:cNvCxnSpPr>
          <p:nvPr/>
        </p:nvCxnSpPr>
        <p:spPr>
          <a:xfrm>
            <a:off x="1404937" y="1987061"/>
            <a:ext cx="852451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>
            <a:extLst>
              <a:ext uri="{FF2B5EF4-FFF2-40B4-BE49-F238E27FC236}">
                <a16:creationId xmlns:a16="http://schemas.microsoft.com/office/drawing/2014/main" id="{D98B92AF-95B3-4435-92DC-D40C8E32DAAD}"/>
              </a:ext>
            </a:extLst>
          </p:cNvPr>
          <p:cNvSpPr/>
          <p:nvPr/>
        </p:nvSpPr>
        <p:spPr>
          <a:xfrm>
            <a:off x="9911851" y="1802395"/>
            <a:ext cx="20441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0" lang="en-US" altLang="zh-TW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D</a:t>
            </a:r>
            <a:r>
              <a:rPr kumimoji="0" lang="zh-TW" altLang="zh-TW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isable</a:t>
            </a:r>
            <a:r>
              <a:rPr kumimoji="0" lang="zh-TW" altLang="en-US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zh-TW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CU64x64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B7370A44-CCE5-4F1B-84A9-11839A247677}"/>
              </a:ext>
            </a:extLst>
          </p:cNvPr>
          <p:cNvSpPr/>
          <p:nvPr/>
        </p:nvSpPr>
        <p:spPr>
          <a:xfrm>
            <a:off x="4170666" y="3091339"/>
            <a:ext cx="17620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0" lang="en-US" altLang="zh-TW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D</a:t>
            </a:r>
            <a:r>
              <a:rPr kumimoji="0" lang="zh-TW" altLang="zh-TW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isable</a:t>
            </a:r>
            <a:r>
              <a:rPr kumimoji="0" lang="zh-TW" altLang="en-US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zh-TW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one BT</a:t>
            </a:r>
            <a:endParaRPr lang="zh-TW" altLang="en-US" dirty="0">
              <a:solidFill>
                <a:srgbClr val="FF0000"/>
              </a:solidFill>
            </a:endParaRPr>
          </a:p>
        </p:txBody>
      </p:sp>
      <p:cxnSp>
        <p:nvCxnSpPr>
          <p:cNvPr id="11" name="直線接點 6">
            <a:extLst>
              <a:ext uri="{FF2B5EF4-FFF2-40B4-BE49-F238E27FC236}">
                <a16:creationId xmlns:a16="http://schemas.microsoft.com/office/drawing/2014/main" id="{B72025BE-15E4-4B30-BF8A-9A8C96045CFE}"/>
              </a:ext>
            </a:extLst>
          </p:cNvPr>
          <p:cNvCxnSpPr>
            <a:cxnSpLocks/>
          </p:cNvCxnSpPr>
          <p:nvPr/>
        </p:nvCxnSpPr>
        <p:spPr>
          <a:xfrm>
            <a:off x="2755889" y="3482094"/>
            <a:ext cx="1385458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60B2D826-68D1-4E4E-ACB9-5F14FDE9E5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EB0DB-67D8-47DF-BCB8-7F0F07C966F6}" type="slidenum">
              <a:rPr lang="zh-TW" altLang="en-US" smtClean="0"/>
              <a:t>10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402064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86345AC1-4B11-4D3A-93FC-E2FFB69A51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sz="4000" b="1" dirty="0">
                <a:effectLst/>
              </a:rPr>
              <a:t>RDO Mode Evaluation &amp; Parallel Architecture</a:t>
            </a:r>
            <a:endParaRPr lang="zh-TW" altLang="en-US" sz="4000" b="1" dirty="0"/>
          </a:p>
        </p:txBody>
      </p:sp>
      <p:pic>
        <p:nvPicPr>
          <p:cNvPr id="5" name="pic">
            <a:extLst>
              <a:ext uri="{FF2B5EF4-FFF2-40B4-BE49-F238E27FC236}">
                <a16:creationId xmlns:a16="http://schemas.microsoft.com/office/drawing/2014/main" id="{FC1ABF4A-AF00-4601-858D-214EA34DA3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52386" y="1690688"/>
            <a:ext cx="7687225" cy="2572408"/>
          </a:xfrm>
          <a:prstGeom prst="rect">
            <a:avLst/>
          </a:prstGeom>
        </p:spPr>
      </p:pic>
      <p:sp>
        <p:nvSpPr>
          <p:cNvPr id="7" name="Rectangle 1">
            <a:extLst>
              <a:ext uri="{FF2B5EF4-FFF2-40B4-BE49-F238E27FC236}">
                <a16:creationId xmlns:a16="http://schemas.microsoft.com/office/drawing/2014/main" id="{9AE6387E-F88A-4193-9D38-0DDF3C1D4C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5399" y="4677706"/>
            <a:ext cx="9601200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zh-TW" altLang="zh-TW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For each </a:t>
            </a:r>
            <a:r>
              <a:rPr kumimoji="0" lang="zh-TW" altLang="zh-TW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CU size</a:t>
            </a:r>
            <a:r>
              <a:rPr kumimoji="0" lang="zh-TW" altLang="zh-TW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, multiple coding modes must be evaluated</a:t>
            </a:r>
          </a:p>
          <a:p>
            <a:pPr marL="742950" lvl="1" indent="-28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kumimoji="0" lang="zh-TW" altLang="zh-TW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Intra</a:t>
            </a:r>
            <a:r>
              <a:rPr kumimoji="0" lang="en-US" altLang="zh-TW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, </a:t>
            </a:r>
            <a:r>
              <a:rPr kumimoji="0" lang="zh-TW" altLang="zh-TW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Inter AMVP</a:t>
            </a:r>
            <a:r>
              <a:rPr lang="en-US" altLang="zh-TW" sz="1600" dirty="0"/>
              <a:t>, </a:t>
            </a:r>
            <a:r>
              <a:rPr kumimoji="0" lang="zh-TW" altLang="zh-TW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Inter Merge</a:t>
            </a:r>
            <a:r>
              <a:rPr kumimoji="0" lang="en-US" altLang="zh-TW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, …</a:t>
            </a:r>
            <a:endParaRPr kumimoji="0" lang="zh-TW" altLang="zh-TW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zh-TW" altLang="zh-TW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RDO cost</a:t>
            </a:r>
            <a:r>
              <a:rPr kumimoji="0" lang="zh-TW" altLang="zh-TW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is used to select the final coding mode</a:t>
            </a:r>
          </a:p>
          <a:p>
            <a:pPr marL="285750" indent="-28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kumimoji="0" lang="zh-TW" altLang="zh-TW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Many </a:t>
            </a:r>
            <a:r>
              <a:rPr kumimoji="0" lang="zh-TW" altLang="zh-TW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RDO paths</a:t>
            </a:r>
            <a:r>
              <a:rPr kumimoji="0" lang="zh-TW" altLang="zh-TW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are processed in parallel</a:t>
            </a:r>
          </a:p>
          <a:p>
            <a:pPr marL="742950" lvl="1" indent="-28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kumimoji="0" lang="zh-TW" altLang="zh-TW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To meet the </a:t>
            </a:r>
            <a:r>
              <a:rPr kumimoji="0" lang="zh-TW" altLang="zh-TW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stage‑time requirement</a:t>
            </a:r>
            <a:r>
              <a:rPr kumimoji="0" lang="zh-TW" altLang="zh-TW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, hardware relies on </a:t>
            </a:r>
            <a:r>
              <a:rPr kumimoji="0" lang="zh-TW" altLang="zh-TW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parallel processing</a:t>
            </a:r>
            <a:endParaRPr kumimoji="0" lang="zh-TW" altLang="zh-TW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742950" lvl="1" indent="-28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kumimoji="0" lang="zh-TW" altLang="zh-TW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Number of parallel paths depends on </a:t>
            </a:r>
            <a:r>
              <a:rPr kumimoji="0" lang="zh-TW" altLang="zh-TW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how many modes require RDO evaluation</a:t>
            </a: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C335439F-2A19-485E-BDB5-C72E89A200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EB0DB-67D8-47DF-BCB8-7F0F07C966F6}" type="slidenum">
              <a:rPr lang="zh-TW" altLang="en-US" smtClean="0"/>
              <a:t>11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953875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86345AC1-4B11-4D3A-93FC-E2FFB69A51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947400" cy="1325563"/>
          </a:xfrm>
        </p:spPr>
        <p:txBody>
          <a:bodyPr>
            <a:normAutofit/>
          </a:bodyPr>
          <a:lstStyle/>
          <a:p>
            <a:r>
              <a:rPr lang="en-US" altLang="zh-TW" sz="4000" b="1" dirty="0">
                <a:effectLst/>
              </a:rPr>
              <a:t>RDO Path Operations &amp; Merge Mode Pre‑Decision</a:t>
            </a:r>
          </a:p>
        </p:txBody>
      </p:sp>
      <p:pic>
        <p:nvPicPr>
          <p:cNvPr id="5" name="pic">
            <a:extLst>
              <a:ext uri="{FF2B5EF4-FFF2-40B4-BE49-F238E27FC236}">
                <a16:creationId xmlns:a16="http://schemas.microsoft.com/office/drawing/2014/main" id="{FC1ABF4A-AF00-4601-858D-214EA34DA3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468287" y="1690688"/>
            <a:ext cx="7687225" cy="2572408"/>
          </a:xfrm>
          <a:prstGeom prst="rect">
            <a:avLst/>
          </a:prstGeom>
        </p:spPr>
      </p:pic>
      <p:sp>
        <p:nvSpPr>
          <p:cNvPr id="3" name="Rectangle 1">
            <a:extLst>
              <a:ext uri="{FF2B5EF4-FFF2-40B4-BE49-F238E27FC236}">
                <a16:creationId xmlns:a16="http://schemas.microsoft.com/office/drawing/2014/main" id="{2540D092-CE1D-473F-B675-A8B6BE1521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2451" y="4472822"/>
            <a:ext cx="10553700" cy="2062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zh-TW" altLang="zh-TW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Each RDO path must execute a full sequence:</a:t>
            </a:r>
          </a:p>
          <a:p>
            <a:pPr marL="742950" lvl="1" indent="-28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kumimoji="0" lang="zh-TW" altLang="zh-TW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Prediction</a:t>
            </a:r>
            <a:r>
              <a:rPr kumimoji="0" lang="en-US" altLang="zh-TW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, </a:t>
            </a:r>
            <a:r>
              <a:rPr kumimoji="0" lang="zh-TW" altLang="zh-TW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Transform</a:t>
            </a:r>
            <a:r>
              <a:rPr kumimoji="0" lang="en-US" altLang="zh-TW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, </a:t>
            </a:r>
            <a:r>
              <a:rPr kumimoji="0" lang="zh-TW" altLang="zh-TW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Quantization</a:t>
            </a:r>
            <a:r>
              <a:rPr kumimoji="0" lang="en-US" altLang="zh-TW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, </a:t>
            </a:r>
            <a:r>
              <a:rPr kumimoji="0" lang="zh-TW" altLang="zh-TW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Inverse TQ</a:t>
            </a:r>
            <a:r>
              <a:rPr kumimoji="0" lang="en-US" altLang="zh-TW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, </a:t>
            </a:r>
            <a:r>
              <a:rPr kumimoji="0" lang="zh-TW" altLang="zh-TW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Reconstruction</a:t>
            </a:r>
            <a:r>
              <a:rPr kumimoji="0" lang="en-US" altLang="zh-TW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, </a:t>
            </a:r>
            <a:r>
              <a:rPr kumimoji="0" lang="zh-TW" altLang="zh-TW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RDO cost calculation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zh-TW" altLang="zh-TW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This forms a </a:t>
            </a:r>
            <a:r>
              <a:rPr kumimoji="0" lang="zh-TW" altLang="zh-TW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critical path</a:t>
            </a:r>
            <a:r>
              <a:rPr kumimoji="0" lang="zh-TW" altLang="zh-TW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and is </a:t>
            </a:r>
            <a:r>
              <a:rPr kumimoji="0" lang="zh-TW" altLang="zh-TW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time‑consuming</a:t>
            </a:r>
            <a:endParaRPr kumimoji="0" lang="zh-TW" altLang="zh-TW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zh-TW" altLang="zh-TW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Hardware improves timing by </a:t>
            </a:r>
            <a:r>
              <a:rPr kumimoji="0" lang="zh-TW" altLang="zh-TW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optimizing parallelism</a:t>
            </a:r>
            <a:r>
              <a:rPr kumimoji="0" lang="zh-TW" altLang="zh-TW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at each step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zh-TW" altLang="zh-TW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Merge mode evaluation depends on </a:t>
            </a:r>
            <a:r>
              <a:rPr kumimoji="0" lang="zh-TW" altLang="zh-TW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neighboring reconstructed MVs</a:t>
            </a:r>
            <a:endParaRPr kumimoji="0" lang="zh-TW" altLang="zh-TW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742950" lvl="1" indent="-28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kumimoji="0" lang="zh-TW" altLang="zh-TW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Therefore, merge decisions </a:t>
            </a:r>
            <a:r>
              <a:rPr kumimoji="0" lang="zh-TW" altLang="zh-TW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cannot be made outside the RDO loop</a:t>
            </a:r>
            <a:endParaRPr kumimoji="0" lang="zh-TW" altLang="zh-TW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742950" lvl="1" indent="-28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kumimoji="0" lang="zh-TW" altLang="zh-TW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Use </a:t>
            </a:r>
            <a:r>
              <a:rPr kumimoji="0" lang="zh-TW" altLang="zh-TW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SAD‑based pre‑decision</a:t>
            </a:r>
            <a:r>
              <a:rPr kumimoji="0" lang="zh-TW" altLang="zh-TW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before RDO to reduce unnecessary computation</a:t>
            </a:r>
          </a:p>
          <a:p>
            <a:pPr marL="742950" lvl="1" indent="-28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kumimoji="0" lang="zh-TW" altLang="zh-TW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This dependency and pre‑decision process </a:t>
            </a:r>
            <a:r>
              <a:rPr kumimoji="0" lang="zh-TW" altLang="zh-TW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extends overall CU processing time</a:t>
            </a:r>
            <a:endParaRPr kumimoji="0" lang="zh-TW" altLang="zh-TW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787A84C3-B3EA-4A31-9459-F814359C811D}"/>
              </a:ext>
            </a:extLst>
          </p:cNvPr>
          <p:cNvSpPr/>
          <p:nvPr/>
        </p:nvSpPr>
        <p:spPr>
          <a:xfrm>
            <a:off x="2696309" y="3016250"/>
            <a:ext cx="1875691" cy="653073"/>
          </a:xfrm>
          <a:prstGeom prst="rect">
            <a:avLst/>
          </a:prstGeom>
          <a:noFill/>
          <a:ln w="28575">
            <a:solidFill>
              <a:srgbClr val="FF0000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86535305-6C60-4C94-BF31-1061CA228355}"/>
              </a:ext>
            </a:extLst>
          </p:cNvPr>
          <p:cNvSpPr/>
          <p:nvPr/>
        </p:nvSpPr>
        <p:spPr>
          <a:xfrm>
            <a:off x="222739" y="3669323"/>
            <a:ext cx="38849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b="1" dirty="0">
                <a:solidFill>
                  <a:srgbClr val="FF0000"/>
                </a:solidFill>
              </a:rPr>
              <a:t>E</a:t>
            </a:r>
            <a:r>
              <a:rPr lang="en-US" altLang="zh-TW" b="1" dirty="0">
                <a:solidFill>
                  <a:srgbClr val="FF0000"/>
                </a:solidFill>
                <a:effectLst/>
              </a:rPr>
              <a:t>xtends the overall CU processing time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9DCF72FB-72BA-4E41-B4EF-50309476A0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EB0DB-67D8-47DF-BCB8-7F0F07C966F6}" type="slidenum">
              <a:rPr lang="zh-TW" altLang="en-US" smtClean="0"/>
              <a:t>12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398263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ADD0D059-7684-4FDF-98F8-F92814C250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8257" y="329729"/>
            <a:ext cx="11574043" cy="1325563"/>
          </a:xfrm>
        </p:spPr>
        <p:txBody>
          <a:bodyPr>
            <a:normAutofit/>
          </a:bodyPr>
          <a:lstStyle/>
          <a:p>
            <a:r>
              <a:rPr lang="en-US" altLang="zh-TW" sz="4000" b="1" dirty="0">
                <a:effectLst/>
              </a:rPr>
              <a:t>Parallelism vs. Hardware Utilization in RDO Architecture</a:t>
            </a:r>
            <a:endParaRPr lang="zh-TW" altLang="en-US" sz="4000" b="1" dirty="0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CB35617A-FDF1-4ABA-AE79-B7E27BFF6E44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546100" y="1822608"/>
            <a:ext cx="11506200" cy="42826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zh-TW" altLang="zh-TW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Hardware architecture aims to </a:t>
            </a:r>
            <a:r>
              <a:rPr kumimoji="0" lang="zh-TW" altLang="zh-TW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maximize parallelism</a:t>
            </a:r>
            <a:r>
              <a:rPr kumimoji="0" lang="zh-TW" altLang="zh-TW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to meet timing requirements</a:t>
            </a:r>
          </a:p>
          <a:p>
            <a:pPr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zh-TW" altLang="zh-TW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Parallel execution </a:t>
            </a:r>
            <a:r>
              <a:rPr kumimoji="0" lang="zh-TW" altLang="zh-TW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does NOT</a:t>
            </a:r>
            <a:r>
              <a:rPr kumimoji="0" lang="zh-TW" altLang="zh-TW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mean giving each coding mode or CU size its own dedicated circuit</a:t>
            </a:r>
          </a:p>
          <a:p>
            <a:pPr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zh-TW" altLang="zh-TW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Fully dedicated circuits → </a:t>
            </a:r>
            <a:r>
              <a:rPr kumimoji="0" lang="zh-TW" altLang="zh-TW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extremely low hardware utilization</a:t>
            </a:r>
            <a:endParaRPr kumimoji="0" lang="zh-TW" altLang="zh-TW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zh-TW" altLang="zh-TW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Designers instead adopt </a:t>
            </a:r>
            <a:r>
              <a:rPr kumimoji="0" lang="zh-TW" altLang="zh-TW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pixel‑level pipeline architectures</a:t>
            </a:r>
            <a:endParaRPr kumimoji="0" lang="zh-TW" altLang="zh-TW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lvl="1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zh-TW" altLang="zh-TW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Different RDO operations </a:t>
            </a:r>
            <a:r>
              <a:rPr kumimoji="0" lang="zh-TW" altLang="zh-TW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share the same computational resources</a:t>
            </a:r>
            <a:endParaRPr kumimoji="0" lang="zh-TW" altLang="zh-TW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zh-TW" altLang="zh-TW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Trade‑off:</a:t>
            </a:r>
          </a:p>
          <a:p>
            <a:pPr lvl="1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zh-TW" altLang="zh-TW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Shared pipelines </a:t>
            </a:r>
            <a:r>
              <a:rPr kumimoji="0" lang="zh-TW" altLang="zh-TW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increase per‑CU processing time</a:t>
            </a:r>
            <a:endParaRPr kumimoji="0" lang="zh-TW" altLang="zh-TW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zh-TW" altLang="zh-TW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Key challenge:</a:t>
            </a:r>
          </a:p>
          <a:p>
            <a:pPr lvl="1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zh-TW" altLang="zh-TW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Design an RDO loop that meets </a:t>
            </a:r>
            <a:r>
              <a:rPr kumimoji="0" lang="zh-TW" altLang="zh-TW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worst‑case timing constraints</a:t>
            </a:r>
            <a:endParaRPr kumimoji="0" lang="zh-TW" altLang="zh-TW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lvl="1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zh-TW" altLang="zh-TW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While keeping </a:t>
            </a:r>
            <a:r>
              <a:rPr kumimoji="0" lang="zh-TW" altLang="zh-TW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hardware cost</a:t>
            </a:r>
            <a:r>
              <a:rPr kumimoji="0" lang="zh-TW" altLang="zh-TW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and </a:t>
            </a:r>
            <a:r>
              <a:rPr kumimoji="0" lang="zh-TW" altLang="zh-TW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resource usage</a:t>
            </a:r>
            <a:r>
              <a:rPr kumimoji="0" lang="zh-TW" altLang="zh-TW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under control</a:t>
            </a:r>
          </a:p>
          <a:p>
            <a:pPr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0" lang="zh-TW" altLang="zh-TW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EFA69966-0AD4-4CA5-B0FB-676588EDD6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EB0DB-67D8-47DF-BCB8-7F0F07C966F6}" type="slidenum">
              <a:rPr lang="zh-TW" altLang="en-US" smtClean="0"/>
              <a:t>13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986516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9ACD2C8-8FCB-4ED7-9342-50FC7BE445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1037201" cy="1325563"/>
          </a:xfrm>
        </p:spPr>
        <p:txBody>
          <a:bodyPr>
            <a:normAutofit/>
          </a:bodyPr>
          <a:lstStyle/>
          <a:p>
            <a:r>
              <a:rPr lang="en-US" altLang="zh-TW" sz="3600" b="1" dirty="0"/>
              <a:t>More details on Stage 3: Entropy Coding &amp; In‑Loop Filtering</a:t>
            </a:r>
            <a:endParaRPr lang="zh-TW" altLang="en-US" sz="3600" b="1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AA8563DB-9CE8-4A5D-8697-EBD827BF74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altLang="zh-TW" sz="2000" b="1" dirty="0">
                <a:effectLst/>
              </a:rPr>
              <a:t>Entropy Coding</a:t>
            </a:r>
          </a:p>
          <a:p>
            <a:pPr lvl="1"/>
            <a:r>
              <a:rPr lang="en-US" altLang="zh-TW" sz="1800" dirty="0">
                <a:effectLst/>
              </a:rPr>
              <a:t>Encodes syntax elements</a:t>
            </a:r>
          </a:p>
          <a:p>
            <a:pPr lvl="1"/>
            <a:r>
              <a:rPr lang="en-US" altLang="zh-TW" sz="1800" dirty="0">
                <a:effectLst/>
              </a:rPr>
              <a:t>Generates the </a:t>
            </a:r>
            <a:r>
              <a:rPr lang="en-US" altLang="zh-TW" sz="1800" b="1" dirty="0">
                <a:effectLst/>
              </a:rPr>
              <a:t>final output bitstream</a:t>
            </a:r>
            <a:endParaRPr lang="en-US" altLang="zh-TW" sz="1800" dirty="0">
              <a:effectLst/>
            </a:endParaRPr>
          </a:p>
          <a:p>
            <a:r>
              <a:rPr lang="en-US" altLang="zh-TW" sz="2000" b="1" dirty="0">
                <a:effectLst/>
              </a:rPr>
              <a:t>In‑Loop Filtering</a:t>
            </a:r>
          </a:p>
          <a:p>
            <a:pPr lvl="1"/>
            <a:r>
              <a:rPr lang="en-US" altLang="zh-TW" sz="1800" dirty="0">
                <a:effectLst/>
              </a:rPr>
              <a:t>Applies filtering to reconstructed pixels</a:t>
            </a:r>
          </a:p>
          <a:p>
            <a:pPr lvl="1"/>
            <a:r>
              <a:rPr lang="en-US" altLang="zh-TW" sz="1800" dirty="0">
                <a:effectLst/>
              </a:rPr>
              <a:t>Determines filter parameters</a:t>
            </a:r>
          </a:p>
          <a:p>
            <a:r>
              <a:rPr lang="en-US" altLang="zh-TW" sz="2000" b="1" dirty="0">
                <a:effectLst/>
              </a:rPr>
              <a:t>Adaptive Loop Filtering (ALF)</a:t>
            </a:r>
          </a:p>
          <a:p>
            <a:pPr lvl="1"/>
            <a:r>
              <a:rPr lang="en-US" altLang="zh-TW" sz="1800" dirty="0">
                <a:effectLst/>
              </a:rPr>
              <a:t>ALF uses </a:t>
            </a:r>
            <a:r>
              <a:rPr lang="en-US" altLang="zh-TW" sz="1800" b="1" dirty="0">
                <a:effectLst/>
              </a:rPr>
              <a:t>frame‑level parameters</a:t>
            </a:r>
            <a:endParaRPr lang="en-US" altLang="zh-TW" sz="1800" dirty="0">
              <a:effectLst/>
            </a:endParaRPr>
          </a:p>
          <a:p>
            <a:pPr lvl="1"/>
            <a:r>
              <a:rPr lang="en-US" altLang="zh-TW" sz="1800" dirty="0">
                <a:effectLst/>
              </a:rPr>
              <a:t>Parameter estimation normally requires the </a:t>
            </a:r>
            <a:r>
              <a:rPr lang="en-US" altLang="zh-TW" sz="1800" b="1" dirty="0">
                <a:effectLst/>
              </a:rPr>
              <a:t>entire reconstructed frame</a:t>
            </a:r>
            <a:endParaRPr lang="en-US" altLang="zh-TW" sz="1800" dirty="0">
              <a:effectLst/>
            </a:endParaRPr>
          </a:p>
          <a:p>
            <a:pPr lvl="1"/>
            <a:r>
              <a:rPr lang="en-US" altLang="zh-TW" sz="1800" dirty="0">
                <a:effectLst/>
              </a:rPr>
              <a:t>To avoid storing a full frame:</a:t>
            </a:r>
          </a:p>
          <a:p>
            <a:pPr lvl="2"/>
            <a:r>
              <a:rPr lang="en-US" altLang="zh-TW" sz="1400" dirty="0">
                <a:effectLst/>
              </a:rPr>
              <a:t>Do </a:t>
            </a:r>
            <a:r>
              <a:rPr lang="en-US" altLang="zh-TW" sz="1400" b="1" dirty="0">
                <a:effectLst/>
              </a:rPr>
              <a:t>not</a:t>
            </a:r>
            <a:r>
              <a:rPr lang="en-US" altLang="zh-TW" sz="1400" dirty="0">
                <a:effectLst/>
              </a:rPr>
              <a:t> use ALF parameters calculated from the current frame</a:t>
            </a:r>
          </a:p>
          <a:p>
            <a:pPr lvl="2"/>
            <a:r>
              <a:rPr lang="en-US" altLang="zh-TW" sz="1400" dirty="0">
                <a:effectLst/>
              </a:rPr>
              <a:t>Apply </a:t>
            </a:r>
            <a:r>
              <a:rPr lang="en-US" altLang="zh-TW" sz="1400" b="1" dirty="0">
                <a:effectLst/>
              </a:rPr>
              <a:t>ALF parameters from the previous frame</a:t>
            </a:r>
            <a:endParaRPr lang="en-US" altLang="zh-TW" sz="1400" dirty="0">
              <a:effectLst/>
            </a:endParaRPr>
          </a:p>
          <a:p>
            <a:r>
              <a:rPr lang="en-US" altLang="zh-TW" sz="2000" b="1" dirty="0">
                <a:effectLst/>
              </a:rPr>
              <a:t>ALF Two‑Part Operation</a:t>
            </a:r>
          </a:p>
          <a:p>
            <a:pPr lvl="1"/>
            <a:r>
              <a:rPr lang="en-US" altLang="zh-TW" sz="1800" b="1" dirty="0">
                <a:effectLst/>
              </a:rPr>
              <a:t>Parameter estimation</a:t>
            </a:r>
            <a:r>
              <a:rPr lang="en-US" altLang="zh-TW" sz="1800" dirty="0">
                <a:effectLst/>
              </a:rPr>
              <a:t> using the </a:t>
            </a:r>
            <a:r>
              <a:rPr lang="en-US" altLang="zh-TW" sz="1800" b="1" dirty="0">
                <a:effectLst/>
              </a:rPr>
              <a:t>current frame</a:t>
            </a:r>
            <a:endParaRPr lang="en-US" altLang="zh-TW" sz="1800" dirty="0">
              <a:effectLst/>
            </a:endParaRPr>
          </a:p>
          <a:p>
            <a:pPr lvl="1"/>
            <a:r>
              <a:rPr lang="en-US" altLang="zh-TW" sz="1800" b="1" dirty="0">
                <a:effectLst/>
              </a:rPr>
              <a:t>Filtering decisions + filtering</a:t>
            </a:r>
            <a:r>
              <a:rPr lang="en-US" altLang="zh-TW" sz="1800" dirty="0">
                <a:effectLst/>
              </a:rPr>
              <a:t> using </a:t>
            </a:r>
            <a:r>
              <a:rPr lang="en-US" altLang="zh-TW" sz="1800" b="1" dirty="0">
                <a:effectLst/>
              </a:rPr>
              <a:t>previous frame’s parameters</a:t>
            </a:r>
            <a:endParaRPr lang="en-US" altLang="zh-TW" sz="1800" dirty="0">
              <a:effectLst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E3D2698-F9BA-4D8A-B021-3D7FA4CCEB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EB0DB-67D8-47DF-BCB8-7F0F07C966F6}" type="slidenum">
              <a:rPr lang="zh-TW" altLang="en-US" smtClean="0"/>
              <a:t>14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412847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>
            <a:extLst>
              <a:ext uri="{FF2B5EF4-FFF2-40B4-BE49-F238E27FC236}">
                <a16:creationId xmlns:a16="http://schemas.microsoft.com/office/drawing/2014/main" id="{E9E61FF7-78AF-4D1C-8E49-30A67E585E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6165" y="364685"/>
            <a:ext cx="10515600" cy="2852737"/>
          </a:xfrm>
        </p:spPr>
        <p:txBody>
          <a:bodyPr>
            <a:normAutofit/>
          </a:bodyPr>
          <a:lstStyle/>
          <a:p>
            <a:pPr lvl="0">
              <a:lnSpc>
                <a:spcPct val="150000"/>
              </a:lnSpc>
              <a:spcBef>
                <a:spcPts val="0"/>
              </a:spcBef>
            </a:pPr>
            <a:r>
              <a:rPr lang="en-US" altLang="zh-TW" sz="3600" b="1" dirty="0"/>
              <a:t>Organization of the presentation:</a:t>
            </a:r>
            <a:br>
              <a:rPr lang="en-US" altLang="zh-TW" sz="2800" dirty="0"/>
            </a:br>
            <a:br>
              <a:rPr lang="en-US" altLang="zh-TW" sz="2800" dirty="0"/>
            </a:br>
            <a:r>
              <a:rPr lang="en-US" altLang="zh-TW" sz="2800" dirty="0">
                <a:solidFill>
                  <a:schemeClr val="bg2"/>
                </a:solidFill>
              </a:rPr>
              <a:t>Section 1: An example of hardware encoder architecture</a:t>
            </a:r>
            <a:br>
              <a:rPr lang="en-US" altLang="zh-TW" sz="2800" dirty="0"/>
            </a:br>
            <a:r>
              <a:rPr lang="en-US" altLang="zh-TW" sz="2800" dirty="0"/>
              <a:t>Section 2: Response to the AHG19 questionnaire</a:t>
            </a:r>
            <a:endParaRPr lang="zh-TW" altLang="zh-TW" sz="2800" dirty="0"/>
          </a:p>
        </p:txBody>
      </p:sp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19341CB8-20AA-40E3-A51E-20CCF187B8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EB0DB-67D8-47DF-BCB8-7F0F07C966F6}" type="slidenum">
              <a:rPr lang="zh-TW" altLang="en-US" smtClean="0"/>
              <a:t>15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952762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標題 5">
            <a:extLst>
              <a:ext uri="{FF2B5EF4-FFF2-40B4-BE49-F238E27FC236}">
                <a16:creationId xmlns:a16="http://schemas.microsoft.com/office/drawing/2014/main" id="{2202543A-78B9-45A9-BB9A-D6979ACDC3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sz="4000" b="1" dirty="0"/>
              <a:t>Target Application &amp; Performance Goal</a:t>
            </a:r>
            <a:endParaRPr lang="zh-TW" altLang="en-US" sz="4000" b="1" dirty="0"/>
          </a:p>
        </p:txBody>
      </p:sp>
      <p:sp>
        <p:nvSpPr>
          <p:cNvPr id="7" name="內容版面配置區 6">
            <a:extLst>
              <a:ext uri="{FF2B5EF4-FFF2-40B4-BE49-F238E27FC236}">
                <a16:creationId xmlns:a16="http://schemas.microsoft.com/office/drawing/2014/main" id="{1A258EA7-9604-48C3-B825-1118B057ED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TW" altLang="zh-TW" sz="2000" dirty="0"/>
              <a:t>Target application: </a:t>
            </a:r>
            <a:r>
              <a:rPr lang="zh-TW" altLang="zh-TW" sz="2000" b="1" dirty="0"/>
              <a:t>smartphones</a:t>
            </a:r>
            <a:endParaRPr lang="zh-TW" altLang="zh-TW" sz="2000" dirty="0"/>
          </a:p>
          <a:p>
            <a:pPr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TW" sz="2000" dirty="0"/>
              <a:t>Under design</a:t>
            </a:r>
            <a:r>
              <a:rPr lang="zh-TW" altLang="zh-TW" sz="2000" dirty="0"/>
              <a:t> a </a:t>
            </a:r>
            <a:r>
              <a:rPr lang="zh-TW" altLang="zh-TW" sz="2000" b="1" dirty="0"/>
              <a:t>VVC hardware encoder</a:t>
            </a:r>
            <a:endParaRPr lang="zh-TW" altLang="zh-TW" sz="2000" dirty="0"/>
          </a:p>
          <a:p>
            <a:pPr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TW" altLang="zh-TW" sz="2000" dirty="0"/>
              <a:t>Performance goal:</a:t>
            </a:r>
          </a:p>
          <a:p>
            <a:pPr lvl="1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TW" altLang="zh-TW" sz="1800" dirty="0"/>
              <a:t>Support </a:t>
            </a:r>
            <a:r>
              <a:rPr lang="zh-TW" altLang="zh-TW" sz="1800" b="1" dirty="0"/>
              <a:t>4K resolution</a:t>
            </a:r>
            <a:endParaRPr lang="zh-TW" altLang="zh-TW" sz="1800" dirty="0"/>
          </a:p>
          <a:p>
            <a:pPr lvl="1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TW" altLang="zh-TW" sz="1800" dirty="0"/>
              <a:t>Up to </a:t>
            </a:r>
            <a:r>
              <a:rPr lang="zh-TW" altLang="zh-TW" sz="1800" b="1" dirty="0"/>
              <a:t>120 fps</a:t>
            </a:r>
            <a:r>
              <a:rPr lang="zh-TW" altLang="zh-TW" sz="1800" dirty="0"/>
              <a:t> encoding</a:t>
            </a:r>
          </a:p>
        </p:txBody>
      </p:sp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556AC5CE-FA05-4EEE-B433-258CEAB56F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EB0DB-67D8-47DF-BCB8-7F0F07C966F6}" type="slidenum">
              <a:rPr lang="zh-TW" altLang="en-US" smtClean="0"/>
              <a:t>16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523079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33F6D1AD-59A0-442C-A2A3-44B1E2B672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sz="4000" b="1" dirty="0">
                <a:effectLst/>
              </a:rPr>
              <a:t>VVC Tools difficult for HW encoder implementation</a:t>
            </a:r>
            <a:endParaRPr lang="zh-TW" altLang="en-US" sz="4000" b="1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4CB6010A-2651-4F8D-8B37-BC35E0A820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037557" cy="4809637"/>
          </a:xfrm>
        </p:spPr>
        <p:txBody>
          <a:bodyPr>
            <a:normAutofit/>
          </a:bodyPr>
          <a:lstStyle/>
          <a:p>
            <a:r>
              <a:rPr lang="en-US" altLang="zh-TW" sz="2000" b="1" dirty="0">
                <a:effectLst/>
              </a:rPr>
              <a:t>Block Partitioning</a:t>
            </a:r>
          </a:p>
          <a:p>
            <a:pPr lvl="1"/>
            <a:r>
              <a:rPr lang="en-US" altLang="zh-TW" sz="1800" dirty="0">
                <a:effectLst/>
              </a:rPr>
              <a:t>MTT with </a:t>
            </a:r>
            <a:r>
              <a:rPr lang="en-US" altLang="zh-TW" sz="1800" b="1" dirty="0">
                <a:effectLst/>
              </a:rPr>
              <a:t>depth ≥ 2</a:t>
            </a:r>
            <a:endParaRPr lang="en-US" altLang="zh-TW" sz="1800" dirty="0">
              <a:effectLst/>
            </a:endParaRPr>
          </a:p>
          <a:p>
            <a:pPr lvl="1"/>
            <a:r>
              <a:rPr lang="en-US" altLang="zh-TW" sz="1800" b="1" dirty="0">
                <a:effectLst/>
              </a:rPr>
              <a:t>Dual‑tree</a:t>
            </a:r>
            <a:r>
              <a:rPr lang="en-US" altLang="zh-TW" sz="1800" dirty="0">
                <a:effectLst/>
              </a:rPr>
              <a:t> structure</a:t>
            </a:r>
          </a:p>
          <a:p>
            <a:pPr lvl="1"/>
            <a:r>
              <a:rPr lang="en-US" altLang="zh-TW" sz="1800" b="1" dirty="0">
                <a:effectLst/>
              </a:rPr>
              <a:t>Large CTU</a:t>
            </a:r>
            <a:r>
              <a:rPr lang="en-US" altLang="zh-TW" sz="1800" dirty="0">
                <a:effectLst/>
              </a:rPr>
              <a:t> size increases control complexity</a:t>
            </a:r>
          </a:p>
          <a:p>
            <a:r>
              <a:rPr lang="en-US" altLang="zh-TW" sz="2000" b="1" dirty="0">
                <a:effectLst/>
              </a:rPr>
              <a:t>Intra Prediction</a:t>
            </a:r>
          </a:p>
          <a:p>
            <a:pPr lvl="1"/>
            <a:r>
              <a:rPr lang="en-US" altLang="zh-TW" sz="1800" b="1" dirty="0">
                <a:effectLst/>
              </a:rPr>
              <a:t>MRL</a:t>
            </a:r>
            <a:r>
              <a:rPr lang="en-US" altLang="zh-TW" sz="1800" dirty="0">
                <a:effectLst/>
              </a:rPr>
              <a:t> (Multiple Reference Lines)</a:t>
            </a:r>
          </a:p>
          <a:p>
            <a:pPr lvl="1"/>
            <a:r>
              <a:rPr lang="en-US" altLang="zh-TW" sz="1800" b="1" dirty="0">
                <a:effectLst/>
              </a:rPr>
              <a:t>ISP</a:t>
            </a:r>
            <a:r>
              <a:rPr lang="en-US" altLang="zh-TW" sz="1800" dirty="0">
                <a:effectLst/>
              </a:rPr>
              <a:t> (Intra </a:t>
            </a:r>
            <a:r>
              <a:rPr lang="en-US" altLang="zh-TW" sz="1800" dirty="0" err="1">
                <a:effectLst/>
              </a:rPr>
              <a:t>Subpartition</a:t>
            </a:r>
            <a:r>
              <a:rPr lang="en-US" altLang="zh-TW" sz="1800" dirty="0">
                <a:effectLst/>
              </a:rPr>
              <a:t> mode)</a:t>
            </a:r>
          </a:p>
          <a:p>
            <a:pPr lvl="1"/>
            <a:r>
              <a:rPr lang="en-US" altLang="zh-TW" sz="1800" b="1" dirty="0">
                <a:effectLst/>
              </a:rPr>
              <a:t>MIP</a:t>
            </a:r>
            <a:r>
              <a:rPr lang="en-US" altLang="zh-TW" sz="1800" dirty="0">
                <a:effectLst/>
              </a:rPr>
              <a:t> (Matrix‑based Intra Prediction)</a:t>
            </a:r>
          </a:p>
          <a:p>
            <a:r>
              <a:rPr lang="en-US" altLang="zh-TW" sz="2000" b="1" dirty="0">
                <a:effectLst/>
              </a:rPr>
              <a:t>Inter Prediction</a:t>
            </a:r>
          </a:p>
          <a:p>
            <a:pPr lvl="1"/>
            <a:r>
              <a:rPr lang="en-US" altLang="zh-TW" sz="1800" b="1" dirty="0">
                <a:effectLst/>
              </a:rPr>
              <a:t>MMVD</a:t>
            </a:r>
            <a:r>
              <a:rPr lang="en-US" altLang="zh-TW" sz="1800" dirty="0">
                <a:effectLst/>
              </a:rPr>
              <a:t> (Merge Mode with Motion Vector Difference)</a:t>
            </a:r>
          </a:p>
          <a:p>
            <a:pPr lvl="1"/>
            <a:r>
              <a:rPr lang="en-US" altLang="zh-TW" sz="1800" b="1" dirty="0">
                <a:effectLst/>
              </a:rPr>
              <a:t>GPM</a:t>
            </a:r>
            <a:r>
              <a:rPr lang="en-US" altLang="zh-TW" sz="1800" dirty="0">
                <a:effectLst/>
              </a:rPr>
              <a:t> (</a:t>
            </a:r>
            <a:r>
              <a:rPr lang="en-US" altLang="zh-TW" sz="1800" dirty="0"/>
              <a:t>Geometric Partitioning Mode</a:t>
            </a:r>
            <a:r>
              <a:rPr lang="en-US" altLang="zh-TW" sz="1800" dirty="0">
                <a:effectLst/>
              </a:rPr>
              <a:t>)</a:t>
            </a:r>
          </a:p>
          <a:p>
            <a:pPr lvl="1"/>
            <a:r>
              <a:rPr lang="en-US" altLang="zh-TW" sz="1800" b="1" dirty="0">
                <a:effectLst/>
              </a:rPr>
              <a:t>CIIP</a:t>
            </a:r>
            <a:r>
              <a:rPr lang="en-US" altLang="zh-TW" sz="1800" dirty="0">
                <a:effectLst/>
              </a:rPr>
              <a:t> (Combined Intra-Inter Prediction)</a:t>
            </a:r>
          </a:p>
        </p:txBody>
      </p:sp>
      <p:sp>
        <p:nvSpPr>
          <p:cNvPr id="4" name="內容版面配置區 2">
            <a:extLst>
              <a:ext uri="{FF2B5EF4-FFF2-40B4-BE49-F238E27FC236}">
                <a16:creationId xmlns:a16="http://schemas.microsoft.com/office/drawing/2014/main" id="{C8E32872-A086-4AB3-B185-4913CEF6AE76}"/>
              </a:ext>
            </a:extLst>
          </p:cNvPr>
          <p:cNvSpPr txBox="1">
            <a:spLocks/>
          </p:cNvSpPr>
          <p:nvPr/>
        </p:nvSpPr>
        <p:spPr>
          <a:xfrm>
            <a:off x="6467659" y="1825624"/>
            <a:ext cx="4972665" cy="48096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2000" b="1" dirty="0"/>
              <a:t>Transform Stage</a:t>
            </a:r>
          </a:p>
          <a:p>
            <a:pPr lvl="1"/>
            <a:r>
              <a:rPr lang="en-US" altLang="zh-TW" sz="1800" b="1" dirty="0"/>
              <a:t>Explicit MTS</a:t>
            </a:r>
            <a:r>
              <a:rPr lang="en-US" altLang="zh-TW" sz="1800" dirty="0"/>
              <a:t> for inter blocks</a:t>
            </a:r>
          </a:p>
          <a:p>
            <a:pPr lvl="1"/>
            <a:r>
              <a:rPr lang="en-US" altLang="zh-TW" sz="1800" b="1" dirty="0"/>
              <a:t>LFNST</a:t>
            </a:r>
            <a:r>
              <a:rPr lang="en-US" altLang="zh-TW" sz="1800" dirty="0"/>
              <a:t> (Low-Frequency Non-separable Secondary Transform)</a:t>
            </a:r>
          </a:p>
          <a:p>
            <a:pPr lvl="1"/>
            <a:r>
              <a:rPr lang="en-US" altLang="zh-TW" sz="1800" b="1" dirty="0"/>
              <a:t>SBT</a:t>
            </a:r>
            <a:r>
              <a:rPr lang="en-US" altLang="zh-TW" sz="1800" dirty="0"/>
              <a:t> (Sub‑Block Transform)</a:t>
            </a:r>
          </a:p>
          <a:p>
            <a:r>
              <a:rPr lang="en-US" altLang="zh-TW" sz="2000" b="1" dirty="0"/>
              <a:t>Quantization &amp; Residual Coding</a:t>
            </a:r>
          </a:p>
          <a:p>
            <a:pPr lvl="1"/>
            <a:r>
              <a:rPr lang="en-US" altLang="zh-TW" sz="1800" b="1" dirty="0"/>
              <a:t>DQ</a:t>
            </a:r>
            <a:r>
              <a:rPr lang="en-US" altLang="zh-TW" sz="1800" dirty="0"/>
              <a:t> (Dependent Quantization)</a:t>
            </a:r>
          </a:p>
          <a:p>
            <a:pPr lvl="1"/>
            <a:r>
              <a:rPr lang="en-US" altLang="zh-TW" sz="1800" b="1" dirty="0"/>
              <a:t>JCCR</a:t>
            </a:r>
            <a:r>
              <a:rPr lang="en-US" altLang="zh-TW" sz="1800" dirty="0"/>
              <a:t> (Joint Coding of Chroma Residuals)</a:t>
            </a:r>
          </a:p>
          <a:p>
            <a:r>
              <a:rPr lang="en-US" altLang="zh-TW" sz="2000" b="1" dirty="0"/>
              <a:t>Loop Filtering</a:t>
            </a:r>
          </a:p>
          <a:p>
            <a:pPr lvl="1"/>
            <a:r>
              <a:rPr lang="en-US" altLang="zh-TW" sz="1800" dirty="0"/>
              <a:t>Comparatively </a:t>
            </a:r>
            <a:r>
              <a:rPr lang="en-US" altLang="zh-TW" sz="1800" b="1" dirty="0"/>
              <a:t>less difficult</a:t>
            </a:r>
            <a:r>
              <a:rPr lang="en-US" altLang="zh-TW" sz="1800" dirty="0"/>
              <a:t> than other tools</a:t>
            </a:r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7C91285C-5817-40F2-9D66-0C9133CD45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EB0DB-67D8-47DF-BCB8-7F0F07C966F6}" type="slidenum">
              <a:rPr lang="zh-TW" altLang="en-US" smtClean="0"/>
              <a:t>17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7329412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2D48F27-EECE-4218-9942-05D5CCB13C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0138" y="282534"/>
            <a:ext cx="11353800" cy="1325563"/>
          </a:xfrm>
        </p:spPr>
        <p:txBody>
          <a:bodyPr>
            <a:normAutofit/>
          </a:bodyPr>
          <a:lstStyle/>
          <a:p>
            <a:r>
              <a:rPr lang="en-US" altLang="zh-TW" sz="4000" b="1" dirty="0">
                <a:effectLst/>
              </a:rPr>
              <a:t>Why are they difficult for HW encoder Implementation?</a:t>
            </a:r>
            <a:endParaRPr lang="zh-TW" altLang="en-US" sz="4000" b="1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077FB69B-E022-4945-848C-9D67B817F9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0138" y="1721811"/>
            <a:ext cx="4907772" cy="4879975"/>
          </a:xfrm>
        </p:spPr>
        <p:txBody>
          <a:bodyPr>
            <a:normAutofit/>
          </a:bodyPr>
          <a:lstStyle/>
          <a:p>
            <a:r>
              <a:rPr lang="en-US" altLang="zh-TW" sz="1800" b="1" dirty="0">
                <a:effectLst/>
              </a:rPr>
              <a:t>1. Coding Gain Issues</a:t>
            </a:r>
          </a:p>
          <a:p>
            <a:pPr lvl="1"/>
            <a:r>
              <a:rPr lang="en-US" altLang="zh-TW" sz="1600" dirty="0">
                <a:effectLst/>
              </a:rPr>
              <a:t>Some tools offer </a:t>
            </a:r>
            <a:r>
              <a:rPr lang="en-US" altLang="zh-TW" sz="1600" b="1" dirty="0">
                <a:effectLst/>
              </a:rPr>
              <a:t>small coding gain</a:t>
            </a:r>
            <a:endParaRPr lang="en-US" altLang="zh-TW" sz="1600" dirty="0">
              <a:effectLst/>
            </a:endParaRPr>
          </a:p>
          <a:p>
            <a:pPr lvl="1"/>
            <a:r>
              <a:rPr lang="en-US" altLang="zh-TW" sz="1600" dirty="0">
                <a:effectLst/>
              </a:rPr>
              <a:t>Hard to implement on </a:t>
            </a:r>
            <a:r>
              <a:rPr lang="en-US" altLang="zh-TW" sz="1600" b="1" dirty="0">
                <a:effectLst/>
              </a:rPr>
              <a:t>encoder</a:t>
            </a:r>
            <a:r>
              <a:rPr lang="en-US" altLang="zh-TW" sz="1600" dirty="0">
                <a:effectLst/>
              </a:rPr>
              <a:t>, even if decoder side is easy</a:t>
            </a:r>
          </a:p>
          <a:p>
            <a:pPr lvl="1"/>
            <a:r>
              <a:rPr lang="en-US" altLang="zh-TW" sz="1600" dirty="0">
                <a:effectLst/>
              </a:rPr>
              <a:t>Reference software lacks </a:t>
            </a:r>
            <a:r>
              <a:rPr lang="en-US" altLang="zh-TW" sz="1600" b="1" dirty="0">
                <a:effectLst/>
              </a:rPr>
              <a:t>hardware‑friendly fast algorithms</a:t>
            </a:r>
            <a:endParaRPr lang="en-US" altLang="zh-TW" sz="1600" dirty="0">
              <a:effectLst/>
            </a:endParaRPr>
          </a:p>
          <a:p>
            <a:pPr lvl="1"/>
            <a:r>
              <a:rPr lang="en-US" altLang="zh-TW" sz="1600" dirty="0">
                <a:effectLst/>
              </a:rPr>
              <a:t>Hardware engineers must design fast algorithms </a:t>
            </a:r>
            <a:r>
              <a:rPr lang="en-US" altLang="zh-TW" sz="1600" b="1" dirty="0">
                <a:effectLst/>
              </a:rPr>
              <a:t>from scratch</a:t>
            </a:r>
            <a:endParaRPr lang="en-US" altLang="zh-TW" sz="1600" dirty="0">
              <a:effectLst/>
            </a:endParaRPr>
          </a:p>
          <a:p>
            <a:r>
              <a:rPr lang="en-US" altLang="zh-TW" sz="1800" b="1" dirty="0">
                <a:effectLst/>
              </a:rPr>
              <a:t>2. RDO Requirements</a:t>
            </a:r>
          </a:p>
          <a:p>
            <a:pPr lvl="1"/>
            <a:r>
              <a:rPr lang="en-US" altLang="zh-TW" sz="1600" dirty="0">
                <a:effectLst/>
              </a:rPr>
              <a:t>RDO consumes </a:t>
            </a:r>
            <a:r>
              <a:rPr lang="en-US" altLang="zh-TW" sz="1600" b="1" dirty="0">
                <a:effectLst/>
              </a:rPr>
              <a:t>large hardware resources</a:t>
            </a:r>
            <a:endParaRPr lang="en-US" altLang="zh-TW" sz="1600" dirty="0">
              <a:effectLst/>
            </a:endParaRPr>
          </a:p>
          <a:p>
            <a:pPr lvl="1"/>
            <a:r>
              <a:rPr lang="en-US" altLang="zh-TW" sz="1600" dirty="0">
                <a:effectLst/>
              </a:rPr>
              <a:t>Chip area is limited</a:t>
            </a:r>
          </a:p>
          <a:p>
            <a:pPr lvl="1"/>
            <a:r>
              <a:rPr lang="en-US" altLang="zh-TW" sz="1600" dirty="0">
                <a:effectLst/>
              </a:rPr>
              <a:t>Tools with </a:t>
            </a:r>
            <a:r>
              <a:rPr lang="en-US" altLang="zh-TW" sz="1600" b="1" dirty="0">
                <a:effectLst/>
              </a:rPr>
              <a:t>poor area vs. coding‑gain trade‑off</a:t>
            </a:r>
            <a:r>
              <a:rPr lang="en-US" altLang="zh-TW" sz="1600" dirty="0">
                <a:effectLst/>
              </a:rPr>
              <a:t> may be excluded</a:t>
            </a:r>
          </a:p>
          <a:p>
            <a:pPr lvl="1"/>
            <a:r>
              <a:rPr lang="en-US" altLang="zh-TW" sz="1600" dirty="0"/>
              <a:t>Examples: MRL, ISP, MMVD, GPM, CIIP, </a:t>
            </a:r>
            <a:r>
              <a:rPr lang="en-US" altLang="zh-TW" sz="1600" dirty="0" err="1"/>
              <a:t>eMTS</a:t>
            </a:r>
            <a:r>
              <a:rPr lang="en-US" altLang="zh-TW" sz="1600" dirty="0"/>
              <a:t> for inter blocks, SBT.</a:t>
            </a:r>
            <a:endParaRPr lang="en-US" altLang="zh-TW" sz="1600" dirty="0">
              <a:effectLst/>
            </a:endParaRPr>
          </a:p>
        </p:txBody>
      </p:sp>
      <p:sp>
        <p:nvSpPr>
          <p:cNvPr id="4" name="內容版面配置區 2">
            <a:extLst>
              <a:ext uri="{FF2B5EF4-FFF2-40B4-BE49-F238E27FC236}">
                <a16:creationId xmlns:a16="http://schemas.microsoft.com/office/drawing/2014/main" id="{516C1D97-E8A9-450B-B3F5-9CC4DCD173BF}"/>
              </a:ext>
            </a:extLst>
          </p:cNvPr>
          <p:cNvSpPr txBox="1">
            <a:spLocks/>
          </p:cNvSpPr>
          <p:nvPr/>
        </p:nvSpPr>
        <p:spPr>
          <a:xfrm>
            <a:off x="5911891" y="1772529"/>
            <a:ext cx="5397418" cy="48799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800" b="1" dirty="0"/>
              <a:t>3. Hardware Complexity</a:t>
            </a:r>
          </a:p>
          <a:p>
            <a:pPr lvl="1"/>
            <a:r>
              <a:rPr lang="en-US" altLang="zh-TW" sz="1600" dirty="0"/>
              <a:t>Some tools significantly increase </a:t>
            </a:r>
            <a:r>
              <a:rPr lang="en-US" altLang="zh-TW" sz="1600" b="1" dirty="0"/>
              <a:t>structural complexity</a:t>
            </a:r>
            <a:endParaRPr lang="en-US" altLang="zh-TW" sz="1600" dirty="0"/>
          </a:p>
          <a:p>
            <a:pPr lvl="1"/>
            <a:r>
              <a:rPr lang="en-US" altLang="zh-TW" sz="1600" dirty="0"/>
              <a:t>Require large hardware area</a:t>
            </a:r>
          </a:p>
          <a:p>
            <a:pPr lvl="1"/>
            <a:r>
              <a:rPr lang="en-US" altLang="zh-TW" sz="1600" dirty="0"/>
              <a:t>Examples: </a:t>
            </a:r>
            <a:r>
              <a:rPr lang="en-US" altLang="zh-TW" sz="1600" b="1" dirty="0"/>
              <a:t>MTT</a:t>
            </a:r>
            <a:r>
              <a:rPr lang="en-US" altLang="zh-TW" sz="1600" dirty="0"/>
              <a:t>, </a:t>
            </a:r>
            <a:r>
              <a:rPr lang="en-US" altLang="zh-TW" sz="1600" b="1" dirty="0"/>
              <a:t>128×128 CTU</a:t>
            </a:r>
            <a:endParaRPr lang="en-US" altLang="zh-TW" sz="1600" dirty="0"/>
          </a:p>
          <a:p>
            <a:r>
              <a:rPr lang="en-US" altLang="zh-TW" sz="1800" b="1" dirty="0"/>
              <a:t>4. Critical Path Impact</a:t>
            </a:r>
          </a:p>
          <a:p>
            <a:pPr lvl="1"/>
            <a:r>
              <a:rPr lang="en-US" altLang="zh-TW" sz="1600" dirty="0"/>
              <a:t>RDO is a </a:t>
            </a:r>
            <a:r>
              <a:rPr lang="en-US" altLang="zh-TW" sz="1600" b="1" dirty="0"/>
              <a:t>critical path</a:t>
            </a:r>
            <a:r>
              <a:rPr lang="en-US" altLang="zh-TW" sz="1600" dirty="0"/>
              <a:t> in the encoder architecture</a:t>
            </a:r>
          </a:p>
          <a:p>
            <a:pPr lvl="1"/>
            <a:r>
              <a:rPr lang="en-US" altLang="zh-TW" sz="1600" dirty="0"/>
              <a:t>Adding complexity here has </a:t>
            </a:r>
            <a:r>
              <a:rPr lang="en-US" altLang="zh-TW" sz="1600" b="1" dirty="0"/>
              <a:t>high cost</a:t>
            </a:r>
            <a:endParaRPr lang="en-US" altLang="zh-TW" sz="1600" dirty="0"/>
          </a:p>
          <a:p>
            <a:pPr lvl="1"/>
            <a:r>
              <a:rPr lang="en-US" altLang="zh-TW" sz="1600" dirty="0"/>
              <a:t>Examples: </a:t>
            </a:r>
            <a:r>
              <a:rPr lang="en-US" altLang="zh-TW" sz="1600" b="1" dirty="0"/>
              <a:t>LFNST</a:t>
            </a:r>
            <a:r>
              <a:rPr lang="en-US" altLang="zh-TW" sz="1600" dirty="0"/>
              <a:t>, </a:t>
            </a:r>
            <a:r>
              <a:rPr lang="en-US" altLang="zh-TW" sz="1600" b="1" dirty="0"/>
              <a:t>DQ</a:t>
            </a:r>
            <a:endParaRPr lang="en-US" altLang="zh-TW" sz="1600" dirty="0"/>
          </a:p>
          <a:p>
            <a:r>
              <a:rPr lang="en-US" altLang="zh-TW" sz="1800" b="1" dirty="0"/>
              <a:t>5. Data Dependence</a:t>
            </a:r>
          </a:p>
          <a:p>
            <a:pPr lvl="1"/>
            <a:r>
              <a:rPr lang="en-US" altLang="zh-TW" sz="1600" dirty="0"/>
              <a:t>Some tools depend on </a:t>
            </a:r>
            <a:r>
              <a:rPr lang="en-US" altLang="zh-TW" sz="1600" b="1" dirty="0"/>
              <a:t>neighbor CU decisions</a:t>
            </a:r>
            <a:endParaRPr lang="en-US" altLang="zh-TW" sz="1600" dirty="0"/>
          </a:p>
          <a:p>
            <a:pPr lvl="1"/>
            <a:r>
              <a:rPr lang="en-US" altLang="zh-TW" sz="1600" dirty="0"/>
              <a:t>Cannot perform pre‑analysis outside the RDO loop</a:t>
            </a:r>
          </a:p>
          <a:p>
            <a:pPr lvl="1"/>
            <a:r>
              <a:rPr lang="en-US" altLang="zh-TW" sz="1600" dirty="0"/>
              <a:t>Even tools not requiring RDO may still incur </a:t>
            </a:r>
            <a:r>
              <a:rPr lang="en-US" altLang="zh-TW" sz="1600" b="1" dirty="0"/>
              <a:t>extra cost</a:t>
            </a:r>
            <a:r>
              <a:rPr lang="en-US" altLang="zh-TW" sz="1600" dirty="0"/>
              <a:t> due to dependencies</a:t>
            </a:r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70CD0AFE-CD68-40D5-A2C1-9A4CD3D9FC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EB0DB-67D8-47DF-BCB8-7F0F07C966F6}" type="slidenum">
              <a:rPr lang="zh-TW" altLang="en-US" smtClean="0"/>
              <a:t>18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87977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418118D6-2506-4834-9918-2403941BDB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sz="4000" b="1" dirty="0">
                <a:effectLst/>
              </a:rPr>
              <a:t>Helpful VVC coding tools for HW encoder design</a:t>
            </a:r>
            <a:endParaRPr lang="zh-TW" altLang="en-US" sz="4000" b="1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310F421F-8EDA-4356-8BBB-251CC9223B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sz="2400" b="1" dirty="0">
                <a:effectLst/>
              </a:rPr>
              <a:t>Parallel Merge</a:t>
            </a:r>
          </a:p>
          <a:p>
            <a:pPr lvl="1"/>
            <a:r>
              <a:rPr lang="en-US" altLang="zh-TW" sz="2000" dirty="0">
                <a:effectLst/>
              </a:rPr>
              <a:t>Merge mode normally creates </a:t>
            </a:r>
            <a:r>
              <a:rPr lang="en-US" altLang="zh-TW" sz="2000" b="1" dirty="0">
                <a:effectLst/>
              </a:rPr>
              <a:t>data dependence</a:t>
            </a:r>
            <a:r>
              <a:rPr lang="en-US" altLang="zh-TW" sz="2000" dirty="0">
                <a:effectLst/>
              </a:rPr>
              <a:t> between neighboring CUs</a:t>
            </a:r>
          </a:p>
          <a:p>
            <a:pPr lvl="1"/>
            <a:r>
              <a:rPr lang="en-US" altLang="zh-TW" sz="2000" dirty="0">
                <a:effectLst/>
              </a:rPr>
              <a:t>These dependencies can </a:t>
            </a:r>
            <a:r>
              <a:rPr lang="en-US" altLang="zh-TW" sz="2000" b="1" dirty="0">
                <a:effectLst/>
              </a:rPr>
              <a:t>slow down the RDO loop</a:t>
            </a:r>
            <a:endParaRPr lang="en-US" altLang="zh-TW" sz="2000" dirty="0">
              <a:effectLst/>
            </a:endParaRPr>
          </a:p>
          <a:p>
            <a:pPr lvl="1"/>
            <a:r>
              <a:rPr lang="en-US" altLang="zh-TW" sz="2000" dirty="0">
                <a:effectLst/>
              </a:rPr>
              <a:t>Parallel merge allows </a:t>
            </a:r>
            <a:r>
              <a:rPr lang="en-US" altLang="zh-TW" sz="2000" b="1" dirty="0">
                <a:effectLst/>
              </a:rPr>
              <a:t>pre‑computing merge candidates</a:t>
            </a:r>
            <a:r>
              <a:rPr lang="en-US" altLang="zh-TW" sz="2000" dirty="0">
                <a:effectLst/>
              </a:rPr>
              <a:t> for multiple CUs</a:t>
            </a:r>
          </a:p>
          <a:p>
            <a:pPr lvl="1"/>
            <a:r>
              <a:rPr lang="en-US" altLang="zh-TW" sz="2000" dirty="0">
                <a:effectLst/>
              </a:rPr>
              <a:t>Different CUs can run merge evaluation </a:t>
            </a:r>
            <a:r>
              <a:rPr lang="en-US" altLang="zh-TW" sz="2000" b="1" dirty="0">
                <a:effectLst/>
              </a:rPr>
              <a:t>simultaneously</a:t>
            </a:r>
            <a:endParaRPr lang="en-US" altLang="zh-TW" sz="2000" dirty="0">
              <a:effectLst/>
            </a:endParaRPr>
          </a:p>
          <a:p>
            <a:pPr lvl="1"/>
            <a:r>
              <a:rPr lang="en-US" altLang="zh-TW" sz="2000" dirty="0">
                <a:effectLst/>
              </a:rPr>
              <a:t>Provides engineers with </a:t>
            </a:r>
            <a:r>
              <a:rPr lang="en-US" altLang="zh-TW" sz="2000" b="1" dirty="0">
                <a:effectLst/>
              </a:rPr>
              <a:t>greater flexibility</a:t>
            </a:r>
            <a:r>
              <a:rPr lang="en-US" altLang="zh-TW" sz="2000" dirty="0">
                <a:effectLst/>
              </a:rPr>
              <a:t> to optimize RDO resource allocation</a:t>
            </a:r>
          </a:p>
          <a:p>
            <a:pPr lvl="1"/>
            <a:r>
              <a:rPr lang="en-US" altLang="zh-TW" sz="2000" dirty="0">
                <a:effectLst/>
              </a:rPr>
              <a:t>Helps improve </a:t>
            </a:r>
            <a:r>
              <a:rPr lang="en-US" altLang="zh-TW" sz="2000" b="1" dirty="0">
                <a:effectLst/>
              </a:rPr>
              <a:t>throughput</a:t>
            </a:r>
            <a:r>
              <a:rPr lang="en-US" altLang="zh-TW" sz="2000" dirty="0">
                <a:effectLst/>
              </a:rPr>
              <a:t> and </a:t>
            </a:r>
            <a:r>
              <a:rPr lang="en-US" altLang="zh-TW" sz="2000" b="1" dirty="0">
                <a:effectLst/>
              </a:rPr>
              <a:t>pipeline efficiency</a:t>
            </a:r>
            <a:r>
              <a:rPr lang="en-US" altLang="zh-TW" sz="2000" dirty="0">
                <a:effectLst/>
              </a:rPr>
              <a:t> in hardware encoder design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4AAAF92-5C3B-42D9-A6E2-AABC42FAE5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EB0DB-67D8-47DF-BCB8-7F0F07C966F6}" type="slidenum">
              <a:rPr lang="zh-TW" altLang="en-US" smtClean="0"/>
              <a:t>19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0109616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C4A8A8BA-76AE-40F3-9A42-9C4DC10E63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sz="4000" b="1" dirty="0"/>
              <a:t>Encoding algorithms are difficult for hardware</a:t>
            </a:r>
            <a:endParaRPr lang="zh-TW" altLang="en-US" sz="4000" b="1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69918088-52DC-4A32-873D-E639BFF5CD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sz="2400" b="1" dirty="0">
                <a:effectLst/>
              </a:rPr>
              <a:t>RDOQ</a:t>
            </a:r>
          </a:p>
          <a:p>
            <a:pPr lvl="1"/>
            <a:r>
              <a:rPr lang="en-US" altLang="zh-TW" sz="2000" dirty="0">
                <a:effectLst/>
              </a:rPr>
              <a:t>Adds significant complexity to the </a:t>
            </a:r>
            <a:r>
              <a:rPr lang="en-US" altLang="zh-TW" sz="2000" b="1" dirty="0">
                <a:effectLst/>
              </a:rPr>
              <a:t>RDO loop</a:t>
            </a:r>
            <a:endParaRPr lang="en-US" altLang="zh-TW" sz="2000" dirty="0">
              <a:effectLst/>
            </a:endParaRPr>
          </a:p>
          <a:p>
            <a:pPr lvl="1"/>
            <a:r>
              <a:rPr lang="en-US" altLang="zh-TW" sz="2000" dirty="0">
                <a:effectLst/>
              </a:rPr>
              <a:t>Very hard to </a:t>
            </a:r>
            <a:r>
              <a:rPr lang="en-US" altLang="zh-TW" sz="2000" b="1" dirty="0">
                <a:effectLst/>
              </a:rPr>
              <a:t>parallelize within a CU</a:t>
            </a:r>
            <a:endParaRPr lang="en-US" altLang="zh-TW" sz="2000" dirty="0">
              <a:effectLst/>
            </a:endParaRPr>
          </a:p>
          <a:p>
            <a:pPr lvl="1"/>
            <a:r>
              <a:rPr lang="en-US" altLang="zh-TW" sz="2000" dirty="0">
                <a:effectLst/>
              </a:rPr>
              <a:t>Requires </a:t>
            </a:r>
            <a:r>
              <a:rPr lang="en-US" altLang="zh-TW" sz="2000" b="1" dirty="0">
                <a:effectLst/>
              </a:rPr>
              <a:t>coefficient scanning</a:t>
            </a:r>
            <a:endParaRPr lang="en-US" altLang="zh-TW" sz="2000" dirty="0">
              <a:effectLst/>
            </a:endParaRPr>
          </a:p>
          <a:p>
            <a:pPr lvl="1"/>
            <a:r>
              <a:rPr lang="en-US" altLang="zh-TW" sz="2000" dirty="0">
                <a:effectLst/>
              </a:rPr>
              <a:t>Each coefficient </a:t>
            </a:r>
            <a:r>
              <a:rPr lang="en-US" altLang="zh-TW" sz="2000" b="1" dirty="0">
                <a:effectLst/>
              </a:rPr>
              <a:t>depends on previous decisions</a:t>
            </a:r>
            <a:endParaRPr lang="en-US" altLang="zh-TW" sz="2000" dirty="0">
              <a:effectLst/>
            </a:endParaRPr>
          </a:p>
          <a:p>
            <a:pPr lvl="1"/>
            <a:r>
              <a:rPr lang="en-US" altLang="zh-TW" sz="2000" dirty="0">
                <a:effectLst/>
              </a:rPr>
              <a:t>Strong sequential dependency → limits parallel hardware design</a:t>
            </a:r>
          </a:p>
          <a:p>
            <a:endParaRPr lang="en-US" altLang="zh-TW" sz="2400" b="1" dirty="0">
              <a:effectLst/>
            </a:endParaRPr>
          </a:p>
          <a:p>
            <a:r>
              <a:rPr lang="en-US" altLang="zh-TW" sz="2400" b="1" dirty="0">
                <a:effectLst/>
              </a:rPr>
              <a:t>Deblocking in RDO</a:t>
            </a:r>
          </a:p>
          <a:p>
            <a:pPr lvl="1"/>
            <a:r>
              <a:rPr lang="en-US" altLang="zh-TW" sz="2000" dirty="0">
                <a:effectLst/>
              </a:rPr>
              <a:t>Increases </a:t>
            </a:r>
            <a:r>
              <a:rPr lang="en-US" altLang="zh-TW" sz="2000" b="1" dirty="0">
                <a:effectLst/>
              </a:rPr>
              <a:t>RDO loop complexity</a:t>
            </a:r>
            <a:endParaRPr lang="en-US" altLang="zh-TW" sz="2000" dirty="0">
              <a:effectLst/>
            </a:endParaRPr>
          </a:p>
          <a:p>
            <a:pPr lvl="1"/>
            <a:r>
              <a:rPr lang="en-US" altLang="zh-TW" sz="2000" dirty="0">
                <a:effectLst/>
              </a:rPr>
              <a:t>Adds extra filtering operations inside RDO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EE13A93-38A0-475F-A8AB-EA6FB3D057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EB0DB-67D8-47DF-BCB8-7F0F07C966F6}" type="slidenum">
              <a:rPr lang="zh-TW" altLang="en-US" smtClean="0"/>
              <a:t>20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0788802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4CD9429A-D51B-4C56-AB6D-D04168A321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sz="4000" b="1" dirty="0">
                <a:effectLst/>
              </a:rPr>
              <a:t>Main challenges in designing VVC HW Encoder</a:t>
            </a:r>
            <a:endParaRPr lang="zh-TW" altLang="en-US" sz="4000" b="1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7226F906-F316-4A90-8297-60E18E9DE1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0201" y="1717675"/>
            <a:ext cx="5391028" cy="5003800"/>
          </a:xfrm>
        </p:spPr>
        <p:txBody>
          <a:bodyPr>
            <a:normAutofit lnSpcReduction="10000"/>
          </a:bodyPr>
          <a:lstStyle/>
          <a:p>
            <a:r>
              <a:rPr lang="en-US" altLang="zh-TW" sz="1800" b="1" dirty="0">
                <a:effectLst/>
              </a:rPr>
              <a:t>1. CU Partitioning</a:t>
            </a:r>
          </a:p>
          <a:p>
            <a:pPr lvl="1"/>
            <a:r>
              <a:rPr lang="en-US" altLang="zh-TW" sz="1600" dirty="0">
                <a:effectLst/>
              </a:rPr>
              <a:t>Many CU sizes → </a:t>
            </a:r>
            <a:r>
              <a:rPr lang="en-US" altLang="zh-TW" sz="1600" b="1" dirty="0">
                <a:effectLst/>
              </a:rPr>
              <a:t>more RDO paths</a:t>
            </a:r>
            <a:r>
              <a:rPr lang="en-US" altLang="zh-TW" sz="1600" dirty="0">
                <a:effectLst/>
              </a:rPr>
              <a:t> → </a:t>
            </a:r>
            <a:r>
              <a:rPr lang="en-US" altLang="zh-TW" sz="1600" b="1" dirty="0">
                <a:effectLst/>
              </a:rPr>
              <a:t>higher hardware resource cost</a:t>
            </a:r>
            <a:endParaRPr lang="en-US" altLang="zh-TW" sz="1600" dirty="0">
              <a:effectLst/>
            </a:endParaRPr>
          </a:p>
          <a:p>
            <a:pPr lvl="1"/>
            <a:r>
              <a:rPr lang="en-US" altLang="zh-TW" sz="1600" dirty="0">
                <a:effectLst/>
              </a:rPr>
              <a:t>Reference software fast algorithms </a:t>
            </a:r>
            <a:r>
              <a:rPr lang="en-US" altLang="zh-TW" sz="1600" b="1" dirty="0">
                <a:effectLst/>
              </a:rPr>
              <a:t>not hardware‑friendly</a:t>
            </a:r>
            <a:endParaRPr lang="en-US" altLang="zh-TW" sz="1600" dirty="0">
              <a:effectLst/>
            </a:endParaRPr>
          </a:p>
          <a:p>
            <a:pPr lvl="1"/>
            <a:r>
              <a:rPr lang="en-US" altLang="zh-TW" sz="1600" dirty="0">
                <a:effectLst/>
              </a:rPr>
              <a:t>MTT becomes difficult until </a:t>
            </a:r>
            <a:r>
              <a:rPr lang="en-US" altLang="zh-TW" sz="1600" b="1" dirty="0">
                <a:effectLst/>
              </a:rPr>
              <a:t>hardware‑optimized fast algorithms</a:t>
            </a:r>
            <a:r>
              <a:rPr lang="en-US" altLang="zh-TW" sz="1600" dirty="0">
                <a:effectLst/>
              </a:rPr>
              <a:t> are developed</a:t>
            </a:r>
          </a:p>
          <a:p>
            <a:r>
              <a:rPr lang="en-US" altLang="zh-TW" sz="1800" b="1" dirty="0">
                <a:effectLst/>
              </a:rPr>
              <a:t>2. RDO Cost</a:t>
            </a:r>
          </a:p>
          <a:p>
            <a:pPr lvl="1"/>
            <a:r>
              <a:rPr lang="en-US" altLang="zh-TW" sz="1600" dirty="0">
                <a:effectLst/>
              </a:rPr>
              <a:t>RDO is the </a:t>
            </a:r>
            <a:r>
              <a:rPr lang="en-US" altLang="zh-TW" sz="1600" b="1" dirty="0">
                <a:effectLst/>
              </a:rPr>
              <a:t>most expensive</a:t>
            </a:r>
            <a:r>
              <a:rPr lang="en-US" altLang="zh-TW" sz="1600" dirty="0">
                <a:effectLst/>
              </a:rPr>
              <a:t> part of the encoder</a:t>
            </a:r>
          </a:p>
          <a:p>
            <a:pPr lvl="1"/>
            <a:r>
              <a:rPr lang="en-US" altLang="zh-TW" sz="1600" dirty="0">
                <a:effectLst/>
              </a:rPr>
              <a:t>Each additional RDO path increases </a:t>
            </a:r>
            <a:r>
              <a:rPr lang="en-US" altLang="zh-TW" sz="1600" b="1" dirty="0">
                <a:effectLst/>
              </a:rPr>
              <a:t>area and latency</a:t>
            </a:r>
            <a:endParaRPr lang="en-US" altLang="zh-TW" sz="1600" dirty="0">
              <a:effectLst/>
            </a:endParaRPr>
          </a:p>
          <a:p>
            <a:pPr lvl="1"/>
            <a:r>
              <a:rPr lang="en-US" altLang="zh-TW" sz="1600" dirty="0">
                <a:effectLst/>
              </a:rPr>
              <a:t>A coding tool should provide </a:t>
            </a:r>
            <a:r>
              <a:rPr lang="en-US" altLang="zh-TW" sz="1600" b="1" dirty="0">
                <a:effectLst/>
              </a:rPr>
              <a:t>≥ 1% coding gain</a:t>
            </a:r>
            <a:r>
              <a:rPr lang="en-US" altLang="zh-TW" sz="1600" dirty="0">
                <a:effectLst/>
              </a:rPr>
              <a:t> per extra RDO path to justify implementation</a:t>
            </a:r>
          </a:p>
          <a:p>
            <a:r>
              <a:rPr lang="en-US" altLang="zh-TW" sz="1800" b="1" dirty="0">
                <a:effectLst/>
              </a:rPr>
              <a:t>3. Data Dependency Between CUs</a:t>
            </a:r>
          </a:p>
          <a:p>
            <a:pPr lvl="1"/>
            <a:r>
              <a:rPr lang="en-US" altLang="zh-TW" sz="1600" dirty="0">
                <a:effectLst/>
              </a:rPr>
              <a:t>New coding tools create </a:t>
            </a:r>
            <a:r>
              <a:rPr lang="en-US" altLang="zh-TW" sz="1600" b="1" dirty="0">
                <a:effectLst/>
              </a:rPr>
              <a:t>stronger CU‑to‑CU dependencies</a:t>
            </a:r>
            <a:endParaRPr lang="en-US" altLang="zh-TW" sz="1600" dirty="0">
              <a:effectLst/>
            </a:endParaRPr>
          </a:p>
          <a:p>
            <a:pPr lvl="1"/>
            <a:r>
              <a:rPr lang="en-US" altLang="zh-TW" sz="1600" dirty="0">
                <a:effectLst/>
              </a:rPr>
              <a:t>Must know neighbor CU results before deciding current CU mode</a:t>
            </a:r>
          </a:p>
          <a:p>
            <a:pPr lvl="1"/>
            <a:r>
              <a:rPr lang="en-US" altLang="zh-TW" sz="1600" dirty="0">
                <a:effectLst/>
              </a:rPr>
              <a:t>Prevents </a:t>
            </a:r>
            <a:r>
              <a:rPr lang="en-US" altLang="zh-TW" sz="1600" b="1" dirty="0">
                <a:effectLst/>
              </a:rPr>
              <a:t>pre‑analysis</a:t>
            </a:r>
            <a:r>
              <a:rPr lang="en-US" altLang="zh-TW" sz="1600" dirty="0">
                <a:effectLst/>
              </a:rPr>
              <a:t> and </a:t>
            </a:r>
            <a:r>
              <a:rPr lang="en-US" altLang="zh-TW" sz="1600" b="1" dirty="0">
                <a:effectLst/>
              </a:rPr>
              <a:t>parallel decision‑making</a:t>
            </a:r>
            <a:endParaRPr lang="en-US" altLang="zh-TW" sz="1600" dirty="0">
              <a:effectLst/>
            </a:endParaRPr>
          </a:p>
          <a:p>
            <a:pPr lvl="1"/>
            <a:r>
              <a:rPr lang="en-US" altLang="zh-TW" sz="1600" dirty="0">
                <a:effectLst/>
              </a:rPr>
              <a:t>Even with skipped RDO paths, dependencies still </a:t>
            </a:r>
            <a:r>
              <a:rPr lang="en-US" altLang="zh-TW" sz="1600" b="1" dirty="0">
                <a:effectLst/>
              </a:rPr>
              <a:t>slow down the RDO loop</a:t>
            </a:r>
            <a:endParaRPr lang="en-US" altLang="zh-TW" sz="1600" dirty="0">
              <a:effectLst/>
            </a:endParaRPr>
          </a:p>
        </p:txBody>
      </p:sp>
      <p:sp>
        <p:nvSpPr>
          <p:cNvPr id="4" name="內容版面配置區 2">
            <a:extLst>
              <a:ext uri="{FF2B5EF4-FFF2-40B4-BE49-F238E27FC236}">
                <a16:creationId xmlns:a16="http://schemas.microsoft.com/office/drawing/2014/main" id="{009A12C1-7FC8-40E5-9771-20804EDD59D5}"/>
              </a:ext>
            </a:extLst>
          </p:cNvPr>
          <p:cNvSpPr txBox="1">
            <a:spLocks/>
          </p:cNvSpPr>
          <p:nvPr/>
        </p:nvSpPr>
        <p:spPr>
          <a:xfrm>
            <a:off x="6570405" y="1717675"/>
            <a:ext cx="5344325" cy="48672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800" b="1" dirty="0"/>
              <a:t>4. Luma–Chroma Dependency</a:t>
            </a:r>
          </a:p>
          <a:p>
            <a:pPr lvl="1"/>
            <a:r>
              <a:rPr lang="en-US" altLang="zh-TW" sz="1600" dirty="0"/>
              <a:t>Tools like </a:t>
            </a:r>
            <a:r>
              <a:rPr lang="en-US" altLang="zh-TW" sz="1600" b="1" dirty="0"/>
              <a:t>CCLM</a:t>
            </a:r>
            <a:r>
              <a:rPr lang="en-US" altLang="zh-TW" sz="1600" dirty="0"/>
              <a:t> introduce cross‑component dependencies</a:t>
            </a:r>
          </a:p>
          <a:p>
            <a:pPr lvl="1"/>
            <a:r>
              <a:rPr lang="en-US" altLang="zh-TW" sz="1600" dirty="0"/>
              <a:t>Luma and chroma </a:t>
            </a:r>
            <a:r>
              <a:rPr lang="en-US" altLang="zh-TW" sz="1600" b="1" dirty="0"/>
              <a:t>cannot be processed in parallel</a:t>
            </a:r>
            <a:endParaRPr lang="en-US" altLang="zh-TW" sz="1600" dirty="0"/>
          </a:p>
          <a:p>
            <a:pPr lvl="1"/>
            <a:r>
              <a:rPr lang="en-US" altLang="zh-TW" sz="1600" dirty="0"/>
              <a:t>Increases intra‑mode computation path</a:t>
            </a:r>
          </a:p>
          <a:p>
            <a:pPr lvl="1"/>
            <a:r>
              <a:rPr lang="en-US" altLang="zh-TW" sz="1600" dirty="0"/>
              <a:t>Reduces achievable </a:t>
            </a:r>
            <a:r>
              <a:rPr lang="en-US" altLang="zh-TW" sz="1600" b="1" dirty="0"/>
              <a:t>parallelism</a:t>
            </a:r>
            <a:endParaRPr lang="en-US" altLang="zh-TW" sz="1600" dirty="0"/>
          </a:p>
          <a:p>
            <a:r>
              <a:rPr lang="en-US" altLang="zh-TW" sz="1800" b="1" dirty="0"/>
              <a:t>5. Loop Filtering (ALF)</a:t>
            </a:r>
          </a:p>
          <a:p>
            <a:pPr lvl="1"/>
            <a:r>
              <a:rPr lang="en-US" altLang="zh-TW" sz="1600" dirty="0"/>
              <a:t>ALF depends on </a:t>
            </a:r>
            <a:r>
              <a:rPr lang="en-US" altLang="zh-TW" sz="1600" b="1" dirty="0"/>
              <a:t>frame‑level parameters</a:t>
            </a:r>
            <a:endParaRPr lang="en-US" altLang="zh-TW" sz="1600" dirty="0"/>
          </a:p>
          <a:p>
            <a:pPr lvl="1"/>
            <a:r>
              <a:rPr lang="en-US" altLang="zh-TW" sz="1600" dirty="0"/>
              <a:t>Requires the </a:t>
            </a:r>
            <a:r>
              <a:rPr lang="en-US" altLang="zh-TW" sz="1600" b="1" dirty="0"/>
              <a:t>entire reconstructed frame</a:t>
            </a:r>
            <a:r>
              <a:rPr lang="en-US" altLang="zh-TW" sz="1600" dirty="0"/>
              <a:t> to compute parameters</a:t>
            </a:r>
          </a:p>
          <a:p>
            <a:pPr lvl="1"/>
            <a:r>
              <a:rPr lang="en-US" altLang="zh-TW" sz="1600" dirty="0"/>
              <a:t>To avoid extra frame storage, must use </a:t>
            </a:r>
            <a:r>
              <a:rPr lang="en-US" altLang="zh-TW" sz="1600" b="1" dirty="0"/>
              <a:t>previous‑frame parameters</a:t>
            </a:r>
            <a:endParaRPr lang="en-US" altLang="zh-TW" sz="1600" dirty="0"/>
          </a:p>
          <a:p>
            <a:pPr lvl="1"/>
            <a:r>
              <a:rPr lang="en-US" altLang="zh-TW" sz="1600" dirty="0"/>
              <a:t>Leads to </a:t>
            </a:r>
            <a:r>
              <a:rPr lang="en-US" altLang="zh-TW" sz="1600" b="1" dirty="0"/>
              <a:t>less coding gain</a:t>
            </a:r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75FE9E43-FD5C-4966-A560-5398CD4983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EB0DB-67D8-47DF-BCB8-7F0F07C966F6}" type="slidenum">
              <a:rPr lang="zh-TW" altLang="en-US" smtClean="0"/>
              <a:t>21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1086042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A4BF2F9C-1EA1-4E02-B869-03D5F4F062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sz="4000" b="1" dirty="0"/>
              <a:t>Comments &amp; Suggestions for new standard design</a:t>
            </a:r>
            <a:endParaRPr lang="zh-TW" altLang="en-US" sz="4000" b="1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6BCEA3BD-22E6-4ECB-94D4-66665AEEF4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altLang="zh-TW" sz="2000" dirty="0">
                <a:effectLst/>
              </a:rPr>
              <a:t>Develop coding tools that achieve good coding gain with </a:t>
            </a:r>
            <a:r>
              <a:rPr lang="en-US" altLang="zh-TW" sz="2000" b="1" dirty="0">
                <a:effectLst/>
              </a:rPr>
              <a:t>less reliance on RDO</a:t>
            </a:r>
            <a:endParaRPr lang="en-US" altLang="zh-TW" sz="2000" dirty="0">
              <a:effectLst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altLang="zh-TW" sz="2000" dirty="0">
                <a:effectLst/>
              </a:rPr>
              <a:t>Reduce and control </a:t>
            </a:r>
            <a:r>
              <a:rPr lang="en-US" altLang="zh-TW" sz="2000" b="1" dirty="0">
                <a:effectLst/>
              </a:rPr>
              <a:t>dependencies between CU mode decisions</a:t>
            </a:r>
            <a:endParaRPr lang="en-US" altLang="zh-TW" sz="2000" dirty="0">
              <a:effectLst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altLang="zh-TW" sz="2000" dirty="0">
                <a:effectLst/>
              </a:rPr>
              <a:t>Further optimize VVC coding tools for </a:t>
            </a:r>
            <a:r>
              <a:rPr lang="en-US" altLang="zh-TW" sz="2000" b="1" dirty="0">
                <a:effectLst/>
              </a:rPr>
              <a:t>better trade‑offs and hardware encoding friendliness</a:t>
            </a:r>
            <a:endParaRPr lang="en-US" altLang="zh-TW" sz="2000" dirty="0">
              <a:effectLst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altLang="zh-TW" sz="2000" dirty="0">
                <a:effectLst/>
              </a:rPr>
              <a:t>Design in‑loop filters that provide good coding gain </a:t>
            </a:r>
            <a:r>
              <a:rPr lang="en-US" altLang="zh-TW" sz="2000" b="1" dirty="0">
                <a:effectLst/>
              </a:rPr>
              <a:t>without frame‑level decisions</a:t>
            </a:r>
            <a:endParaRPr lang="en-US" altLang="zh-TW" sz="2000" dirty="0">
              <a:effectLst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altLang="zh-TW" sz="2000" dirty="0">
                <a:effectLst/>
              </a:rPr>
              <a:t>Consider </a:t>
            </a:r>
            <a:r>
              <a:rPr lang="en-US" altLang="zh-TW" sz="2000" b="1" dirty="0">
                <a:effectLst/>
              </a:rPr>
              <a:t>hardware design limitations</a:t>
            </a:r>
            <a:r>
              <a:rPr lang="en-US" altLang="zh-TW" sz="2000" dirty="0">
                <a:effectLst/>
              </a:rPr>
              <a:t> when designing/proposing new coding tools</a:t>
            </a:r>
          </a:p>
          <a:p>
            <a:pPr marL="514350" indent="-514350">
              <a:buFont typeface="+mj-lt"/>
              <a:buAutoNum type="arabicPeriod"/>
            </a:pPr>
            <a:r>
              <a:rPr lang="en-US" altLang="zh-TW" sz="2000" dirty="0">
                <a:effectLst/>
              </a:rPr>
              <a:t>Separately evaluate the complexity of </a:t>
            </a:r>
            <a:r>
              <a:rPr lang="en-US" altLang="zh-TW" sz="2000" b="1" dirty="0">
                <a:effectLst/>
              </a:rPr>
              <a:t>RDO‑loop vs. non‑RDO‑loop</a:t>
            </a:r>
            <a:r>
              <a:rPr lang="en-US" altLang="zh-TW" sz="2000" dirty="0">
                <a:effectLst/>
              </a:rPr>
              <a:t> operations</a:t>
            </a:r>
          </a:p>
          <a:p>
            <a:pPr marL="514350" indent="-514350">
              <a:buFont typeface="+mj-lt"/>
              <a:buAutoNum type="arabicPeriod"/>
            </a:pPr>
            <a:r>
              <a:rPr lang="en-US" altLang="zh-TW" sz="2000" dirty="0">
                <a:effectLst/>
              </a:rPr>
              <a:t>Test coding tools under </a:t>
            </a:r>
            <a:r>
              <a:rPr lang="en-US" altLang="zh-TW" sz="2000" b="1" dirty="0">
                <a:effectLst/>
              </a:rPr>
              <a:t>realistic hardware‑encoding configurations</a:t>
            </a:r>
            <a:endParaRPr lang="en-US" altLang="zh-TW" sz="2000" dirty="0">
              <a:effectLst/>
            </a:endParaRPr>
          </a:p>
          <a:p>
            <a:pPr lvl="1"/>
            <a:r>
              <a:rPr lang="en-US" altLang="zh-TW" sz="1800" dirty="0">
                <a:effectLst/>
              </a:rPr>
              <a:t>e.g., two reference frames, GOP size ≤ 8, Constrained RDO complexity</a:t>
            </a:r>
          </a:p>
          <a:p>
            <a:pPr marL="514350" indent="-514350">
              <a:buFont typeface="+mj-lt"/>
              <a:buAutoNum type="arabicPeriod"/>
            </a:pPr>
            <a:endParaRPr lang="zh-TW" altLang="en-US" sz="200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65E1D60-72D0-4242-8A94-CEE329B9A9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EB0DB-67D8-47DF-BCB8-7F0F07C966F6}" type="slidenum">
              <a:rPr lang="zh-TW" altLang="en-US" smtClean="0"/>
              <a:t>22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8528662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D112EA6-20F1-4532-A021-D84D598768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altLang="zh-TW" sz="4000" b="1" dirty="0"/>
              <a:t>Conclusions and suggestions</a:t>
            </a:r>
            <a:endParaRPr lang="zh-TW" altLang="en-US" sz="4000" b="1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6B7B6BAF-EFBA-4B35-BB32-2EC52AEC65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774467"/>
          </a:xfrm>
        </p:spPr>
        <p:txBody>
          <a:bodyPr>
            <a:normAutofit/>
          </a:bodyPr>
          <a:lstStyle/>
          <a:p>
            <a:r>
              <a:rPr lang="en-US" altLang="zh-TW" sz="2000" dirty="0">
                <a:effectLst/>
              </a:rPr>
              <a:t>Differences between HW encoder and VTM</a:t>
            </a:r>
          </a:p>
          <a:p>
            <a:pPr lvl="1"/>
            <a:r>
              <a:rPr lang="en-US" altLang="zh-TW" sz="1800" dirty="0">
                <a:effectLst/>
              </a:rPr>
              <a:t>Hardware encoder must consider </a:t>
            </a:r>
            <a:r>
              <a:rPr lang="en-US" altLang="zh-TW" sz="1800" b="1" dirty="0">
                <a:effectLst/>
              </a:rPr>
              <a:t>critical path</a:t>
            </a:r>
            <a:r>
              <a:rPr lang="en-US" altLang="zh-TW" sz="1800" dirty="0">
                <a:effectLst/>
              </a:rPr>
              <a:t> and </a:t>
            </a:r>
            <a:r>
              <a:rPr lang="en-US" altLang="zh-TW" sz="1800" b="1" dirty="0">
                <a:effectLst/>
              </a:rPr>
              <a:t>coding‑gain–to‑area ratio</a:t>
            </a:r>
            <a:endParaRPr lang="en-US" altLang="zh-TW" sz="1800" dirty="0">
              <a:effectLst/>
            </a:endParaRPr>
          </a:p>
          <a:p>
            <a:pPr lvl="1"/>
            <a:r>
              <a:rPr lang="en-US" altLang="zh-TW" sz="1800" b="1" dirty="0">
                <a:effectLst/>
              </a:rPr>
              <a:t>Parallelism</a:t>
            </a:r>
            <a:r>
              <a:rPr lang="en-US" altLang="zh-TW" sz="1800" dirty="0">
                <a:effectLst/>
              </a:rPr>
              <a:t> is essential for easier hardware implementation</a:t>
            </a:r>
          </a:p>
          <a:p>
            <a:pPr lvl="1"/>
            <a:r>
              <a:rPr lang="en-US" altLang="zh-TW" sz="1800" dirty="0">
                <a:effectLst/>
              </a:rPr>
              <a:t>Coding tools that </a:t>
            </a:r>
            <a:r>
              <a:rPr lang="en-US" altLang="zh-TW" sz="1800" b="1" dirty="0">
                <a:effectLst/>
              </a:rPr>
              <a:t>do not rely on RDO</a:t>
            </a:r>
            <a:r>
              <a:rPr lang="en-US" altLang="zh-TW" sz="1800" dirty="0">
                <a:effectLst/>
              </a:rPr>
              <a:t> are generally more friendly for hardware encoder</a:t>
            </a:r>
          </a:p>
          <a:p>
            <a:pPr lvl="1"/>
            <a:r>
              <a:rPr lang="en-US" altLang="zh-TW" sz="1800" dirty="0">
                <a:effectLst/>
              </a:rPr>
              <a:t>Additional RDO is worthwhile only if it provides </a:t>
            </a:r>
            <a:r>
              <a:rPr lang="en-US" altLang="zh-TW" sz="1800" b="1" dirty="0">
                <a:effectLst/>
              </a:rPr>
              <a:t>≥ 1% coding gain per RDO</a:t>
            </a:r>
            <a:endParaRPr lang="en-US" altLang="zh-TW" sz="1800" dirty="0">
              <a:effectLst/>
            </a:endParaRPr>
          </a:p>
          <a:p>
            <a:endParaRPr lang="en-US" altLang="zh-TW" sz="2000" dirty="0">
              <a:effectLst/>
            </a:endParaRPr>
          </a:p>
          <a:p>
            <a:r>
              <a:rPr lang="en-US" altLang="zh-TW" sz="2000" dirty="0"/>
              <a:t>Recommend JVET to consider the 3‑stage pipeline architecture as one of reference hardware encoder architectures during the development of the next-generation standard</a:t>
            </a:r>
          </a:p>
          <a:p>
            <a:r>
              <a:rPr lang="en-US" altLang="zh-TW" sz="2000" dirty="0"/>
              <a:t>Recommend AHG19 to consider developing hardware‑encoding-mimicking simulation framework similar to the 3-stage pipeline architecture on VTM</a:t>
            </a:r>
          </a:p>
          <a:p>
            <a:endParaRPr lang="zh-TW" altLang="en-US" sz="200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BDE4125-FF45-4DA2-B6BE-F556AB542C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EB0DB-67D8-47DF-BCB8-7F0F07C966F6}" type="slidenum">
              <a:rPr lang="zh-TW" altLang="en-US" smtClean="0"/>
              <a:t>23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8529932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9243C89-977C-4008-98BC-C71CD70F2A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sz="4000" b="1" dirty="0"/>
              <a:t>Thank you.</a:t>
            </a:r>
            <a:endParaRPr lang="zh-CN" altLang="en-US" sz="4000" b="1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F01F4E41-AE7E-4CA8-97D2-011298136E1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240" b="-1"/>
          <a:stretch/>
        </p:blipFill>
        <p:spPr>
          <a:xfrm>
            <a:off x="4108302" y="5675178"/>
            <a:ext cx="1733639" cy="451319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5197C7AB-83E0-425E-8A3E-EEAE6BABE4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8022" y="5669274"/>
            <a:ext cx="1746340" cy="457223"/>
          </a:xfrm>
          <a:prstGeom prst="rect">
            <a:avLst/>
          </a:prstGeom>
        </p:spPr>
      </p:pic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297C027A-B446-4C07-8863-1ECF85D73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EB0DB-67D8-47DF-BCB8-7F0F07C966F6}" type="slidenum">
              <a:rPr lang="zh-TW" altLang="en-US" smtClean="0"/>
              <a:t>24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791610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681</TotalTime>
  <Words>1848</Words>
  <Application>Microsoft Office PowerPoint</Application>
  <PresentationFormat>宽屏</PresentationFormat>
  <Paragraphs>279</Paragraphs>
  <Slides>24</Slides>
  <Notes>23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28" baseType="lpstr">
      <vt:lpstr>Arial</vt:lpstr>
      <vt:lpstr>Calibri</vt:lpstr>
      <vt:lpstr>Calibri Light</vt:lpstr>
      <vt:lpstr>Office 佈景主題</vt:lpstr>
      <vt:lpstr>[AHG19] Response to the questionnaire on VVC hardware encoder implementation challenges (JVET-AO0053)</vt:lpstr>
      <vt:lpstr>Organization of the presentation:  Section 1: An example of hardware encoder architecture Section 2: Response to the AHG19 questionnaire</vt:lpstr>
      <vt:lpstr>3-stage encoding pipeline &amp; frame latency</vt:lpstr>
      <vt:lpstr>3-stage encoding pipeline (cont.)</vt:lpstr>
      <vt:lpstr>3-stage encoding pipeline (cont.)</vt:lpstr>
      <vt:lpstr>3-stage encoding pipeline (cont.)</vt:lpstr>
      <vt:lpstr>More details on Stage 1</vt:lpstr>
      <vt:lpstr>More details on Stage 2</vt:lpstr>
      <vt:lpstr>Parallel Computation Across CU Sizes</vt:lpstr>
      <vt:lpstr>CU Size Complexity &amp; Pre‑Analysis Optimization</vt:lpstr>
      <vt:lpstr>RDO Mode Evaluation &amp; Parallel Architecture</vt:lpstr>
      <vt:lpstr>RDO Path Operations &amp; Merge Mode Pre‑Decision</vt:lpstr>
      <vt:lpstr>Parallelism vs. Hardware Utilization in RDO Architecture</vt:lpstr>
      <vt:lpstr>More details on Stage 3: Entropy Coding &amp; In‑Loop Filtering</vt:lpstr>
      <vt:lpstr>Organization of the presentation:  Section 1: An example of hardware encoder architecture Section 2: Response to the AHG19 questionnaire</vt:lpstr>
      <vt:lpstr>Target Application &amp; Performance Goal</vt:lpstr>
      <vt:lpstr>VVC Tools difficult for HW encoder implementation</vt:lpstr>
      <vt:lpstr>Why are they difficult for HW encoder Implementation?</vt:lpstr>
      <vt:lpstr>Helpful VVC coding tools for HW encoder design</vt:lpstr>
      <vt:lpstr>Encoding algorithms are difficult for hardware</vt:lpstr>
      <vt:lpstr>Main challenges in designing VVC HW Encoder</vt:lpstr>
      <vt:lpstr>Comments &amp; Suggestions for new standard design</vt:lpstr>
      <vt:lpstr>Conclusions and suggestions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WuMuxuan</dc:creator>
  <cp:lastModifiedBy>zhaoyin (Yin)</cp:lastModifiedBy>
  <cp:revision>137</cp:revision>
  <dcterms:created xsi:type="dcterms:W3CDTF">2026-01-13T01:40:05Z</dcterms:created>
  <dcterms:modified xsi:type="dcterms:W3CDTF">2026-01-16T03:18:18Z</dcterms:modified>
</cp:coreProperties>
</file>