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313" r:id="rId3"/>
    <p:sldId id="307" r:id="rId4"/>
    <p:sldId id="257" r:id="rId5"/>
    <p:sldId id="314" r:id="rId6"/>
    <p:sldId id="306" r:id="rId7"/>
    <p:sldId id="310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15" r:id="rId16"/>
    <p:sldId id="311" r:id="rId17"/>
    <p:sldId id="31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9" userDrawn="1">
          <p15:clr>
            <a:srgbClr val="A4A3A4"/>
          </p15:clr>
        </p15:guide>
        <p15:guide id="2" pos="27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16" y="80"/>
      </p:cViewPr>
      <p:guideLst>
        <p:guide orient="horz" pos="1139"/>
        <p:guide pos="27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2E6876-1715-44B6-8C11-168AA9B7A9B1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D656A-020D-4D0D-8C56-1CE7AE30B7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826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27EA48-6118-7700-97D6-E6BC2131B6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63D5BC7-E5B3-3A65-D5D2-E4F1CD5B6F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CB59AEE-0E26-935D-30F8-A5AD227D3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2025-10-07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1C386F-7222-E1EA-0D73-F691D30A3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JVET-AN0361  |  CfE Test  |  JVET 40th meeting, Geneva, 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7F5A854-1E92-C18D-61FD-F993ECAA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12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7954D7-C364-989D-B694-17DB09B13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161F461-4C39-050E-B0D6-E95220359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B46BA4-433C-AE34-0084-C69180348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2025-10-07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076ACC-D873-AACB-0940-6CEC30DBB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JVET-AN0361  |  CfE Test  |  JVET 40th meeting, Geneva, 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6614EE-3E88-0308-4808-1056BFCD0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091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78F433-32D6-CB9D-D6B5-5B2C17706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892770-5E96-3457-1660-5EC07225A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E4B6B29-6B60-CD7D-80F6-4C6615FF6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2025-10-07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13AB95-D524-9FF5-DA4B-DD56C2809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JVET-AN0361  |  CfE Test  |  JVET 40th meeting, Geneva, 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EC52196-FA49-760E-F318-D8D7718B4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79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A4008B-FDA6-2725-7177-215224E71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FB55B28-C0D7-5DC7-6C74-276D9FD5E0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B72042A-AC88-EE87-3572-18CFE59CB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A78310E-8A9D-AC6D-8D40-49568BFBA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2025-10-07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CC2D5C1-BF26-5599-EAEB-B390844D0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JVET-AN0361  |  CfE Test  |  JVET 40th meeting, Geneva, CH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13F5387-7C35-65CD-C307-8A48018AB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33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5450AE-3238-DEAF-C5CC-4A63D1516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5377F27-EA53-4739-B6D1-32D99CDA4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305813E-7302-44B4-54F1-C16753E173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2277863-45A2-B67A-037B-9DCA5194F9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F5B05FE-9AC5-3778-5618-1874929EC9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4D304DA-4B10-DE11-CFE4-E4EEA738C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2025-10-07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324BA18-C2D4-AF0D-EED5-D83B94E5D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JVET-AN0361  |  CfE Test  |  JVET 40th meeting, Geneva, CH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B4E9B49-3146-A4EE-DA88-A182FFF7C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268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410F93-7815-2252-B3A0-32974C792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E1317C3-B2D6-AAB1-7A2E-5EB7985C1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2025-10-07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6691BC3-3736-0387-2279-7612015DD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JVET-AN0361  |  CfE Test  |  JVET 40th meeting, Geneva, CH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B8393F9-9982-EEAB-D078-DE96C82D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77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64E3B5E-91AF-83F2-69E6-5AFDE9F4A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2025-10-07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4FDBBD8-6CD4-6101-2A7C-EA48FEC2F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JVET-AN0361  |  CfE Test  |  JVET 40th meeting, Geneva, CH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90C04E6-8502-D104-43F7-B2C6F7651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524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4E7E16-0B07-780F-D527-46A1A7AC8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70D833-98F3-B79C-CAF6-96E809A02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CF86C09-0DB4-0E19-1A8A-0B8269965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8DEF3C2-908B-3B18-96C4-95D3C4DDA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2025-10-07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DE40E5E-D361-3CF6-74DD-6527EF3BE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JVET-AN0361  |  CfE Test  |  JVET 40th meeting, Geneva, CH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EDBE0EB-A351-CD94-13B5-8323C801E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20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CD6F78-BEB8-1ED2-C5CC-8B8584537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DFE2F25-A43A-060D-D163-C7ED6A472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FF1B9CD-E948-70C2-ADBA-8E45C91A4F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380BE27-1B00-D459-4E9A-2E8B04C65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2025-10-07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F861FD6-ECB1-2F5E-136E-49CEDFBCF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JVET-AN0361  |  CfE Test  |  JVET 40th meeting, Geneva, CH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4C0010D-1CED-252F-5249-74EB1B4E8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0B0AC2-8D5C-52A3-B86A-61E8C136C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DEAA32-4BFC-40AB-47BF-A879AEE212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C901FA-2496-41C6-04B0-F56072FD1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2025-10-07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89EB5D-5A1D-B6D5-CB66-A1E25A8DD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JVET-AN0361  |  CfE Test  |  JVET 40th meeting, Geneva, 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CDE372-8009-543D-FBE9-3C36618CA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66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DEE6253-7C77-1BAD-BFA9-1A62FA6087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62A9FA4-74CF-37F7-3C76-9B196922BE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39A8BF-8580-AFB2-CEB5-4151495E4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2025-10-07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A8B9B7-946B-FD79-5BA6-E527C8E8E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JVET-AN0361  |  CfE Test  |  JVET 40th meeting, Geneva, 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7532754-B23C-1560-319F-ECDA77CA4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14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6E30CAC-33DC-CB9B-A86D-30FFECF6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089FE4F-F407-8427-C43D-F71CF6E33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6A0F26-9D55-85CA-FE7F-7396A731C9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2025-10-07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1265BF-110F-C85B-3217-EDB2F747B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400" y="6356350"/>
            <a:ext cx="502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JVET-AN0361  |  CfE Test  |  JVET 40th meeting, Geneva, 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E5CBD5-CFCB-F8A6-9067-A975E4023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29C32C-BD22-42B8-ACA8-F9C9D70FE6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942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Netflix/surea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A9C3B5-F820-D9CE-1036-540C326707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/>
              <a:t>AHG17: Report on </a:t>
            </a:r>
            <a:r>
              <a:rPr lang="en-US" noProof="0" dirty="0" err="1"/>
              <a:t>CfE</a:t>
            </a:r>
            <a:r>
              <a:rPr lang="en-US" noProof="0" dirty="0"/>
              <a:t> testing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6E9CFE5-9218-FC04-2909-E952BB0463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JVET-AN0361</a:t>
            </a:r>
          </a:p>
          <a:p>
            <a:r>
              <a:rPr lang="en-US" noProof="0" dirty="0"/>
              <a:t>M. Wien, F. Bossen, Ch. Lehmann, V. </a:t>
            </a:r>
            <a:r>
              <a:rPr lang="en-US" noProof="0" dirty="0" err="1"/>
              <a:t>Baroncini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91682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FB9FBE-67AF-B17D-D449-9BA7A5249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Overview on </a:t>
            </a:r>
            <a:r>
              <a:rPr lang="en-US" noProof="0" dirty="0" err="1"/>
              <a:t>CfE</a:t>
            </a:r>
            <a:r>
              <a:rPr lang="en-US" noProof="0" dirty="0"/>
              <a:t> testing activity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CBCF6A-0164-CB66-C497-8A5E09744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noProof="0" dirty="0"/>
              <a:t>Compression efficiency test case (CP)</a:t>
            </a:r>
          </a:p>
          <a:p>
            <a:pPr lvl="1"/>
            <a:r>
              <a:rPr lang="en-US" b="1" noProof="0" dirty="0"/>
              <a:t>ECM + 4 submissions </a:t>
            </a:r>
            <a:r>
              <a:rPr lang="en-US" noProof="0" dirty="0"/>
              <a:t>+ anchor</a:t>
            </a:r>
          </a:p>
          <a:p>
            <a:pPr lvl="1"/>
            <a:r>
              <a:rPr lang="en-US" noProof="0" dirty="0"/>
              <a:t>All but one submissions in all test categories</a:t>
            </a:r>
          </a:p>
          <a:p>
            <a:pPr lvl="1"/>
            <a:endParaRPr lang="en-US" noProof="0" dirty="0"/>
          </a:p>
          <a:p>
            <a:r>
              <a:rPr lang="en-US" b="1" noProof="0" dirty="0"/>
              <a:t>Runtime test case (RT)</a:t>
            </a:r>
          </a:p>
          <a:p>
            <a:pPr lvl="1"/>
            <a:r>
              <a:rPr lang="en-US" b="1" noProof="0" dirty="0"/>
              <a:t>ECM_2x + 15 submission variants </a:t>
            </a:r>
            <a:r>
              <a:rPr lang="en-US" noProof="0" dirty="0"/>
              <a:t>+ anchor</a:t>
            </a:r>
          </a:p>
          <a:p>
            <a:pPr lvl="1"/>
            <a:r>
              <a:rPr lang="en-US" noProof="0" dirty="0"/>
              <a:t>All submissions responded to all test categories</a:t>
            </a:r>
          </a:p>
          <a:p>
            <a:pPr lvl="1"/>
            <a:r>
              <a:rPr lang="en-US" noProof="0" dirty="0"/>
              <a:t>Evaluated on subset of test sequences</a:t>
            </a:r>
          </a:p>
          <a:p>
            <a:pPr lvl="1"/>
            <a:endParaRPr lang="en-US" noProof="0" dirty="0"/>
          </a:p>
          <a:p>
            <a:r>
              <a:rPr lang="en-US" b="1" noProof="0" dirty="0"/>
              <a:t>Functionality test (FC) </a:t>
            </a:r>
            <a:r>
              <a:rPr lang="en-US" noProof="0" dirty="0"/>
              <a:t>(error concealment)</a:t>
            </a:r>
          </a:p>
          <a:p>
            <a:pPr lvl="1"/>
            <a:r>
              <a:rPr lang="en-US" noProof="0" dirty="0"/>
              <a:t>One submission with subset of test sequences</a:t>
            </a:r>
          </a:p>
          <a:p>
            <a:pPr lvl="1"/>
            <a:r>
              <a:rPr lang="en-US" noProof="0" dirty="0"/>
              <a:t>TBD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65B0801-4381-F60E-1BE1-0963B6802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2025-10-07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D00C74-FAD6-02D7-6D94-481FBDF23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JVET-AN0361  |  </a:t>
            </a:r>
            <a:r>
              <a:rPr lang="en-US" noProof="0" dirty="0" err="1"/>
              <a:t>CfE</a:t>
            </a:r>
            <a:r>
              <a:rPr lang="en-US" noProof="0" dirty="0"/>
              <a:t> Test  |  JVET 40th meeting, Geneva, 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0CB7998-C402-8CB9-01E5-18238AAA8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30914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3D9826-4E20-199E-29DB-45239F20F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836" y="80168"/>
            <a:ext cx="10515600" cy="1325563"/>
          </a:xfrm>
        </p:spPr>
        <p:txBody>
          <a:bodyPr/>
          <a:lstStyle/>
          <a:p>
            <a:r>
              <a:rPr lang="en-US" noProof="0" dirty="0"/>
              <a:t>Overview</a:t>
            </a:r>
          </a:p>
        </p:txBody>
      </p:sp>
      <p:graphicFrame>
        <p:nvGraphicFramePr>
          <p:cNvPr id="18" name="Inhaltsplatzhalter 17">
            <a:extLst>
              <a:ext uri="{FF2B5EF4-FFF2-40B4-BE49-F238E27FC236}">
                <a16:creationId xmlns:a16="http://schemas.microsoft.com/office/drawing/2014/main" id="{9E1E4E04-FFAE-11A1-16F9-3DBB82AAA57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81972477"/>
              </p:ext>
            </p:extLst>
          </p:nvPr>
        </p:nvGraphicFramePr>
        <p:xfrm>
          <a:off x="4653210" y="225077"/>
          <a:ext cx="3512872" cy="4486279"/>
        </p:xfrm>
        <a:graphic>
          <a:graphicData uri="http://schemas.openxmlformats.org/drawingml/2006/table">
            <a:tbl>
              <a:tblPr/>
              <a:tblGrid>
                <a:gridCol w="1124119">
                  <a:extLst>
                    <a:ext uri="{9D8B030D-6E8A-4147-A177-3AD203B41FA5}">
                      <a16:colId xmlns:a16="http://schemas.microsoft.com/office/drawing/2014/main" val="3676374158"/>
                    </a:ext>
                  </a:extLst>
                </a:gridCol>
                <a:gridCol w="1264634">
                  <a:extLst>
                    <a:ext uri="{9D8B030D-6E8A-4147-A177-3AD203B41FA5}">
                      <a16:colId xmlns:a16="http://schemas.microsoft.com/office/drawing/2014/main" val="1415202800"/>
                    </a:ext>
                  </a:extLst>
                </a:gridCol>
                <a:gridCol w="1124119">
                  <a:extLst>
                    <a:ext uri="{9D8B030D-6E8A-4147-A177-3AD203B41FA5}">
                      <a16:colId xmlns:a16="http://schemas.microsoft.com/office/drawing/2014/main" val="3977647182"/>
                    </a:ext>
                  </a:extLst>
                </a:gridCol>
              </a:tblGrid>
              <a:tr h="325880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Compression efficiency Test Case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936565"/>
                  </a:ext>
                </a:extLst>
              </a:tr>
              <a:tr h="325880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Session allocation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741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6811590"/>
                  </a:ext>
                </a:extLst>
              </a:tr>
              <a:tr h="31501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S01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HDR_HLG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7302116"/>
                  </a:ext>
                </a:extLst>
              </a:tr>
              <a:tr h="31501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S02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HDR_PQ a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989414"/>
                  </a:ext>
                </a:extLst>
              </a:tr>
              <a:tr h="31501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S03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HDR_PQ b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8375503"/>
                  </a:ext>
                </a:extLst>
              </a:tr>
              <a:tr h="325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S04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SDR_UHD a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5326739"/>
                  </a:ext>
                </a:extLst>
              </a:tr>
              <a:tr h="325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S05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SDR_UHD b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9945052"/>
                  </a:ext>
                </a:extLst>
              </a:tr>
              <a:tr h="325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S06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HD50 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357637"/>
                  </a:ext>
                </a:extLst>
              </a:tr>
              <a:tr h="31501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S07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HD50 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319036"/>
                  </a:ext>
                </a:extLst>
              </a:tr>
              <a:tr h="31501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S08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HD60 1 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4986218"/>
                  </a:ext>
                </a:extLst>
              </a:tr>
              <a:tr h="31501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S09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HD60 1 b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</a:t>
                      </a:r>
                    </a:p>
                  </a:txBody>
                  <a:tcPr marL="6350" marR="36000" marT="3600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8469771"/>
                  </a:ext>
                </a:extLst>
              </a:tr>
              <a:tr h="325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S10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HD60 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3124913"/>
                  </a:ext>
                </a:extLst>
              </a:tr>
              <a:tr h="31501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S11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HD60 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834659"/>
                  </a:ext>
                </a:extLst>
              </a:tr>
              <a:tr h="325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S12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HD60 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563763"/>
                  </a:ext>
                </a:extLst>
              </a:tr>
            </a:tbl>
          </a:graphicData>
        </a:graphic>
      </p:graphicFrame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F425E29-3429-603E-93C5-10081770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2025-10-07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CD54EC1-E781-2E8C-A73F-D49BA56D9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JVET-AN0361  |  </a:t>
            </a:r>
            <a:r>
              <a:rPr lang="en-US" noProof="0" dirty="0" err="1"/>
              <a:t>CfE</a:t>
            </a:r>
            <a:r>
              <a:rPr lang="en-US" noProof="0" dirty="0"/>
              <a:t> Test  |  JVET 40th meeting, Geneva, 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579DF00-A524-4419-3B53-B58EE7171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3</a:t>
            </a:fld>
            <a:endParaRPr lang="en-US" noProof="0" dirty="0"/>
          </a:p>
        </p:txBody>
      </p:sp>
      <p:sp>
        <p:nvSpPr>
          <p:cNvPr id="20" name="Inhaltsplatzhalter 16">
            <a:extLst>
              <a:ext uri="{FF2B5EF4-FFF2-40B4-BE49-F238E27FC236}">
                <a16:creationId xmlns:a16="http://schemas.microsoft.com/office/drawing/2014/main" id="{4EA5FCC6-CD48-F869-D20F-752D0A73C345}"/>
              </a:ext>
            </a:extLst>
          </p:cNvPr>
          <p:cNvSpPr txBox="1">
            <a:spLocks/>
          </p:cNvSpPr>
          <p:nvPr/>
        </p:nvSpPr>
        <p:spPr>
          <a:xfrm>
            <a:off x="6324600" y="19780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/>
          </a:p>
        </p:txBody>
      </p:sp>
      <p:sp>
        <p:nvSpPr>
          <p:cNvPr id="22" name="Inhaltsplatzhalter 16">
            <a:extLst>
              <a:ext uri="{FF2B5EF4-FFF2-40B4-BE49-F238E27FC236}">
                <a16:creationId xmlns:a16="http://schemas.microsoft.com/office/drawing/2014/main" id="{281A6AA6-7313-C0A0-BC0D-424F32F31371}"/>
              </a:ext>
            </a:extLst>
          </p:cNvPr>
          <p:cNvSpPr txBox="1">
            <a:spLocks/>
          </p:cNvSpPr>
          <p:nvPr/>
        </p:nvSpPr>
        <p:spPr>
          <a:xfrm>
            <a:off x="4953000" y="1405731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noProof="0" dirty="0"/>
          </a:p>
        </p:txBody>
      </p:sp>
      <p:graphicFrame>
        <p:nvGraphicFramePr>
          <p:cNvPr id="23" name="Tabelle 22">
            <a:extLst>
              <a:ext uri="{FF2B5EF4-FFF2-40B4-BE49-F238E27FC236}">
                <a16:creationId xmlns:a16="http://schemas.microsoft.com/office/drawing/2014/main" id="{F77F374F-1399-3A7C-4F81-EF33BC8E2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309336"/>
              </p:ext>
            </p:extLst>
          </p:nvPr>
        </p:nvGraphicFramePr>
        <p:xfrm>
          <a:off x="8465871" y="225077"/>
          <a:ext cx="3340118" cy="6407846"/>
        </p:xfrm>
        <a:graphic>
          <a:graphicData uri="http://schemas.openxmlformats.org/drawingml/2006/table">
            <a:tbl>
              <a:tblPr/>
              <a:tblGrid>
                <a:gridCol w="921412">
                  <a:extLst>
                    <a:ext uri="{9D8B030D-6E8A-4147-A177-3AD203B41FA5}">
                      <a16:colId xmlns:a16="http://schemas.microsoft.com/office/drawing/2014/main" val="1725154110"/>
                    </a:ext>
                  </a:extLst>
                </a:gridCol>
                <a:gridCol w="1525784">
                  <a:extLst>
                    <a:ext uri="{9D8B030D-6E8A-4147-A177-3AD203B41FA5}">
                      <a16:colId xmlns:a16="http://schemas.microsoft.com/office/drawing/2014/main" val="288018606"/>
                    </a:ext>
                  </a:extLst>
                </a:gridCol>
                <a:gridCol w="892922">
                  <a:extLst>
                    <a:ext uri="{9D8B030D-6E8A-4147-A177-3AD203B41FA5}">
                      <a16:colId xmlns:a16="http://schemas.microsoft.com/office/drawing/2014/main" val="3264025364"/>
                    </a:ext>
                  </a:extLst>
                </a:gridCol>
              </a:tblGrid>
              <a:tr h="124177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Runtime Test Case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7305910"/>
                  </a:ext>
                </a:extLst>
              </a:tr>
              <a:tr h="128459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Session allocation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1189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9343934"/>
                  </a:ext>
                </a:extLst>
              </a:tr>
              <a:tr h="12417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S13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HDR_PQ 1 a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59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2665602"/>
                  </a:ext>
                </a:extLst>
              </a:tr>
              <a:tr h="12417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S14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HDR_PQ 1 b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1288036"/>
                  </a:ext>
                </a:extLst>
              </a:tr>
              <a:tr h="12417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S15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HDR_PQ 2 a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2930013"/>
                  </a:ext>
                </a:extLst>
              </a:tr>
              <a:tr h="12417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S16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HDR_PQ 2 b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4662535"/>
                  </a:ext>
                </a:extLst>
              </a:tr>
              <a:tr h="230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S17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HDR_HLG 1 a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60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4074351"/>
                  </a:ext>
                </a:extLst>
              </a:tr>
              <a:tr h="230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S18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HDR_HLG 1 b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529825"/>
                  </a:ext>
                </a:extLst>
              </a:tr>
              <a:tr h="230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S19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HDR_HLG 2 a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9070327"/>
                  </a:ext>
                </a:extLst>
              </a:tr>
              <a:tr h="230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S20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HDR_HLG 2 b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399232"/>
                  </a:ext>
                </a:extLst>
              </a:tr>
              <a:tr h="230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S21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SDR_HD50 1 a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59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808292"/>
                  </a:ext>
                </a:extLst>
              </a:tr>
              <a:tr h="230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S22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SDR_HD50 1 b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5754170"/>
                  </a:ext>
                </a:extLst>
              </a:tr>
              <a:tr h="230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S23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SDR_HD50 2 a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095182"/>
                  </a:ext>
                </a:extLst>
              </a:tr>
              <a:tr h="230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S24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SDR_HD50 2 b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8331880"/>
                  </a:ext>
                </a:extLst>
              </a:tr>
              <a:tr h="230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S25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SDR_HD60 1 a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59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2210688"/>
                  </a:ext>
                </a:extLst>
              </a:tr>
              <a:tr h="230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S26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SDR_HD60 1 b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324037"/>
                  </a:ext>
                </a:extLst>
              </a:tr>
              <a:tr h="230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S27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SDR_HD60 2 a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092421"/>
                  </a:ext>
                </a:extLst>
              </a:tr>
              <a:tr h="230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S28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SDR_HD60 2 b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5889773"/>
                  </a:ext>
                </a:extLst>
              </a:tr>
              <a:tr h="230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S29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SDR_HD60 3 a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3311604"/>
                  </a:ext>
                </a:extLst>
              </a:tr>
              <a:tr h="230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S30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SDR_HD60 3 b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9648754"/>
                  </a:ext>
                </a:extLst>
              </a:tr>
              <a:tr h="12417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S31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SDR_HD60 4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87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645625"/>
                  </a:ext>
                </a:extLst>
              </a:tr>
              <a:tr h="12417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S32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SDR_HD60 5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60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46693"/>
                  </a:ext>
                </a:extLst>
              </a:tr>
              <a:tr h="128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S33</a:t>
                      </a:r>
                    </a:p>
                  </a:txBody>
                  <a:tcPr marL="4282" marR="4282" marT="42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SDR_HD60 6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6368195"/>
                  </a:ext>
                </a:extLst>
              </a:tr>
            </a:tbl>
          </a:graphicData>
        </a:graphic>
      </p:graphicFrame>
      <p:graphicFrame>
        <p:nvGraphicFramePr>
          <p:cNvPr id="26" name="Inhaltsplatzhalter 25">
            <a:extLst>
              <a:ext uri="{FF2B5EF4-FFF2-40B4-BE49-F238E27FC236}">
                <a16:creationId xmlns:a16="http://schemas.microsoft.com/office/drawing/2014/main" id="{33889D0C-5E52-F88D-A1E7-60C70490786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71837340"/>
              </p:ext>
            </p:extLst>
          </p:nvPr>
        </p:nvGraphicFramePr>
        <p:xfrm>
          <a:off x="4653210" y="4738343"/>
          <a:ext cx="3512873" cy="1684020"/>
        </p:xfrm>
        <a:graphic>
          <a:graphicData uri="http://schemas.openxmlformats.org/drawingml/2006/table">
            <a:tbl>
              <a:tblPr/>
              <a:tblGrid>
                <a:gridCol w="969068">
                  <a:extLst>
                    <a:ext uri="{9D8B030D-6E8A-4147-A177-3AD203B41FA5}">
                      <a16:colId xmlns:a16="http://schemas.microsoft.com/office/drawing/2014/main" val="1542108572"/>
                    </a:ext>
                  </a:extLst>
                </a:gridCol>
                <a:gridCol w="1090202">
                  <a:extLst>
                    <a:ext uri="{9D8B030D-6E8A-4147-A177-3AD203B41FA5}">
                      <a16:colId xmlns:a16="http://schemas.microsoft.com/office/drawing/2014/main" val="2828024900"/>
                    </a:ext>
                  </a:extLst>
                </a:gridCol>
                <a:gridCol w="1453603">
                  <a:extLst>
                    <a:ext uri="{9D8B030D-6E8A-4147-A177-3AD203B41FA5}">
                      <a16:colId xmlns:a16="http://schemas.microsoft.com/office/drawing/2014/main" val="3404631193"/>
                    </a:ext>
                  </a:extLst>
                </a:gridCol>
              </a:tblGrid>
              <a:tr h="184150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Functionality test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1223890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Session allocation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401869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S34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P09_UHD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90203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S35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P09_HD_a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54373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S36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P09_HD_b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9605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S37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P09_HD_c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8805519"/>
                  </a:ext>
                </a:extLst>
              </a:tr>
            </a:tbl>
          </a:graphicData>
        </a:graphic>
      </p:graphicFrame>
      <p:graphicFrame>
        <p:nvGraphicFramePr>
          <p:cNvPr id="28" name="Tabelle 27">
            <a:extLst>
              <a:ext uri="{FF2B5EF4-FFF2-40B4-BE49-F238E27FC236}">
                <a16:creationId xmlns:a16="http://schemas.microsoft.com/office/drawing/2014/main" id="{40D038C2-99E6-6CBB-986F-993286F4A1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431205"/>
              </p:ext>
            </p:extLst>
          </p:nvPr>
        </p:nvGraphicFramePr>
        <p:xfrm>
          <a:off x="838200" y="1053923"/>
          <a:ext cx="3340118" cy="5275440"/>
        </p:xfrm>
        <a:graphic>
          <a:graphicData uri="http://schemas.openxmlformats.org/drawingml/2006/table">
            <a:tbl>
              <a:tblPr/>
              <a:tblGrid>
                <a:gridCol w="515333">
                  <a:extLst>
                    <a:ext uri="{9D8B030D-6E8A-4147-A177-3AD203B41FA5}">
                      <a16:colId xmlns:a16="http://schemas.microsoft.com/office/drawing/2014/main" val="850698295"/>
                    </a:ext>
                  </a:extLst>
                </a:gridCol>
                <a:gridCol w="1145183">
                  <a:extLst>
                    <a:ext uri="{9D8B030D-6E8A-4147-A177-3AD203B41FA5}">
                      <a16:colId xmlns:a16="http://schemas.microsoft.com/office/drawing/2014/main" val="3607193306"/>
                    </a:ext>
                  </a:extLst>
                </a:gridCol>
                <a:gridCol w="1145183">
                  <a:extLst>
                    <a:ext uri="{9D8B030D-6E8A-4147-A177-3AD203B41FA5}">
                      <a16:colId xmlns:a16="http://schemas.microsoft.com/office/drawing/2014/main" val="2859840786"/>
                    </a:ext>
                  </a:extLst>
                </a:gridCol>
                <a:gridCol w="534419">
                  <a:extLst>
                    <a:ext uri="{9D8B030D-6E8A-4147-A177-3AD203B41FA5}">
                      <a16:colId xmlns:a16="http://schemas.microsoft.com/office/drawing/2014/main" val="2568630525"/>
                    </a:ext>
                  </a:extLst>
                </a:gridCol>
              </a:tblGrid>
              <a:tr h="274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CP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Start time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duration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8641296"/>
                  </a:ext>
                </a:extLst>
              </a:tr>
              <a:tr h="274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Sat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09:00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137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CP1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7225034"/>
                  </a:ext>
                </a:extLst>
              </a:tr>
              <a:tr h="274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Sat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11:30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125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CP2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9530851"/>
                  </a:ext>
                </a:extLst>
              </a:tr>
              <a:tr h="274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Sat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14:00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129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CP3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075190"/>
                  </a:ext>
                </a:extLst>
              </a:tr>
              <a:tr h="274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Sat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16:30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157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CP4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8489421"/>
                  </a:ext>
                </a:extLst>
              </a:tr>
              <a:tr h="274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7837161"/>
                  </a:ext>
                </a:extLst>
              </a:tr>
              <a:tr h="274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RT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Start time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duration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5749761"/>
                  </a:ext>
                </a:extLst>
              </a:tr>
              <a:tr h="274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Sun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09:00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129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RT1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6577209"/>
                  </a:ext>
                </a:extLst>
              </a:tr>
              <a:tr h="274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Sun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11:30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127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RT2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8626634"/>
                  </a:ext>
                </a:extLst>
              </a:tr>
              <a:tr h="274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Sun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14:00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125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RT3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422904"/>
                  </a:ext>
                </a:extLst>
              </a:tr>
              <a:tr h="274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Sun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16:30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125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RT4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44216"/>
                  </a:ext>
                </a:extLst>
              </a:tr>
              <a:tr h="274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09:00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129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RT5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9286630"/>
                  </a:ext>
                </a:extLst>
              </a:tr>
              <a:tr h="274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11:30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119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RT6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357613"/>
                  </a:ext>
                </a:extLst>
              </a:tr>
              <a:tr h="274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13:30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145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RT7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4864869"/>
                  </a:ext>
                </a:extLst>
              </a:tr>
              <a:tr h="274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056686"/>
                  </a:ext>
                </a:extLst>
              </a:tr>
              <a:tr h="274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FC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Start time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duration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4465177"/>
                  </a:ext>
                </a:extLst>
              </a:tr>
              <a:tr h="2744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09:00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129</a:t>
                      </a:r>
                    </a:p>
                  </a:txBody>
                  <a:tcPr marL="36000" marR="36000" marT="18000" marB="1800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FC1</a:t>
                      </a:r>
                    </a:p>
                  </a:txBody>
                  <a:tcPr marL="36000" marR="36000" marT="18000" marB="18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1689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34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30EA39-03B4-6D5B-39E5-224B58D7A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Overview on testing activity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819686-F80A-7348-AFF3-3ED084CC6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81328" cy="4351338"/>
          </a:xfrm>
        </p:spPr>
        <p:txBody>
          <a:bodyPr/>
          <a:lstStyle/>
          <a:p>
            <a:r>
              <a:rPr lang="en-US" noProof="0" dirty="0"/>
              <a:t>Test method:</a:t>
            </a:r>
            <a:br>
              <a:rPr lang="en-US" noProof="0" dirty="0"/>
            </a:br>
            <a:r>
              <a:rPr lang="en-US" b="1" noProof="0" dirty="0"/>
              <a:t>Absolute category rating with hidden reference (ACR-HR)</a:t>
            </a:r>
          </a:p>
          <a:p>
            <a:pPr lvl="1"/>
            <a:r>
              <a:rPr lang="en-US" noProof="0" dirty="0"/>
              <a:t>Rate PVS on absolute quality scale</a:t>
            </a:r>
          </a:p>
          <a:p>
            <a:pPr lvl="1"/>
            <a:r>
              <a:rPr lang="en-US" noProof="0" dirty="0"/>
              <a:t>BTC of 16sec</a:t>
            </a:r>
            <a:br>
              <a:rPr lang="en-US" noProof="0" dirty="0"/>
            </a:br>
            <a:r>
              <a:rPr lang="en-US" noProof="0" dirty="0"/>
              <a:t>“PVS”– &lt;video&gt; - “Vote x”</a:t>
            </a:r>
            <a:br>
              <a:rPr lang="en-US" noProof="0" dirty="0"/>
            </a:br>
            <a:r>
              <a:rPr lang="en-US" noProof="0" dirty="0"/>
              <a:t>(1sec)   (10 sec)     (5 sec)</a:t>
            </a:r>
          </a:p>
          <a:p>
            <a:endParaRPr lang="en-US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9A21B0-FF92-E06F-F1B7-929E15F22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2025-10-07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97212E-BB9F-B063-24F5-5E7BB75C8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JVET-AN0361  |  </a:t>
            </a:r>
            <a:r>
              <a:rPr lang="en-US" noProof="0" dirty="0" err="1"/>
              <a:t>CfE</a:t>
            </a:r>
            <a:r>
              <a:rPr lang="en-US" noProof="0" dirty="0"/>
              <a:t> Test  |  JVET 40th meeting, Geneva, 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DFB553-A916-0A11-F6D2-B8C3131A7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4</a:t>
            </a:fld>
            <a:endParaRPr lang="en-US" noProof="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26F4EA4-1C18-ACE4-A8D2-C1640727DCB3}"/>
              </a:ext>
            </a:extLst>
          </p:cNvPr>
          <p:cNvSpPr txBox="1"/>
          <p:nvPr/>
        </p:nvSpPr>
        <p:spPr>
          <a:xfrm>
            <a:off x="838200" y="6048573"/>
            <a:ext cx="4519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noProof="0" dirty="0"/>
              <a:t>PVS = processed video sequence  |  BTC = basic test cell </a:t>
            </a:r>
          </a:p>
        </p:txBody>
      </p:sp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8A26D7F0-6519-E3BB-16BB-58E34CFCBB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667" t="56642" r="32870" b="11509"/>
          <a:stretch/>
        </p:blipFill>
        <p:spPr bwMode="auto">
          <a:xfrm>
            <a:off x="7105601" y="1870075"/>
            <a:ext cx="5029200" cy="34401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53220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F90786E-B72D-4C32-BDCE-A170B0078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46F2E7-848F-4A6C-A098-4764FDEA7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F2D81AF-F93A-AE3A-FC23-2377FC7E09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r="16001" b="1"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EE277DD-72CD-6D8C-EE04-78CD5C5F0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671570"/>
            <a:ext cx="5155261" cy="4072044"/>
          </a:xfrm>
        </p:spPr>
        <p:txBody>
          <a:bodyPr anchor="t">
            <a:normAutofit/>
          </a:bodyPr>
          <a:lstStyle/>
          <a:p>
            <a:r>
              <a:rPr lang="en-US" noProof="0" dirty="0">
                <a:solidFill>
                  <a:srgbClr val="FFFFFF"/>
                </a:solidFill>
              </a:rPr>
              <a:t>Test statistics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EC8511-C7AD-9210-43A1-E29DAD748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5986" y="1671566"/>
            <a:ext cx="5170861" cy="4072043"/>
          </a:xfrm>
        </p:spPr>
        <p:txBody>
          <a:bodyPr>
            <a:normAutofit/>
          </a:bodyPr>
          <a:lstStyle/>
          <a:p>
            <a:r>
              <a:rPr lang="en-US" sz="4400" b="1" noProof="0" dirty="0">
                <a:solidFill>
                  <a:srgbClr val="FFFFFF"/>
                </a:solidFill>
              </a:rPr>
              <a:t>    873 Viewers</a:t>
            </a:r>
          </a:p>
          <a:p>
            <a:r>
              <a:rPr lang="en-US" sz="4400" b="1" noProof="0" dirty="0">
                <a:solidFill>
                  <a:srgbClr val="FFFFFF"/>
                </a:solidFill>
              </a:rPr>
              <a:t>    2131 Test Cases</a:t>
            </a:r>
          </a:p>
          <a:p>
            <a:r>
              <a:rPr lang="en-US" sz="4400" b="1" noProof="0" dirty="0">
                <a:solidFill>
                  <a:srgbClr val="FFFFFF"/>
                </a:solidFill>
              </a:rPr>
              <a:t>    50146 Votes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3E9931-527F-58FD-7EA9-56066881AA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noProof="0" dirty="0">
                <a:solidFill>
                  <a:srgbClr val="FFFFFF"/>
                </a:solidFill>
              </a:rPr>
              <a:t>2025-10-07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444814-D5C8-D2F7-7D8F-1CC73C2CD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noProof="0" dirty="0">
                <a:solidFill>
                  <a:srgbClr val="FFFFFF"/>
                </a:solidFill>
              </a:rPr>
              <a:t>JVET-AN0361  |  </a:t>
            </a:r>
            <a:r>
              <a:rPr lang="en-US" noProof="0" dirty="0" err="1">
                <a:solidFill>
                  <a:srgbClr val="FFFFFF"/>
                </a:solidFill>
              </a:rPr>
              <a:t>CfE</a:t>
            </a:r>
            <a:r>
              <a:rPr lang="en-US" noProof="0" dirty="0">
                <a:solidFill>
                  <a:srgbClr val="FFFFFF"/>
                </a:solidFill>
              </a:rPr>
              <a:t> Test  |  JVET 40th meeting, Geneva, 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B11BD3C-226D-EBF6-DD34-1527EEF01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429C32C-BD22-42B8-ACA8-F9C9D70FE6D7}" type="slidenum">
              <a:rPr lang="en-US" noProof="0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noProof="0" dirty="0">
              <a:solidFill>
                <a:srgbClr val="FFFFFF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5224E5A-4FBB-2C33-11B0-AEC7A0405CFB}"/>
              </a:ext>
            </a:extLst>
          </p:cNvPr>
          <p:cNvSpPr txBox="1"/>
          <p:nvPr/>
        </p:nvSpPr>
        <p:spPr>
          <a:xfrm>
            <a:off x="8412058" y="5956765"/>
            <a:ext cx="31402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(picture from training session)</a:t>
            </a:r>
          </a:p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189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8C5AD082-42C4-0C89-DEF3-08F8A1802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Data processing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747FDFAE-4EA0-4069-C907-FC7AF58B6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Application of the BT.500 method implemented in the </a:t>
            </a:r>
            <a:r>
              <a:rPr lang="en-US" noProof="0" dirty="0" err="1"/>
              <a:t>Sureal</a:t>
            </a:r>
            <a:r>
              <a:rPr lang="en-US" noProof="0" dirty="0"/>
              <a:t> software package (</a:t>
            </a:r>
            <a:r>
              <a:rPr lang="en-US" noProof="0" dirty="0">
                <a:hlinkClick r:id="rId2"/>
              </a:rPr>
              <a:t>https://github.com/Netflix/sureal</a:t>
            </a:r>
            <a:r>
              <a:rPr lang="en-US" noProof="0" dirty="0"/>
              <a:t>)</a:t>
            </a:r>
          </a:p>
          <a:p>
            <a:pPr lvl="1"/>
            <a:r>
              <a:rPr lang="en-US" noProof="0" dirty="0"/>
              <a:t>Outlier detection based on ‘noisiness’ of scores per viewer</a:t>
            </a:r>
          </a:p>
          <a:p>
            <a:pPr lvl="1"/>
            <a:r>
              <a:rPr lang="en-US" noProof="0" dirty="0"/>
              <a:t>No further viewer correlation check</a:t>
            </a:r>
          </a:p>
          <a:p>
            <a:endParaRPr lang="en-US" noProof="0" dirty="0"/>
          </a:p>
          <a:p>
            <a:r>
              <a:rPr lang="en-US" noProof="0" dirty="0"/>
              <a:t>Additional check (performed by Vittorio </a:t>
            </a:r>
            <a:r>
              <a:rPr lang="en-US" noProof="0" dirty="0" err="1"/>
              <a:t>Baroncini</a:t>
            </a:r>
            <a:r>
              <a:rPr lang="en-US" noProof="0" dirty="0"/>
              <a:t>)</a:t>
            </a:r>
          </a:p>
          <a:p>
            <a:pPr lvl="1"/>
            <a:r>
              <a:rPr lang="en-US" noProof="0" dirty="0"/>
              <a:t>Scan for outliers using non-normalized z-score method (threshold 2), applied to a subset of data so far (HD sequences)</a:t>
            </a:r>
          </a:p>
          <a:p>
            <a:pPr lvl="1"/>
            <a:r>
              <a:rPr lang="en-US" noProof="0" dirty="0"/>
              <a:t>Very few outliers observed</a:t>
            </a:r>
          </a:p>
          <a:p>
            <a:pPr lvl="1"/>
            <a:r>
              <a:rPr lang="en-US" noProof="0" dirty="0"/>
              <a:t>Impression: results should be stable.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7A35C6-F20A-DAD5-27D5-3D8EBF139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2025-10-07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8320F4-1C83-E44A-C859-ECB6AC961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JVET-AN0361  |  </a:t>
            </a:r>
            <a:r>
              <a:rPr lang="en-US" noProof="0" dirty="0" err="1"/>
              <a:t>CfE</a:t>
            </a:r>
            <a:r>
              <a:rPr lang="en-US" noProof="0" dirty="0"/>
              <a:t> Test  |  JVET 40th meeting, Geneva, 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A8C6EBB-1279-FB84-5889-C4FF5C228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44809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EF599289-14E1-E56D-AE01-14FEB25DD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1</a:t>
            </a:r>
            <a:r>
              <a:rPr lang="en-US" baseline="30000" noProof="0" dirty="0"/>
              <a:t>st</a:t>
            </a:r>
            <a:r>
              <a:rPr lang="en-US" noProof="0" dirty="0"/>
              <a:t> Impression on Results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36918FA0-ACEE-A3CE-19DD-D1A1816B69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FBA1F14-EE1F-8AE8-09B7-BEF1335BD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2025-10-07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2E0E291-3EAD-4CB0-6B09-AAA4C7DA6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JVET-AN0361  |  </a:t>
            </a:r>
            <a:r>
              <a:rPr lang="en-US" noProof="0" dirty="0" err="1"/>
              <a:t>CfE</a:t>
            </a:r>
            <a:r>
              <a:rPr lang="en-US" noProof="0" dirty="0"/>
              <a:t> Test  |  JVET 40th meeting, Geneva, CH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ECA8F18-5E43-AE50-B946-BCA37B8CB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8438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1D27AF49-824E-1FDC-A0DD-E264C64C9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CfE</a:t>
            </a:r>
            <a:r>
              <a:rPr lang="en-US" noProof="0" dirty="0"/>
              <a:t> Results Overview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68812F27-6C44-ACEB-7366-1A0CA82B8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Presentation:</a:t>
            </a:r>
          </a:p>
          <a:p>
            <a:pPr lvl="1"/>
            <a:r>
              <a:rPr lang="en-US" noProof="0" dirty="0"/>
              <a:t>Overview: Percentage of rate points where with at least one proposal being better than the anchor </a:t>
            </a:r>
          </a:p>
          <a:p>
            <a:pPr lvl="2"/>
            <a:r>
              <a:rPr lang="en-US" noProof="0" dirty="0"/>
              <a:t>over all categories</a:t>
            </a:r>
          </a:p>
          <a:p>
            <a:pPr lvl="2"/>
            <a:r>
              <a:rPr lang="en-US" noProof="0" dirty="0"/>
              <a:t>over all per rate point</a:t>
            </a:r>
          </a:p>
          <a:p>
            <a:pPr lvl="2"/>
            <a:r>
              <a:rPr lang="en-US" noProof="0" dirty="0"/>
              <a:t>per category</a:t>
            </a:r>
          </a:p>
          <a:p>
            <a:pPr lvl="1"/>
            <a:r>
              <a:rPr lang="en-US" noProof="0" dirty="0"/>
              <a:t>Examples for  cases with significant benefit</a:t>
            </a:r>
          </a:p>
          <a:p>
            <a:pPr lvl="1"/>
            <a:r>
              <a:rPr lang="en-US" noProof="0" dirty="0"/>
              <a:t>Examples for cases with less benefit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D2A4390-9639-11DD-19DE-DA8450474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2025-10-07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47E6226-AEE7-D39D-2F4C-4F0747433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JVET-AN0361  |  </a:t>
            </a:r>
            <a:r>
              <a:rPr lang="en-US" noProof="0" dirty="0" err="1"/>
              <a:t>CfE</a:t>
            </a:r>
            <a:r>
              <a:rPr lang="en-US" noProof="0" dirty="0"/>
              <a:t> Test  |  JVET 40th meeting, Geneva, 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2F4204E-714A-AFFB-9AFD-C9E819B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15518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01939A-A14B-7A54-89AD-BD0B9723D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Compression efficiency test case</a:t>
            </a:r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3EFE932C-097C-C2F9-85A7-34909D6EA9D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36705" y="2623478"/>
            <a:ext cx="4584589" cy="2755631"/>
          </a:xfrm>
          <a:prstGeom prst="rect">
            <a:avLst/>
          </a:prstGeom>
        </p:spPr>
      </p:pic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A43478E1-F7EC-ADE6-7548-EC468DBBFE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70705" y="2623478"/>
            <a:ext cx="4584589" cy="2755631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A198407-7BB0-C2C6-4CC3-9223576D8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2025-10-07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DD2EF66-0F46-F4BA-4D58-9B12EE77C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JVET-AN0361  |  </a:t>
            </a:r>
            <a:r>
              <a:rPr lang="en-US" noProof="0" dirty="0" err="1"/>
              <a:t>CfE</a:t>
            </a:r>
            <a:r>
              <a:rPr lang="en-US" noProof="0" dirty="0"/>
              <a:t> Test  |  JVET 40th meeting, Geneva, 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B972BB1-EEEB-048E-730F-8EC543E24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9</a:t>
            </a:fld>
            <a:endParaRPr lang="en-US" noProof="0" dirty="0"/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02D500B0-AFDD-6E4E-D90F-8902AC4422C9}"/>
              </a:ext>
            </a:extLst>
          </p:cNvPr>
          <p:cNvCxnSpPr/>
          <p:nvPr/>
        </p:nvCxnSpPr>
        <p:spPr>
          <a:xfrm>
            <a:off x="2645764" y="3095469"/>
            <a:ext cx="0" cy="19637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907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6E30A-23CE-4FF5-49FC-C6D5C04F1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D8C100EB-0F1C-31BF-CE7A-A45048AD0DF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36705" y="2623478"/>
            <a:ext cx="4584589" cy="275563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710903D-9D19-D2CE-D727-24C46C02F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Runtime: 1x test case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12AAF98-FBA8-9B5A-FE04-F909BE9D5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2025-10-07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357900-6664-FA1D-19D3-85337647E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JVET-AN0361  |  </a:t>
            </a:r>
            <a:r>
              <a:rPr lang="en-US" noProof="0" dirty="0" err="1"/>
              <a:t>CfE</a:t>
            </a:r>
            <a:r>
              <a:rPr lang="en-US" noProof="0" dirty="0"/>
              <a:t> Test  |  JVET 40th meeting, Geneva, 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A31D2A-3C6D-9CD2-D6CD-2A4C57D77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10</a:t>
            </a:fld>
            <a:endParaRPr lang="en-US" noProof="0" dirty="0"/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D96CC97A-85B2-8C1F-1FB8-BC2476D33DFC}"/>
              </a:ext>
            </a:extLst>
          </p:cNvPr>
          <p:cNvCxnSpPr/>
          <p:nvPr/>
        </p:nvCxnSpPr>
        <p:spPr>
          <a:xfrm>
            <a:off x="2645764" y="3095469"/>
            <a:ext cx="0" cy="19637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nhaltsplatzhalter 13">
            <a:extLst>
              <a:ext uri="{FF2B5EF4-FFF2-40B4-BE49-F238E27FC236}">
                <a16:creationId xmlns:a16="http://schemas.microsoft.com/office/drawing/2014/main" id="{7D3B043C-2B54-2AC8-38D4-CF02342967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70705" y="2623478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435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A1ADF-93D9-B089-DDBB-F5C2FDE59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52EDDE89-225D-95C5-0C5C-98B006E1058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36705" y="2623478"/>
            <a:ext cx="4584589" cy="275563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AB8789D-276D-C4DA-41AF-5555A84F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Runtime: 0.2x test case</a:t>
            </a:r>
            <a:endParaRPr lang="en-US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B90863-FA46-4FCF-D7B7-5802511C9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2025-10-07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6E0C92-60B1-A20D-2294-B476EE151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JVET-AN0361  |  </a:t>
            </a:r>
            <a:r>
              <a:rPr lang="en-US" noProof="0" dirty="0" err="1"/>
              <a:t>CfE</a:t>
            </a:r>
            <a:r>
              <a:rPr lang="en-US" noProof="0" dirty="0"/>
              <a:t> Test  |  JVET 40th meeting, Geneva, 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ECCF3E-EAB7-C2D1-7804-9D4A30F7C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11</a:t>
            </a:fld>
            <a:endParaRPr lang="en-US" noProof="0" dirty="0"/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3C7B65B6-36C4-18D9-37FF-9F57E100E9EC}"/>
              </a:ext>
            </a:extLst>
          </p:cNvPr>
          <p:cNvCxnSpPr/>
          <p:nvPr/>
        </p:nvCxnSpPr>
        <p:spPr>
          <a:xfrm>
            <a:off x="2645764" y="3095469"/>
            <a:ext cx="0" cy="19637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nhaltsplatzhalter 13">
            <a:extLst>
              <a:ext uri="{FF2B5EF4-FFF2-40B4-BE49-F238E27FC236}">
                <a16:creationId xmlns:a16="http://schemas.microsoft.com/office/drawing/2014/main" id="{F63EC26B-2679-CF64-4393-B7B2DD44C8F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70705" y="2623478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926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6F03E8-3D6D-41CB-8A82-DEB49475B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Example MOS-over-Rate plots</a:t>
            </a:r>
          </a:p>
        </p:txBody>
      </p:sp>
      <p:sp>
        <p:nvSpPr>
          <p:cNvPr id="25" name="Inhaltsplatzhalter 24">
            <a:extLst>
              <a:ext uri="{FF2B5EF4-FFF2-40B4-BE49-F238E27FC236}">
                <a16:creationId xmlns:a16="http://schemas.microsoft.com/office/drawing/2014/main" id="{64E822A2-F8D1-9261-EDBE-30FDED9AE3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2957713" cy="4351338"/>
          </a:xfrm>
        </p:spPr>
        <p:txBody>
          <a:bodyPr/>
          <a:lstStyle/>
          <a:p>
            <a:r>
              <a:rPr lang="en-US" noProof="0" dirty="0"/>
              <a:t>HDR PQ UHD</a:t>
            </a:r>
            <a:br>
              <a:rPr lang="en-US" noProof="0" dirty="0"/>
            </a:br>
            <a:r>
              <a:rPr lang="en-US" noProof="0" dirty="0"/>
              <a:t>Random access</a:t>
            </a:r>
            <a:br>
              <a:rPr lang="en-US" noProof="0" dirty="0"/>
            </a:br>
            <a:r>
              <a:rPr lang="en-US" noProof="0" dirty="0" err="1"/>
              <a:t>NeptunFountain</a:t>
            </a:r>
            <a:br>
              <a:rPr lang="en-US" noProof="0" dirty="0"/>
            </a:br>
            <a:r>
              <a:rPr lang="en-US" noProof="0" dirty="0"/>
              <a:t>(HRU3)</a:t>
            </a:r>
          </a:p>
          <a:p>
            <a:endParaRPr lang="en-US" noProof="0" dirty="0"/>
          </a:p>
        </p:txBody>
      </p:sp>
      <p:pic>
        <p:nvPicPr>
          <p:cNvPr id="28" name="Inhaltsplatzhalter 27" descr="Ein Bild, das Reihe, Diagramm, parallel, Screenshot enthält.&#10;&#10;KI-generierte Inhalte können fehlerhaft sein.">
            <a:extLst>
              <a:ext uri="{FF2B5EF4-FFF2-40B4-BE49-F238E27FC236}">
                <a16:creationId xmlns:a16="http://schemas.microsoft.com/office/drawing/2014/main" id="{8B5995B2-858C-69AA-2DE0-E7D3959201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916" y="1825625"/>
            <a:ext cx="6485530" cy="4351338"/>
          </a:xfr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7827C6D-1935-A330-4F84-7C988FE0B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2025-10-07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0AE35E4-5CAF-6589-49E3-5A0B5E955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JVET-AN0361  |  </a:t>
            </a:r>
            <a:r>
              <a:rPr lang="en-US" noProof="0" dirty="0" err="1"/>
              <a:t>CfE</a:t>
            </a:r>
            <a:r>
              <a:rPr lang="en-US" noProof="0" dirty="0"/>
              <a:t> Test  |  JVET 40th meeting, Geneva, CH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9F9A2ED-E7E3-680E-2407-FED923B21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36187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A8E1D-C091-29D5-DF9A-4B2319C1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B59306-0EBE-11FC-0365-3675A923F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Example MOS-over-Rate plots</a:t>
            </a:r>
          </a:p>
        </p:txBody>
      </p:sp>
      <p:sp>
        <p:nvSpPr>
          <p:cNvPr id="25" name="Inhaltsplatzhalter 24">
            <a:extLst>
              <a:ext uri="{FF2B5EF4-FFF2-40B4-BE49-F238E27FC236}">
                <a16:creationId xmlns:a16="http://schemas.microsoft.com/office/drawing/2014/main" id="{3DE13B0D-5A8B-C527-FE02-8831149FAE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2957713" cy="4351338"/>
          </a:xfrm>
        </p:spPr>
        <p:txBody>
          <a:bodyPr/>
          <a:lstStyle/>
          <a:p>
            <a:r>
              <a:rPr lang="en-US" noProof="0" dirty="0"/>
              <a:t>Gaming HD Low-delay</a:t>
            </a:r>
            <a:br>
              <a:rPr lang="en-US" noProof="0" dirty="0"/>
            </a:br>
            <a:r>
              <a:rPr lang="en-US" noProof="0" dirty="0"/>
              <a:t>Minecraft</a:t>
            </a:r>
            <a:br>
              <a:rPr lang="en-US" noProof="0" dirty="0"/>
            </a:br>
            <a:r>
              <a:rPr lang="en-US" noProof="0" dirty="0"/>
              <a:t>(GLH4)</a:t>
            </a:r>
          </a:p>
          <a:p>
            <a:endParaRPr lang="en-US" noProof="0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E428BBB-E6D8-452C-C411-81ABFD08B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2025-10-07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BF81B2D-7ED8-3391-FBCE-CE0E7163A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JVET-AN0361  |  </a:t>
            </a:r>
            <a:r>
              <a:rPr lang="en-US" noProof="0" dirty="0" err="1"/>
              <a:t>CfE</a:t>
            </a:r>
            <a:r>
              <a:rPr lang="en-US" noProof="0" dirty="0"/>
              <a:t> Test  |  JVET 40th meeting, Geneva, CH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61B954B-7D6C-0CC7-4909-1B76CD255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13</a:t>
            </a:fld>
            <a:endParaRPr lang="en-US" noProof="0" dirty="0"/>
          </a:p>
        </p:txBody>
      </p:sp>
      <p:pic>
        <p:nvPicPr>
          <p:cNvPr id="13" name="Inhaltsplatzhalter 12" descr="Ein Bild, das Reihe, Diagramm, Text, parallel enthält.&#10;&#10;KI-generierte Inhalte können fehlerhaft sein.">
            <a:extLst>
              <a:ext uri="{FF2B5EF4-FFF2-40B4-BE49-F238E27FC236}">
                <a16:creationId xmlns:a16="http://schemas.microsoft.com/office/drawing/2014/main" id="{89F1C9C3-BFCD-AD09-08DE-AF5E5F33E4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213" y="1825625"/>
            <a:ext cx="6416040" cy="4304714"/>
          </a:xfrm>
        </p:spPr>
      </p:pic>
    </p:spTree>
    <p:extLst>
      <p:ext uri="{BB962C8B-B14F-4D97-AF65-F5344CB8AC3E}">
        <p14:creationId xmlns:p14="http://schemas.microsoft.com/office/powerpoint/2010/main" val="3816906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F635F-99F7-CBB2-1A14-E423DABEE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9B018C-E179-9FA7-421F-1E63C791A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Example MOS-over-Rate plots</a:t>
            </a:r>
          </a:p>
        </p:txBody>
      </p:sp>
      <p:sp>
        <p:nvSpPr>
          <p:cNvPr id="25" name="Inhaltsplatzhalter 24">
            <a:extLst>
              <a:ext uri="{FF2B5EF4-FFF2-40B4-BE49-F238E27FC236}">
                <a16:creationId xmlns:a16="http://schemas.microsoft.com/office/drawing/2014/main" id="{D69F7062-9219-7C96-6FA7-75A56829CF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2957713" cy="4351338"/>
          </a:xfrm>
        </p:spPr>
        <p:txBody>
          <a:bodyPr/>
          <a:lstStyle/>
          <a:p>
            <a:r>
              <a:rPr lang="en-US" noProof="0" dirty="0"/>
              <a:t>UGC Random access</a:t>
            </a:r>
            <a:br>
              <a:rPr lang="en-US" noProof="0" dirty="0"/>
            </a:br>
            <a:r>
              <a:rPr lang="en-US" noProof="0" dirty="0"/>
              <a:t>Sports </a:t>
            </a:r>
            <a:r>
              <a:rPr lang="en-US" noProof="0" dirty="0" err="1"/>
              <a:t>Iceball</a:t>
            </a:r>
            <a:br>
              <a:rPr lang="en-US" noProof="0" dirty="0"/>
            </a:br>
            <a:r>
              <a:rPr lang="en-US" noProof="0" dirty="0"/>
              <a:t>(URH4)</a:t>
            </a:r>
          </a:p>
          <a:p>
            <a:endParaRPr lang="en-US" noProof="0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A65B9EF-2A10-B2A4-5E1C-6707DC3C5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2025-10-07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7DC2A42-D79B-37B2-D813-5BF8A7BC1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JVET-AN0361  |  </a:t>
            </a:r>
            <a:r>
              <a:rPr lang="en-US" noProof="0" dirty="0" err="1"/>
              <a:t>CfE</a:t>
            </a:r>
            <a:r>
              <a:rPr lang="en-US" noProof="0" dirty="0"/>
              <a:t> Test  |  JVET 40th meeting, Geneva, CH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581AD7B-AD50-6620-CB82-BC8380929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14</a:t>
            </a:fld>
            <a:endParaRPr lang="en-US" noProof="0" dirty="0"/>
          </a:p>
        </p:txBody>
      </p:sp>
      <p:pic>
        <p:nvPicPr>
          <p:cNvPr id="11" name="Inhaltsplatzhalter 10" descr="Ein Bild, das Reihe, Diagramm, parallel, Steigung enthält.&#10;&#10;KI-generierte Inhalte können fehlerhaft sein.">
            <a:extLst>
              <a:ext uri="{FF2B5EF4-FFF2-40B4-BE49-F238E27FC236}">
                <a16:creationId xmlns:a16="http://schemas.microsoft.com/office/drawing/2014/main" id="{7F63BC35-2BBC-597B-205A-ED733EC5D66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213" y="1808163"/>
            <a:ext cx="6511557" cy="436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076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25AA6-4AAC-19FD-8A6E-8E2FBD207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3C4CCEAC-8FFC-6042-4F6A-15AD3A9B9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Conclusions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9FF4F0C-8B42-ACBA-AB73-1F75E1879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AADD3C-F38D-AC2D-88CC-FC85DEFDF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2025-10-07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4DD707-2268-F8C1-6B4F-94F78ABE1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JVET-AN0361  |  </a:t>
            </a:r>
            <a:r>
              <a:rPr lang="en-US" noProof="0" dirty="0" err="1"/>
              <a:t>CfE</a:t>
            </a:r>
            <a:r>
              <a:rPr lang="en-US" noProof="0" dirty="0"/>
              <a:t> Test  |  JVET 40th meeting, Geneva, CH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23DE9CE-9830-C101-856C-68173DD17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74475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56B83B54-2797-212E-6B74-6146333AC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Conclusions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432C360A-6491-60C2-0A29-DA5E5DE2E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 err="1"/>
              <a:t>CfE</a:t>
            </a:r>
            <a:r>
              <a:rPr lang="en-US" noProof="0" dirty="0"/>
              <a:t> is considered successful</a:t>
            </a:r>
          </a:p>
          <a:p>
            <a:r>
              <a:rPr lang="en-US" noProof="0" dirty="0"/>
              <a:t>For most of the categories, significant compression improvement can be observed when comparing proposals to the anchor</a:t>
            </a:r>
          </a:p>
          <a:p>
            <a:endParaRPr lang="en-US" noProof="0" dirty="0"/>
          </a:p>
          <a:p>
            <a:r>
              <a:rPr lang="en-US" noProof="0" dirty="0"/>
              <a:t>Study of material not completed yet</a:t>
            </a:r>
          </a:p>
          <a:p>
            <a:pPr lvl="1"/>
            <a:r>
              <a:rPr lang="en-US" noProof="0" dirty="0"/>
              <a:t>Some data points missing in sessions</a:t>
            </a:r>
          </a:p>
          <a:p>
            <a:pPr lvl="1"/>
            <a:r>
              <a:rPr lang="en-US" noProof="0" dirty="0"/>
              <a:t>Consolidation of results</a:t>
            </a:r>
          </a:p>
          <a:p>
            <a:endParaRPr lang="en-US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03A874-F554-43A9-E42F-9A390A81F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2025-10-07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88E8B65-2727-9D00-7CDE-BF59982A2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JVET-AN0361  |  </a:t>
            </a:r>
            <a:r>
              <a:rPr lang="en-US" noProof="0" dirty="0" err="1"/>
              <a:t>CfE</a:t>
            </a:r>
            <a:r>
              <a:rPr lang="en-US" noProof="0" dirty="0"/>
              <a:t> Test  |  JVET 40th meeting, Geneva, 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B8FEF1-382B-4761-3A75-F065468D9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69977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113593-4C1D-09D7-4420-0CDF16395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Thanks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2739C0-E0A2-FD0B-4AFB-4B989EA26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to the ITU for the excellent facilities</a:t>
            </a:r>
          </a:p>
          <a:p>
            <a:r>
              <a:rPr lang="en-US" noProof="0" dirty="0"/>
              <a:t>to TCL for providing four calibrated 75” </a:t>
            </a:r>
            <a:r>
              <a:rPr lang="en-US" noProof="0" dirty="0" err="1"/>
              <a:t>miniLED</a:t>
            </a:r>
            <a:r>
              <a:rPr lang="en-US" noProof="0" dirty="0"/>
              <a:t> displays for </a:t>
            </a:r>
            <a:r>
              <a:rPr lang="en-US" noProof="0"/>
              <a:t>the tests</a:t>
            </a:r>
          </a:p>
          <a:p>
            <a:r>
              <a:rPr lang="en-US" noProof="0"/>
              <a:t>to </a:t>
            </a:r>
            <a:r>
              <a:rPr lang="en-US" noProof="0" dirty="0"/>
              <a:t>Fraunhofer HHI for providing the playout PC</a:t>
            </a:r>
          </a:p>
          <a:p>
            <a:r>
              <a:rPr lang="en-US" noProof="0" dirty="0"/>
              <a:t>To the viewers scoring all the PVS</a:t>
            </a:r>
          </a:p>
          <a:p>
            <a:endParaRPr lang="en-US" noProof="0" dirty="0"/>
          </a:p>
          <a:p>
            <a:r>
              <a:rPr lang="en-US" noProof="0" dirty="0"/>
              <a:t>to Christian Lehmann and Vittorio </a:t>
            </a:r>
            <a:r>
              <a:rPr lang="en-US" noProof="0" dirty="0" err="1"/>
              <a:t>Baroncini</a:t>
            </a:r>
            <a:r>
              <a:rPr lang="en-US" noProof="0" dirty="0"/>
              <a:t> for running most of the sessions</a:t>
            </a:r>
          </a:p>
          <a:p>
            <a:pPr marL="0" indent="0">
              <a:buNone/>
            </a:pPr>
            <a:r>
              <a:rPr lang="en-US" noProof="0" dirty="0"/>
              <a:t>+ to Christian Lehmann for preparations and technical support!</a:t>
            </a:r>
          </a:p>
          <a:p>
            <a:pPr marL="0" indent="0">
              <a:buNone/>
            </a:pPr>
            <a:endParaRPr lang="en-US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768FCA1-78D0-ADE8-A687-AF0FBDF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2025-10-07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4F0165-83EE-9FE2-D635-76A23F17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JVET-AN0361  |  </a:t>
            </a:r>
            <a:r>
              <a:rPr lang="en-US" noProof="0" dirty="0" err="1"/>
              <a:t>CfE</a:t>
            </a:r>
            <a:r>
              <a:rPr lang="en-US" noProof="0" dirty="0"/>
              <a:t> Test  |  JVET 40th meeting, Geneva, 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A420C3-63B0-674D-FEEE-965720E00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1492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992</Words>
  <Application>Microsoft Office PowerPoint</Application>
  <PresentationFormat>Breitbild</PresentationFormat>
  <Paragraphs>300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Aptos Narrow</vt:lpstr>
      <vt:lpstr>Arial</vt:lpstr>
      <vt:lpstr>Calibri</vt:lpstr>
      <vt:lpstr>Office</vt:lpstr>
      <vt:lpstr>AHG17: Report on CfE testing </vt:lpstr>
      <vt:lpstr>Overview on CfE testing activity</vt:lpstr>
      <vt:lpstr>Overview</vt:lpstr>
      <vt:lpstr>Overview on testing activity</vt:lpstr>
      <vt:lpstr>Test statistics</vt:lpstr>
      <vt:lpstr>Data processing</vt:lpstr>
      <vt:lpstr>1st Impression on Results</vt:lpstr>
      <vt:lpstr>CfE Results Overview</vt:lpstr>
      <vt:lpstr>Compression efficiency test case</vt:lpstr>
      <vt:lpstr>Runtime: 1x test case</vt:lpstr>
      <vt:lpstr>Runtime: 0.2x test case</vt:lpstr>
      <vt:lpstr>Example MOS-over-Rate plots</vt:lpstr>
      <vt:lpstr>Example MOS-over-Rate plots</vt:lpstr>
      <vt:lpstr>Example MOS-over-Rate plots</vt:lpstr>
      <vt:lpstr>Conclusions</vt:lpstr>
      <vt:lpstr>Conclusions</vt:lpstr>
      <vt:lpstr>Thanks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Mathias Wien</dc:creator>
  <cp:lastModifiedBy>Mathias Wien</cp:lastModifiedBy>
  <cp:revision>19</cp:revision>
  <dcterms:created xsi:type="dcterms:W3CDTF">2025-06-26T21:22:28Z</dcterms:created>
  <dcterms:modified xsi:type="dcterms:W3CDTF">2025-10-08T06:18:08Z</dcterms:modified>
</cp:coreProperties>
</file>