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1"/>
  </p:sldMasterIdLst>
  <p:notesMasterIdLst>
    <p:notesMasterId r:id="rId11"/>
  </p:notesMasterIdLst>
  <p:sldIdLst>
    <p:sldId id="285" r:id="rId2"/>
    <p:sldId id="2683" r:id="rId3"/>
    <p:sldId id="2684" r:id="rId4"/>
    <p:sldId id="2685" r:id="rId5"/>
    <p:sldId id="2686" r:id="rId6"/>
    <p:sldId id="2687" r:id="rId7"/>
    <p:sldId id="2689" r:id="rId8"/>
    <p:sldId id="2674" r:id="rId9"/>
    <p:sldId id="268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04"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ena Alshina" initials="EA" lastIdx="0" clrIdx="0">
    <p:extLst>
      <p:ext uri="{19B8F6BF-5375-455C-9EA6-DF929625EA0E}">
        <p15:presenceInfo xmlns:p15="http://schemas.microsoft.com/office/powerpoint/2012/main" userId="S-1-5-21-147214757-305610072-1517763936-55934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2DA0"/>
    <a:srgbClr val="CBB4DC"/>
    <a:srgbClr val="0070C0"/>
    <a:srgbClr val="FF99FF"/>
    <a:srgbClr val="E319A0"/>
    <a:srgbClr val="00EE6C"/>
    <a:srgbClr val="FFFFCC"/>
    <a:srgbClr val="FFCC99"/>
    <a:srgbClr val="C7A1E3"/>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52" autoAdjust="0"/>
  </p:normalViewPr>
  <p:slideViewPr>
    <p:cSldViewPr snapToGrid="0">
      <p:cViewPr varScale="1">
        <p:scale>
          <a:sx n="98" d="100"/>
          <a:sy n="98" d="100"/>
        </p:scale>
        <p:origin x="58" y="144"/>
      </p:cViewPr>
      <p:guideLst>
        <p:guide orient="horz" pos="110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5C942-20C0-4401-90A6-1290760E294C}" type="datetimeFigureOut">
              <a:rPr lang="en-US" smtClean="0"/>
              <a:t>04-Oct-25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E6FC0-558B-4CEB-B703-3F0B25061073}" type="slidenum">
              <a:rPr lang="en-US" smtClean="0"/>
              <a:t>‹#›</a:t>
            </a:fld>
            <a:endParaRPr lang="en-US"/>
          </a:p>
        </p:txBody>
      </p:sp>
    </p:spTree>
    <p:extLst>
      <p:ext uri="{BB962C8B-B14F-4D97-AF65-F5344CB8AC3E}">
        <p14:creationId xmlns:p14="http://schemas.microsoft.com/office/powerpoint/2010/main" val="1181522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F07058-57BF-4B1D-965D-24595BCB5687}" type="datetime1">
              <a:rPr lang="en-US" smtClean="0"/>
              <a:t>04-Oct-25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4D5F4-5C1E-4698-865C-BC73826DAB9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327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CA0400-2E77-4633-96EC-E67F1156058E}" type="datetime1">
              <a:rPr lang="en-US" smtClean="0"/>
              <a:t>04-Oct-25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1073273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17CA23-2AAF-4ED3-99D8-076EC6EAA46D}" type="datetime1">
              <a:rPr lang="en-US" smtClean="0"/>
              <a:t>04-Oct-25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4D5F4-5C1E-4698-865C-BC73826DAB9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68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69B504-4ED3-446F-8BF9-6AD273B2BA81}" type="datetime1">
              <a:rPr lang="en-US" smtClean="0"/>
              <a:t>04-Oct-25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61265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74B5B4-89BD-4B66-87FA-8C2C58980E73}" type="datetime1">
              <a:rPr lang="en-US" smtClean="0"/>
              <a:t>04-Oct-25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94543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79F1F7-0858-4D49-A331-B049B78F4C2F}" type="datetime1">
              <a:rPr lang="en-US" smtClean="0"/>
              <a:t>04-Oct-25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4066933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1FA397F-1273-4471-882B-C51D5E11AED8}" type="datetime1">
              <a:rPr lang="en-US" smtClean="0"/>
              <a:t>04-Oct-25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403100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0923D22-EFA2-408D-9DC3-8DA21E2F320C}" type="datetime1">
              <a:rPr lang="en-US" smtClean="0"/>
              <a:t>04-Oct-25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494D5F4-5C1E-4698-865C-BC73826DAB9F}" type="slidenum">
              <a:rPr lang="en-US" smtClean="0"/>
              <a:t>‹#›</a:t>
            </a:fld>
            <a:endParaRPr lang="en-US"/>
          </a:p>
        </p:txBody>
      </p:sp>
    </p:spTree>
    <p:extLst>
      <p:ext uri="{BB962C8B-B14F-4D97-AF65-F5344CB8AC3E}">
        <p14:creationId xmlns:p14="http://schemas.microsoft.com/office/powerpoint/2010/main" val="4072742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9A38BA-06C0-4583-A397-A5D39ACFB67B}" type="datetime1">
              <a:rPr lang="en-US" smtClean="0"/>
              <a:t>04-Oct-25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2556941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DFF3D-5A35-405C-A710-5C9457BB4EA8}" type="datetime1">
              <a:rPr lang="en-US" smtClean="0"/>
              <a:t>04-Oct-25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4107497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42A3DE-B740-46FF-A78C-A0F08FCB010E}" type="datetime1">
              <a:rPr lang="en-US" smtClean="0"/>
              <a:t>04-Oct-25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4D5F4-5C1E-4698-865C-BC73826DAB9F}" type="slidenum">
              <a:rPr lang="en-US" smtClean="0"/>
              <a:t>‹#›</a:t>
            </a:fld>
            <a:endParaRPr lang="en-US"/>
          </a:p>
        </p:txBody>
      </p:sp>
    </p:spTree>
    <p:extLst>
      <p:ext uri="{BB962C8B-B14F-4D97-AF65-F5344CB8AC3E}">
        <p14:creationId xmlns:p14="http://schemas.microsoft.com/office/powerpoint/2010/main" val="1313225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E66EEC5-9341-44D7-8257-B0A20E9C8D09}" type="datetime1">
              <a:rPr lang="en-US" smtClean="0"/>
              <a:t>04-Oct-25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494D5F4-5C1E-4698-865C-BC73826DAB9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239789"/>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334218" y="4801110"/>
            <a:ext cx="9714781" cy="1655762"/>
          </a:xfrm>
        </p:spPr>
        <p:txBody>
          <a:bodyPr>
            <a:normAutofit/>
          </a:bodyPr>
          <a:lstStyle/>
          <a:p>
            <a:r>
              <a:rPr lang="en-US" altLang="zh-CN" dirty="0"/>
              <a:t>Image and Video codec standardization team in Huawei</a:t>
            </a:r>
          </a:p>
        </p:txBody>
      </p:sp>
      <p:pic>
        <p:nvPicPr>
          <p:cNvPr id="2" name="Picture 1"/>
          <p:cNvPicPr>
            <a:picLocks noChangeAspect="1"/>
          </p:cNvPicPr>
          <p:nvPr/>
        </p:nvPicPr>
        <p:blipFill>
          <a:blip r:embed="rId2"/>
          <a:stretch>
            <a:fillRect/>
          </a:stretch>
        </p:blipFill>
        <p:spPr>
          <a:xfrm>
            <a:off x="0" y="2178461"/>
            <a:ext cx="12192000" cy="2962896"/>
          </a:xfrm>
          <a:prstGeom prst="rect">
            <a:avLst/>
          </a:prstGeom>
        </p:spPr>
      </p:pic>
      <p:sp>
        <p:nvSpPr>
          <p:cNvPr id="4" name="Title 3"/>
          <p:cNvSpPr>
            <a:spLocks noGrp="1"/>
          </p:cNvSpPr>
          <p:nvPr>
            <p:ph type="ctrTitle"/>
          </p:nvPr>
        </p:nvSpPr>
        <p:spPr>
          <a:xfrm>
            <a:off x="3992450" y="3056295"/>
            <a:ext cx="8487177" cy="1207227"/>
          </a:xfrm>
        </p:spPr>
        <p:txBody>
          <a:bodyPr>
            <a:noAutofit/>
          </a:bodyPr>
          <a:lstStyle/>
          <a:p>
            <a:r>
              <a:rPr lang="en-US" sz="4800" b="1" dirty="0">
                <a:effectLst>
                  <a:outerShdw blurRad="38100" dist="38100" dir="2700000" algn="tl">
                    <a:srgbClr val="000000">
                      <a:alpha val="43137"/>
                    </a:srgbClr>
                  </a:outerShdw>
                </a:effectLst>
              </a:rPr>
              <a:t>JVET-AN0257-v1:  	[AHG11] CPU and GPU time comparison for NNVC models</a:t>
            </a:r>
            <a:endParaRPr lang="en-US" sz="3600" b="1" i="1"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3BF8D125-16C3-4D98-A968-30E07146E4C8}"/>
              </a:ext>
            </a:extLst>
          </p:cNvPr>
          <p:cNvSpPr txBox="1"/>
          <p:nvPr/>
        </p:nvSpPr>
        <p:spPr>
          <a:xfrm>
            <a:off x="5953126" y="5245116"/>
            <a:ext cx="6238874" cy="646331"/>
          </a:xfrm>
          <a:prstGeom prst="rect">
            <a:avLst/>
          </a:prstGeom>
          <a:noFill/>
        </p:spPr>
        <p:txBody>
          <a:bodyPr wrap="square">
            <a:spAutoFit/>
          </a:bodyPr>
          <a:lstStyle/>
          <a:p>
            <a:pPr algn="r"/>
            <a:r>
              <a:rPr lang="en-US" dirty="0"/>
              <a:t>	A. Karabutov, E. Alshina (Huawei)</a:t>
            </a:r>
          </a:p>
          <a:p>
            <a:pPr algn="r"/>
            <a:r>
              <a:rPr lang="en-CA" sz="1800" dirty="0">
                <a:effectLst/>
                <a:latin typeface="Times New Roman" panose="02020603050405020304" pitchFamily="18" charset="0"/>
                <a:ea typeface="Times New Roman" panose="02020603050405020304" pitchFamily="18" charset="0"/>
              </a:rPr>
              <a:t>Franck Galpin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InterDigital</a:t>
            </a:r>
            <a:r>
              <a:rPr lang="en-US" sz="1800" dirty="0">
                <a:effectLst/>
                <a:latin typeface="Times New Roman" panose="02020603050405020304" pitchFamily="18" charset="0"/>
                <a:ea typeface="Times New Roman" panose="02020603050405020304" pitchFamily="18" charset="0"/>
              </a:rPr>
              <a:t>)</a:t>
            </a:r>
            <a:endParaRPr lang="en-US" dirty="0"/>
          </a:p>
        </p:txBody>
      </p:sp>
    </p:spTree>
    <p:extLst>
      <p:ext uri="{BB962C8B-B14F-4D97-AF65-F5344CB8AC3E}">
        <p14:creationId xmlns:p14="http://schemas.microsoft.com/office/powerpoint/2010/main" val="2072071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C7E7D-674D-40FC-A692-41DD9F6B5484}"/>
              </a:ext>
            </a:extLst>
          </p:cNvPr>
          <p:cNvSpPr>
            <a:spLocks noGrp="1"/>
          </p:cNvSpPr>
          <p:nvPr>
            <p:ph type="title"/>
          </p:nvPr>
        </p:nvSpPr>
        <p:spPr/>
        <p:txBody>
          <a:bodyPr/>
          <a:lstStyle/>
          <a:p>
            <a:r>
              <a:rPr lang="en-US" dirty="0"/>
              <a:t>Goal</a:t>
            </a:r>
          </a:p>
        </p:txBody>
      </p:sp>
      <p:sp>
        <p:nvSpPr>
          <p:cNvPr id="3" name="Content Placeholder 2">
            <a:extLst>
              <a:ext uri="{FF2B5EF4-FFF2-40B4-BE49-F238E27FC236}">
                <a16:creationId xmlns:a16="http://schemas.microsoft.com/office/drawing/2014/main" id="{E33E2574-64BD-4284-B2B8-1DEAC8CBAA84}"/>
              </a:ext>
            </a:extLst>
          </p:cNvPr>
          <p:cNvSpPr>
            <a:spLocks noGrp="1"/>
          </p:cNvSpPr>
          <p:nvPr>
            <p:ph idx="1"/>
          </p:nvPr>
        </p:nvSpPr>
        <p:spPr/>
        <p:txBody>
          <a:bodyPr/>
          <a:lstStyle/>
          <a:p>
            <a:r>
              <a:rPr lang="en-US" dirty="0"/>
              <a:t>Investigate the dependency between an execution time of NN model on different devices and come up with an approach that allows to estimate the inference time on different NPU/GPU bases on an execution time on CPU.</a:t>
            </a:r>
          </a:p>
        </p:txBody>
      </p:sp>
      <p:sp>
        <p:nvSpPr>
          <p:cNvPr id="4" name="Slide Number Placeholder 3">
            <a:extLst>
              <a:ext uri="{FF2B5EF4-FFF2-40B4-BE49-F238E27FC236}">
                <a16:creationId xmlns:a16="http://schemas.microsoft.com/office/drawing/2014/main" id="{27A7EF18-A236-4E20-B743-5EA559B559CE}"/>
              </a:ext>
            </a:extLst>
          </p:cNvPr>
          <p:cNvSpPr>
            <a:spLocks noGrp="1"/>
          </p:cNvSpPr>
          <p:nvPr>
            <p:ph type="sldNum" sz="quarter" idx="12"/>
          </p:nvPr>
        </p:nvSpPr>
        <p:spPr/>
        <p:txBody>
          <a:bodyPr/>
          <a:lstStyle/>
          <a:p>
            <a:fld id="{7494D5F4-5C1E-4698-865C-BC73826DAB9F}" type="slidenum">
              <a:rPr lang="en-US" smtClean="0"/>
              <a:t>2</a:t>
            </a:fld>
            <a:endParaRPr lang="en-US"/>
          </a:p>
        </p:txBody>
      </p:sp>
    </p:spTree>
    <p:extLst>
      <p:ext uri="{BB962C8B-B14F-4D97-AF65-F5344CB8AC3E}">
        <p14:creationId xmlns:p14="http://schemas.microsoft.com/office/powerpoint/2010/main" val="2694683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E5CE0-7696-4499-9752-DEADF0461874}"/>
              </a:ext>
            </a:extLst>
          </p:cNvPr>
          <p:cNvSpPr>
            <a:spLocks noGrp="1"/>
          </p:cNvSpPr>
          <p:nvPr>
            <p:ph type="title"/>
          </p:nvPr>
        </p:nvSpPr>
        <p:spPr/>
        <p:txBody>
          <a:bodyPr/>
          <a:lstStyle/>
          <a:p>
            <a:r>
              <a:rPr lang="en-US" dirty="0"/>
              <a:t>Description of the setup</a:t>
            </a:r>
          </a:p>
        </p:txBody>
      </p:sp>
      <p:sp>
        <p:nvSpPr>
          <p:cNvPr id="3" name="Content Placeholder 2">
            <a:extLst>
              <a:ext uri="{FF2B5EF4-FFF2-40B4-BE49-F238E27FC236}">
                <a16:creationId xmlns:a16="http://schemas.microsoft.com/office/drawing/2014/main" id="{48916F52-0907-4FCA-8B76-5F510171FD29}"/>
              </a:ext>
            </a:extLst>
          </p:cNvPr>
          <p:cNvSpPr>
            <a:spLocks noGrp="1"/>
          </p:cNvSpPr>
          <p:nvPr>
            <p:ph idx="1"/>
          </p:nvPr>
        </p:nvSpPr>
        <p:spPr/>
        <p:txBody>
          <a:bodyPr>
            <a:normAutofit fontScale="92500" lnSpcReduction="10000"/>
          </a:bodyPr>
          <a:lstStyle/>
          <a:p>
            <a:r>
              <a:rPr lang="en-US" dirty="0"/>
              <a:t>The model under investigation: LOP6 from NNVC</a:t>
            </a:r>
          </a:p>
          <a:p>
            <a:r>
              <a:rPr lang="en-US" dirty="0"/>
              <a:t>SW frameworks: </a:t>
            </a:r>
          </a:p>
          <a:p>
            <a:pPr lvl="1"/>
            <a:r>
              <a:rPr lang="en-CA" sz="1800" dirty="0">
                <a:effectLst/>
                <a:latin typeface="Times New Roman" panose="02020603050405020304" pitchFamily="18" charset="0"/>
                <a:ea typeface="Times New Roman" panose="02020603050405020304" pitchFamily="18" charset="0"/>
              </a:rPr>
              <a:t>Simple Ad-hoc Deep-Learning Library (SADL), pure CPU inference.</a:t>
            </a:r>
          </a:p>
          <a:p>
            <a:pPr lvl="1"/>
            <a:r>
              <a:rPr lang="en-US" dirty="0" err="1"/>
              <a:t>PyTorch</a:t>
            </a:r>
            <a:r>
              <a:rPr lang="en-US" dirty="0"/>
              <a:t> framework, for CPU and GPU inference.</a:t>
            </a:r>
          </a:p>
          <a:p>
            <a:pPr lvl="1"/>
            <a:r>
              <a:rPr lang="en-CA" sz="1800" dirty="0">
                <a:effectLst/>
                <a:latin typeface="Times New Roman" panose="02020603050405020304" pitchFamily="18" charset="0"/>
                <a:ea typeface="Times New Roman" panose="02020603050405020304" pitchFamily="18" charset="0"/>
              </a:rPr>
              <a:t>Snapdragon Neural Processing Engine (SNPE)</a:t>
            </a:r>
            <a:r>
              <a:rPr lang="en-US" sz="1800" dirty="0">
                <a:effectLst/>
                <a:latin typeface="Times New Roman" panose="02020603050405020304" pitchFamily="18" charset="0"/>
                <a:ea typeface="Times New Roman" panose="02020603050405020304" pitchFamily="18" charset="0"/>
              </a:rPr>
              <a:t> library for inference on CPU and NPU of a mobile device.</a:t>
            </a:r>
          </a:p>
          <a:p>
            <a:r>
              <a:rPr lang="en-US" dirty="0">
                <a:latin typeface="Times New Roman" panose="02020603050405020304" pitchFamily="18" charset="0"/>
              </a:rPr>
              <a:t>Devices:</a:t>
            </a:r>
          </a:p>
          <a:p>
            <a:pPr lvl="1"/>
            <a:r>
              <a:rPr lang="en-CA" sz="1800" dirty="0">
                <a:effectLst/>
                <a:latin typeface="Times New Roman" panose="02020603050405020304" pitchFamily="18" charset="0"/>
                <a:ea typeface="Times New Roman" panose="02020603050405020304" pitchFamily="18" charset="0"/>
              </a:rPr>
              <a:t>Huawei Mate50 pro:</a:t>
            </a:r>
            <a:endParaRPr lang="en-US" sz="1800" dirty="0">
              <a:effectLst/>
              <a:latin typeface="Times New Roman" panose="02020603050405020304" pitchFamily="18" charset="0"/>
              <a:ea typeface="Times New Roman" panose="02020603050405020304" pitchFamily="18" charset="0"/>
            </a:endParaRPr>
          </a:p>
          <a:p>
            <a:pPr lvl="2"/>
            <a:r>
              <a:rPr lang="en-US" dirty="0">
                <a:latin typeface="Times New Roman" panose="02020603050405020304" pitchFamily="18" charset="0"/>
              </a:rPr>
              <a:t>Processor: Snapdragon 8+ Gen 1 4G Mobile Platform.</a:t>
            </a:r>
          </a:p>
          <a:p>
            <a:pPr lvl="2"/>
            <a:r>
              <a:rPr lang="en-US" dirty="0">
                <a:latin typeface="Times New Roman" panose="02020603050405020304" pitchFamily="18" charset="0"/>
              </a:rPr>
              <a:t>NPU: 7th Gen Qualcomm AI Engine.</a:t>
            </a:r>
          </a:p>
          <a:p>
            <a:pPr lvl="2"/>
            <a:r>
              <a:rPr lang="en-US" dirty="0">
                <a:latin typeface="Times New Roman" panose="02020603050405020304" pitchFamily="18" charset="0"/>
              </a:rPr>
              <a:t>RAM: 8 GB.</a:t>
            </a:r>
          </a:p>
          <a:p>
            <a:pPr lvl="1"/>
            <a:r>
              <a:rPr lang="en-US" dirty="0">
                <a:latin typeface="Times New Roman" panose="02020603050405020304" pitchFamily="18" charset="0"/>
              </a:rPr>
              <a:t>High-end </a:t>
            </a:r>
            <a:r>
              <a:rPr lang="en-CA" sz="1800" dirty="0">
                <a:effectLst/>
                <a:latin typeface="Times New Roman" panose="02020603050405020304" pitchFamily="18" charset="0"/>
                <a:ea typeface="Times New Roman" panose="02020603050405020304" pitchFamily="18" charset="0"/>
              </a:rPr>
              <a:t>PC with GPU:</a:t>
            </a:r>
          </a:p>
          <a:p>
            <a:pPr lvl="2"/>
            <a:r>
              <a:rPr lang="en-CA" dirty="0">
                <a:latin typeface="Times New Roman" panose="02020603050405020304" pitchFamily="18" charset="0"/>
              </a:rPr>
              <a:t>Processor: AMD </a:t>
            </a:r>
            <a:r>
              <a:rPr lang="en-CA" dirty="0" err="1">
                <a:latin typeface="Times New Roman" panose="02020603050405020304" pitchFamily="18" charset="0"/>
              </a:rPr>
              <a:t>Ryzen</a:t>
            </a:r>
            <a:r>
              <a:rPr lang="en-CA" dirty="0">
                <a:latin typeface="Times New Roman" panose="02020603050405020304" pitchFamily="18" charset="0"/>
              </a:rPr>
              <a:t> 9 5950X 16-Core Processor.</a:t>
            </a:r>
            <a:endParaRPr lang="en-US" dirty="0">
              <a:latin typeface="Times New Roman" panose="02020603050405020304" pitchFamily="18" charset="0"/>
            </a:endParaRPr>
          </a:p>
          <a:p>
            <a:pPr lvl="2"/>
            <a:r>
              <a:rPr lang="en-CA" dirty="0">
                <a:latin typeface="Times New Roman" panose="02020603050405020304" pitchFamily="18" charset="0"/>
              </a:rPr>
              <a:t>GPU: Nvidia </a:t>
            </a:r>
            <a:r>
              <a:rPr lang="en-CA" dirty="0" err="1">
                <a:latin typeface="Times New Roman" panose="02020603050405020304" pitchFamily="18" charset="0"/>
              </a:rPr>
              <a:t>Geforce</a:t>
            </a:r>
            <a:r>
              <a:rPr lang="en-CA" dirty="0">
                <a:latin typeface="Times New Roman" panose="02020603050405020304" pitchFamily="18" charset="0"/>
              </a:rPr>
              <a:t> RTX 3090, 24 GB.</a:t>
            </a:r>
            <a:endParaRPr lang="en-US" dirty="0">
              <a:latin typeface="Times New Roman" panose="02020603050405020304" pitchFamily="18" charset="0"/>
            </a:endParaRPr>
          </a:p>
          <a:p>
            <a:pPr lvl="2"/>
            <a:r>
              <a:rPr lang="en-CA" dirty="0">
                <a:latin typeface="Times New Roman" panose="02020603050405020304" pitchFamily="18" charset="0"/>
              </a:rPr>
              <a:t>RAM: 64 GB DDR4 2133 </a:t>
            </a:r>
            <a:r>
              <a:rPr lang="en-CA" dirty="0" err="1">
                <a:latin typeface="Times New Roman" panose="02020603050405020304" pitchFamily="18" charset="0"/>
              </a:rPr>
              <a:t>MHz.</a:t>
            </a:r>
            <a:endParaRPr lang="en-CA" dirty="0">
              <a:latin typeface="Times New Roman" panose="02020603050405020304" pitchFamily="18" charset="0"/>
            </a:endParaRPr>
          </a:p>
          <a:p>
            <a:pPr lvl="2"/>
            <a:endParaRPr lang="en-US" dirty="0">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6E7B6A51-3D3A-4071-8C60-93542BCFE367}"/>
              </a:ext>
            </a:extLst>
          </p:cNvPr>
          <p:cNvSpPr>
            <a:spLocks noGrp="1"/>
          </p:cNvSpPr>
          <p:nvPr>
            <p:ph type="sldNum" sz="quarter" idx="12"/>
          </p:nvPr>
        </p:nvSpPr>
        <p:spPr/>
        <p:txBody>
          <a:bodyPr/>
          <a:lstStyle/>
          <a:p>
            <a:fld id="{7494D5F4-5C1E-4698-865C-BC73826DAB9F}" type="slidenum">
              <a:rPr lang="en-US" smtClean="0"/>
              <a:t>3</a:t>
            </a:fld>
            <a:endParaRPr lang="en-US"/>
          </a:p>
        </p:txBody>
      </p:sp>
    </p:spTree>
    <p:extLst>
      <p:ext uri="{BB962C8B-B14F-4D97-AF65-F5344CB8AC3E}">
        <p14:creationId xmlns:p14="http://schemas.microsoft.com/office/powerpoint/2010/main" val="2779326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003CA-6EE3-46E8-869E-C25F47FC4B71}"/>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047B4ED6-20B4-4810-952C-8B705A2E2CF7}"/>
              </a:ext>
            </a:extLst>
          </p:cNvPr>
          <p:cNvSpPr>
            <a:spLocks noGrp="1"/>
          </p:cNvSpPr>
          <p:nvPr>
            <p:ph idx="1"/>
          </p:nvPr>
        </p:nvSpPr>
        <p:spPr/>
        <p:txBody>
          <a:bodyPr/>
          <a:lstStyle/>
          <a:p>
            <a:pPr marL="457200" indent="-457200">
              <a:buFont typeface="+mj-lt"/>
              <a:buAutoNum type="arabicPeriod"/>
            </a:pPr>
            <a:r>
              <a:rPr lang="en-US" dirty="0"/>
              <a:t>Inferencing multiple times the model with a set of input shapes: 144x144, 272x272, 528x528 and 1040x1040. The execution time was averaged among all runs.</a:t>
            </a:r>
          </a:p>
          <a:p>
            <a:pPr marL="457200" indent="-457200">
              <a:buFont typeface="+mj-lt"/>
              <a:buAutoNum type="arabicPeriod"/>
            </a:pPr>
            <a:r>
              <a:rPr lang="en-US" dirty="0"/>
              <a:t>Multiply the execution time on number of tiles in the target frame:</a:t>
            </a:r>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A543D3DE-DDA2-49C1-883C-24ED24316D56}"/>
              </a:ext>
            </a:extLst>
          </p:cNvPr>
          <p:cNvSpPr>
            <a:spLocks noGrp="1"/>
          </p:cNvSpPr>
          <p:nvPr>
            <p:ph type="sldNum" sz="quarter" idx="12"/>
          </p:nvPr>
        </p:nvSpPr>
        <p:spPr/>
        <p:txBody>
          <a:bodyPr/>
          <a:lstStyle/>
          <a:p>
            <a:fld id="{7494D5F4-5C1E-4698-865C-BC73826DAB9F}" type="slidenum">
              <a:rPr lang="en-US" smtClean="0"/>
              <a:t>4</a:t>
            </a:fld>
            <a:endParaRPr lang="en-US"/>
          </a:p>
        </p:txBody>
      </p:sp>
      <p:graphicFrame>
        <p:nvGraphicFramePr>
          <p:cNvPr id="5" name="Table 4">
            <a:extLst>
              <a:ext uri="{FF2B5EF4-FFF2-40B4-BE49-F238E27FC236}">
                <a16:creationId xmlns:a16="http://schemas.microsoft.com/office/drawing/2014/main" id="{818659C3-53B4-44CA-BF91-629118F6CCD7}"/>
              </a:ext>
            </a:extLst>
          </p:cNvPr>
          <p:cNvGraphicFramePr>
            <a:graphicFrameLocks noGrp="1"/>
          </p:cNvGraphicFramePr>
          <p:nvPr>
            <p:extLst>
              <p:ext uri="{D42A27DB-BD31-4B8C-83A1-F6EECF244321}">
                <p14:modId xmlns:p14="http://schemas.microsoft.com/office/powerpoint/2010/main" val="2203879467"/>
              </p:ext>
            </p:extLst>
          </p:nvPr>
        </p:nvGraphicFramePr>
        <p:xfrm>
          <a:off x="2078893" y="3106017"/>
          <a:ext cx="8690706" cy="992556"/>
        </p:xfrm>
        <a:graphic>
          <a:graphicData uri="http://schemas.openxmlformats.org/drawingml/2006/table">
            <a:tbl>
              <a:tblPr firstRow="1" firstCol="1" bandRow="1">
                <a:tableStyleId>{5940675A-B579-460E-94D1-54222C63F5DA}</a:tableStyleId>
              </a:tblPr>
              <a:tblGrid>
                <a:gridCol w="2563446">
                  <a:extLst>
                    <a:ext uri="{9D8B030D-6E8A-4147-A177-3AD203B41FA5}">
                      <a16:colId xmlns:a16="http://schemas.microsoft.com/office/drawing/2014/main" val="620108307"/>
                    </a:ext>
                  </a:extLst>
                </a:gridCol>
                <a:gridCol w="1531815">
                  <a:extLst>
                    <a:ext uri="{9D8B030D-6E8A-4147-A177-3AD203B41FA5}">
                      <a16:colId xmlns:a16="http://schemas.microsoft.com/office/drawing/2014/main" val="186223680"/>
                    </a:ext>
                  </a:extLst>
                </a:gridCol>
                <a:gridCol w="1531815">
                  <a:extLst>
                    <a:ext uri="{9D8B030D-6E8A-4147-A177-3AD203B41FA5}">
                      <a16:colId xmlns:a16="http://schemas.microsoft.com/office/drawing/2014/main" val="572141750"/>
                    </a:ext>
                  </a:extLst>
                </a:gridCol>
                <a:gridCol w="1531815">
                  <a:extLst>
                    <a:ext uri="{9D8B030D-6E8A-4147-A177-3AD203B41FA5}">
                      <a16:colId xmlns:a16="http://schemas.microsoft.com/office/drawing/2014/main" val="65759080"/>
                    </a:ext>
                  </a:extLst>
                </a:gridCol>
                <a:gridCol w="1531815">
                  <a:extLst>
                    <a:ext uri="{9D8B030D-6E8A-4147-A177-3AD203B41FA5}">
                      <a16:colId xmlns:a16="http://schemas.microsoft.com/office/drawing/2014/main" val="335839671"/>
                    </a:ext>
                  </a:extLst>
                </a:gridCol>
              </a:tblGrid>
              <a:tr h="248139">
                <a:tc>
                  <a:txBody>
                    <a:bodyPr/>
                    <a:lstStyle/>
                    <a:p>
                      <a:pPr marL="0" marR="0"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effectLst/>
                        </a:rPr>
                        <a:t>Filters input shape</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t>144x144</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t>272x272</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t>528x528</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t>1040x1040</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87265063"/>
                  </a:ext>
                </a:extLst>
              </a:tr>
              <a:tr h="248139">
                <a:tc>
                  <a:txBody>
                    <a:bodyPr/>
                    <a:lstStyle/>
                    <a:p>
                      <a:pPr marL="0" marR="0"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effectLst/>
                          <a:latin typeface="Times New Roman" panose="02020603050405020304" pitchFamily="18" charset="0"/>
                          <a:ea typeface="Times New Roman" panose="02020603050405020304" pitchFamily="18" charset="0"/>
                        </a:rPr>
                        <a:t>Image shape \ Tile size</a:t>
                      </a: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1400" cap="all" dirty="0">
                          <a:effectLst/>
                        </a:rPr>
                        <a:t>128</a:t>
                      </a:r>
                      <a:r>
                        <a:rPr lang="en-US" sz="1400" dirty="0"/>
                        <a:t>x</a:t>
                      </a:r>
                      <a:r>
                        <a:rPr lang="en-CA" sz="1400" cap="all" dirty="0">
                          <a:effectLst/>
                        </a:rPr>
                        <a:t>128</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1400" cap="all" dirty="0">
                          <a:effectLst/>
                        </a:rPr>
                        <a:t>256</a:t>
                      </a:r>
                      <a:r>
                        <a:rPr lang="en-US" sz="1400" dirty="0"/>
                        <a:t>x</a:t>
                      </a:r>
                      <a:r>
                        <a:rPr lang="en-CA" sz="1400" cap="all" dirty="0">
                          <a:effectLst/>
                        </a:rPr>
                        <a:t>256</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1400" cap="all" dirty="0">
                          <a:effectLst/>
                        </a:rPr>
                        <a:t>512</a:t>
                      </a:r>
                      <a:r>
                        <a:rPr lang="en-US" sz="1400" dirty="0"/>
                        <a:t>x</a:t>
                      </a:r>
                      <a:r>
                        <a:rPr lang="en-CA" sz="1400" cap="all" dirty="0">
                          <a:effectLst/>
                        </a:rPr>
                        <a:t>512</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1400" cap="all" dirty="0">
                          <a:effectLst/>
                        </a:rPr>
                        <a:t>1024</a:t>
                      </a:r>
                      <a:r>
                        <a:rPr lang="en-US" sz="1400" dirty="0"/>
                        <a:t>x</a:t>
                      </a:r>
                      <a:r>
                        <a:rPr lang="en-CA" sz="1400" cap="all" dirty="0">
                          <a:effectLst/>
                        </a:rPr>
                        <a:t>1024</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26624628"/>
                  </a:ext>
                </a:extLst>
              </a:tr>
              <a:tr h="248139">
                <a:tc>
                  <a:txBody>
                    <a:bodyPr/>
                    <a:lstStyle/>
                    <a:p>
                      <a:pPr marL="0" marR="0"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28600" algn="l"/>
                          <a:tab pos="551180" algn="l"/>
                        </a:tabLst>
                      </a:pPr>
                      <a:r>
                        <a:rPr lang="en-CA" sz="1400" cap="all" dirty="0">
                          <a:effectLst/>
                        </a:rPr>
                        <a:t>1920x1080 (HD)</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a:effectLst/>
                        </a:rPr>
                        <a:t>127</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a:effectLst/>
                        </a:rPr>
                        <a:t>32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effectLst/>
                        </a:rPr>
                        <a:t>8</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effectLst/>
                        </a:rPr>
                        <a:t>2</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111529110"/>
                  </a:ext>
                </a:extLst>
              </a:tr>
              <a:tr h="248139">
                <a:tc>
                  <a:txBody>
                    <a:bodyPr/>
                    <a:lstStyle/>
                    <a:p>
                      <a:pPr marL="0" marR="0"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CA" sz="1400" cap="all">
                          <a:effectLst/>
                        </a:rPr>
                        <a:t>3840x2160 (4k)</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a:effectLst/>
                        </a:rPr>
                        <a:t>507</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a:effectLst/>
                        </a:rPr>
                        <a:t>127</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a:effectLst/>
                        </a:rPr>
                        <a:t>32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400" dirty="0">
                          <a:effectLst/>
                        </a:rPr>
                        <a:t>8</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7550854"/>
                  </a:ext>
                </a:extLst>
              </a:tr>
            </a:tbl>
          </a:graphicData>
        </a:graphic>
      </p:graphicFrame>
      <p:sp>
        <p:nvSpPr>
          <p:cNvPr id="6" name="TextBox 5">
            <a:extLst>
              <a:ext uri="{FF2B5EF4-FFF2-40B4-BE49-F238E27FC236}">
                <a16:creationId xmlns:a16="http://schemas.microsoft.com/office/drawing/2014/main" id="{C8B5E848-53CD-45D3-93E3-B27D0FCDBEB4}"/>
              </a:ext>
            </a:extLst>
          </p:cNvPr>
          <p:cNvSpPr txBox="1"/>
          <p:nvPr/>
        </p:nvSpPr>
        <p:spPr>
          <a:xfrm>
            <a:off x="1036320" y="5545928"/>
            <a:ext cx="7776308" cy="646331"/>
          </a:xfrm>
          <a:prstGeom prst="rect">
            <a:avLst/>
          </a:prstGeom>
          <a:noFill/>
        </p:spPr>
        <p:txBody>
          <a:bodyPr wrap="square" rtlCol="0">
            <a:spAutoFit/>
          </a:bodyPr>
          <a:lstStyle/>
          <a:p>
            <a:r>
              <a:rPr lang="en-US" dirty="0"/>
              <a:t>Command line to run experiments with SADL library is:</a:t>
            </a:r>
          </a:p>
          <a:p>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sadl</a:t>
            </a:r>
            <a:r>
              <a:rPr lang="en-US" sz="1800" dirty="0">
                <a:effectLst/>
                <a:latin typeface="Times New Roman" panose="02020603050405020304" pitchFamily="18" charset="0"/>
                <a:ea typeface="Times New Roman" panose="02020603050405020304" pitchFamily="18" charset="0"/>
              </a:rPr>
              <a:t>/sample/sample_simd256 models/nnlf_lop6_model_int16.sadl 144</a:t>
            </a:r>
            <a:endParaRPr lang="en-US" dirty="0"/>
          </a:p>
        </p:txBody>
      </p:sp>
    </p:spTree>
    <p:extLst>
      <p:ext uri="{BB962C8B-B14F-4D97-AF65-F5344CB8AC3E}">
        <p14:creationId xmlns:p14="http://schemas.microsoft.com/office/powerpoint/2010/main" val="3645668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561B9-7F85-4056-A278-F5DEC1EC3879}"/>
              </a:ext>
            </a:extLst>
          </p:cNvPr>
          <p:cNvSpPr>
            <a:spLocks noGrp="1"/>
          </p:cNvSpPr>
          <p:nvPr>
            <p:ph type="title"/>
          </p:nvPr>
        </p:nvSpPr>
        <p:spPr>
          <a:xfrm>
            <a:off x="151618" y="108529"/>
            <a:ext cx="10058400" cy="612166"/>
          </a:xfrm>
        </p:spPr>
        <p:txBody>
          <a:bodyPr>
            <a:normAutofit fontScale="90000"/>
          </a:bodyPr>
          <a:lstStyle/>
          <a:p>
            <a:pPr algn="r"/>
            <a:r>
              <a:rPr lang="en-US" dirty="0"/>
              <a:t>Results</a:t>
            </a:r>
          </a:p>
        </p:txBody>
      </p:sp>
      <p:pic>
        <p:nvPicPr>
          <p:cNvPr id="6" name="Content Placeholder 5">
            <a:extLst>
              <a:ext uri="{FF2B5EF4-FFF2-40B4-BE49-F238E27FC236}">
                <a16:creationId xmlns:a16="http://schemas.microsoft.com/office/drawing/2014/main" id="{3C026D55-3700-4A45-91B8-85C13BB59F2F}"/>
              </a:ext>
            </a:extLst>
          </p:cNvPr>
          <p:cNvPicPr>
            <a:picLocks noGrp="1" noChangeAspect="1"/>
          </p:cNvPicPr>
          <p:nvPr>
            <p:ph idx="1"/>
          </p:nvPr>
        </p:nvPicPr>
        <p:blipFill>
          <a:blip r:embed="rId2"/>
          <a:stretch>
            <a:fillRect/>
          </a:stretch>
        </p:blipFill>
        <p:spPr>
          <a:xfrm>
            <a:off x="457199" y="210130"/>
            <a:ext cx="7254657" cy="4351301"/>
          </a:xfrm>
          <a:prstGeom prst="rect">
            <a:avLst/>
          </a:prstGeom>
        </p:spPr>
      </p:pic>
      <p:sp>
        <p:nvSpPr>
          <p:cNvPr id="4" name="Slide Number Placeholder 3">
            <a:extLst>
              <a:ext uri="{FF2B5EF4-FFF2-40B4-BE49-F238E27FC236}">
                <a16:creationId xmlns:a16="http://schemas.microsoft.com/office/drawing/2014/main" id="{4A57260B-83A4-46CF-B753-7D678B09D6A9}"/>
              </a:ext>
            </a:extLst>
          </p:cNvPr>
          <p:cNvSpPr>
            <a:spLocks noGrp="1"/>
          </p:cNvSpPr>
          <p:nvPr>
            <p:ph type="sldNum" sz="quarter" idx="12"/>
          </p:nvPr>
        </p:nvSpPr>
        <p:spPr/>
        <p:txBody>
          <a:bodyPr/>
          <a:lstStyle/>
          <a:p>
            <a:fld id="{7494D5F4-5C1E-4698-865C-BC73826DAB9F}" type="slidenum">
              <a:rPr lang="en-US" smtClean="0"/>
              <a:t>5</a:t>
            </a:fld>
            <a:endParaRPr lang="en-US"/>
          </a:p>
        </p:txBody>
      </p:sp>
      <p:graphicFrame>
        <p:nvGraphicFramePr>
          <p:cNvPr id="7" name="Table 6">
            <a:extLst>
              <a:ext uri="{FF2B5EF4-FFF2-40B4-BE49-F238E27FC236}">
                <a16:creationId xmlns:a16="http://schemas.microsoft.com/office/drawing/2014/main" id="{B94DDB13-69A4-4E0F-BB6A-DDAC35A8649A}"/>
              </a:ext>
            </a:extLst>
          </p:cNvPr>
          <p:cNvGraphicFramePr>
            <a:graphicFrameLocks noGrp="1"/>
          </p:cNvGraphicFramePr>
          <p:nvPr>
            <p:extLst>
              <p:ext uri="{D42A27DB-BD31-4B8C-83A1-F6EECF244321}">
                <p14:modId xmlns:p14="http://schemas.microsoft.com/office/powerpoint/2010/main" val="664438117"/>
              </p:ext>
            </p:extLst>
          </p:nvPr>
        </p:nvGraphicFramePr>
        <p:xfrm>
          <a:off x="2920857" y="4768684"/>
          <a:ext cx="9043715" cy="1524000"/>
        </p:xfrm>
        <a:graphic>
          <a:graphicData uri="http://schemas.openxmlformats.org/drawingml/2006/table">
            <a:tbl>
              <a:tblPr firstRow="1" firstCol="1" bandRow="1">
                <a:tableStyleId>{5C22544A-7EE6-4342-B048-85BDC9FD1C3A}</a:tableStyleId>
              </a:tblPr>
              <a:tblGrid>
                <a:gridCol w="967445">
                  <a:extLst>
                    <a:ext uri="{9D8B030D-6E8A-4147-A177-3AD203B41FA5}">
                      <a16:colId xmlns:a16="http://schemas.microsoft.com/office/drawing/2014/main" val="410595490"/>
                    </a:ext>
                  </a:extLst>
                </a:gridCol>
                <a:gridCol w="997796">
                  <a:extLst>
                    <a:ext uri="{9D8B030D-6E8A-4147-A177-3AD203B41FA5}">
                      <a16:colId xmlns:a16="http://schemas.microsoft.com/office/drawing/2014/main" val="3998911832"/>
                    </a:ext>
                  </a:extLst>
                </a:gridCol>
                <a:gridCol w="984518">
                  <a:extLst>
                    <a:ext uri="{9D8B030D-6E8A-4147-A177-3AD203B41FA5}">
                      <a16:colId xmlns:a16="http://schemas.microsoft.com/office/drawing/2014/main" val="2885340576"/>
                    </a:ext>
                  </a:extLst>
                </a:gridCol>
                <a:gridCol w="984518">
                  <a:extLst>
                    <a:ext uri="{9D8B030D-6E8A-4147-A177-3AD203B41FA5}">
                      <a16:colId xmlns:a16="http://schemas.microsoft.com/office/drawing/2014/main" val="699067135"/>
                    </a:ext>
                  </a:extLst>
                </a:gridCol>
                <a:gridCol w="984518">
                  <a:extLst>
                    <a:ext uri="{9D8B030D-6E8A-4147-A177-3AD203B41FA5}">
                      <a16:colId xmlns:a16="http://schemas.microsoft.com/office/drawing/2014/main" val="3027891468"/>
                    </a:ext>
                  </a:extLst>
                </a:gridCol>
                <a:gridCol w="984518">
                  <a:extLst>
                    <a:ext uri="{9D8B030D-6E8A-4147-A177-3AD203B41FA5}">
                      <a16:colId xmlns:a16="http://schemas.microsoft.com/office/drawing/2014/main" val="412570962"/>
                    </a:ext>
                  </a:extLst>
                </a:gridCol>
                <a:gridCol w="984518">
                  <a:extLst>
                    <a:ext uri="{9D8B030D-6E8A-4147-A177-3AD203B41FA5}">
                      <a16:colId xmlns:a16="http://schemas.microsoft.com/office/drawing/2014/main" val="2908497278"/>
                    </a:ext>
                  </a:extLst>
                </a:gridCol>
                <a:gridCol w="1063240">
                  <a:extLst>
                    <a:ext uri="{9D8B030D-6E8A-4147-A177-3AD203B41FA5}">
                      <a16:colId xmlns:a16="http://schemas.microsoft.com/office/drawing/2014/main" val="1601227762"/>
                    </a:ext>
                  </a:extLst>
                </a:gridCol>
                <a:gridCol w="1092644">
                  <a:extLst>
                    <a:ext uri="{9D8B030D-6E8A-4147-A177-3AD203B41FA5}">
                      <a16:colId xmlns:a16="http://schemas.microsoft.com/office/drawing/2014/main" val="78334811"/>
                    </a:ext>
                  </a:extLst>
                </a:gridCol>
              </a:tblGrid>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Tile size</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sadl</a:t>
                      </a:r>
                      <a:r>
                        <a:rPr lang="en-US" sz="1400" cap="all" dirty="0">
                          <a:effectLst/>
                        </a:rPr>
                        <a:t> fp32 1 core</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cpu</a:t>
                      </a:r>
                      <a:r>
                        <a:rPr lang="en-US" sz="1400" cap="all" dirty="0">
                          <a:effectLst/>
                        </a:rPr>
                        <a:t> fp32 </a:t>
                      </a:r>
                    </a:p>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1 core</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cpu</a:t>
                      </a:r>
                      <a:r>
                        <a:rPr lang="en-US" sz="1400" cap="all" dirty="0">
                          <a:effectLst/>
                        </a:rPr>
                        <a:t> fp32 </a:t>
                      </a:r>
                    </a:p>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2 cores</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cpu</a:t>
                      </a:r>
                      <a:r>
                        <a:rPr lang="en-US" sz="1400" cap="all" dirty="0">
                          <a:effectLst/>
                        </a:rPr>
                        <a:t> fp32 </a:t>
                      </a:r>
                    </a:p>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4 cores</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gpu fp32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gpu</a:t>
                      </a:r>
                      <a:r>
                        <a:rPr lang="en-US" sz="1400" cap="all" dirty="0">
                          <a:effectLst/>
                        </a:rPr>
                        <a:t> fp16</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Ratio </a:t>
                      </a:r>
                      <a:r>
                        <a:rPr lang="en-US" sz="1400" cap="all" dirty="0" err="1">
                          <a:effectLst/>
                        </a:rPr>
                        <a:t>sadl</a:t>
                      </a:r>
                      <a:r>
                        <a:rPr lang="en-US" sz="1400" cap="all" dirty="0">
                          <a:effectLst/>
                        </a:rPr>
                        <a:t> fp32/</a:t>
                      </a:r>
                      <a:r>
                        <a:rPr lang="en-US" sz="1400" cap="all" dirty="0" err="1">
                          <a:effectLst/>
                        </a:rPr>
                        <a:t>gpu</a:t>
                      </a:r>
                      <a:r>
                        <a:rPr lang="en-US" sz="1400" cap="all" dirty="0">
                          <a:effectLst/>
                        </a:rPr>
                        <a:t> fp32</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Ratio sadl fp32/gpu fp16</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46214670"/>
                  </a:ext>
                </a:extLst>
              </a:tr>
              <a:tr h="175260">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128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fontAlgn="b"/>
                      <a:r>
                        <a:rPr lang="en-US" sz="1400" kern="1200" dirty="0">
                          <a:solidFill>
                            <a:schemeClr val="dk1"/>
                          </a:solidFill>
                          <a:effectLst/>
                          <a:latin typeface="+mn-lt"/>
                          <a:ea typeface="+mn-ea"/>
                          <a:cs typeface="+mn-cs"/>
                        </a:rPr>
                        <a:t>18</a:t>
                      </a:r>
                    </a:p>
                  </a:txBody>
                  <a:tcPr marL="7620" marR="7620" marT="7620" marB="0" anchor="b"/>
                </a:tc>
                <a:tc>
                  <a:txBody>
                    <a:bodyPr/>
                    <a:lstStyle/>
                    <a:p>
                      <a:pPr algn="r" fontAlgn="b"/>
                      <a:r>
                        <a:rPr lang="en-US" sz="1400" kern="1200">
                          <a:solidFill>
                            <a:schemeClr val="dk1"/>
                          </a:solidFill>
                          <a:effectLst/>
                          <a:latin typeface="+mn-lt"/>
                          <a:ea typeface="+mn-ea"/>
                          <a:cs typeface="+mn-cs"/>
                        </a:rPr>
                        <a:t>9</a:t>
                      </a:r>
                    </a:p>
                  </a:txBody>
                  <a:tcPr marL="7620" marR="7620" marT="7620" marB="0" anchor="b"/>
                </a:tc>
                <a:tc>
                  <a:txBody>
                    <a:bodyPr/>
                    <a:lstStyle/>
                    <a:p>
                      <a:pPr algn="r" fontAlgn="b"/>
                      <a:r>
                        <a:rPr lang="en-US" sz="1400" kern="1200">
                          <a:solidFill>
                            <a:schemeClr val="dk1"/>
                          </a:solidFill>
                          <a:effectLst/>
                          <a:latin typeface="+mn-lt"/>
                          <a:ea typeface="+mn-ea"/>
                          <a:cs typeface="+mn-cs"/>
                        </a:rPr>
                        <a:t>6</a:t>
                      </a:r>
                    </a:p>
                  </a:txBody>
                  <a:tcPr marL="7620" marR="7620" marT="7620" marB="0" anchor="b"/>
                </a:tc>
                <a:tc>
                  <a:txBody>
                    <a:bodyPr/>
                    <a:lstStyle/>
                    <a:p>
                      <a:pPr algn="r" fontAlgn="b"/>
                      <a:r>
                        <a:rPr lang="en-US" sz="1400" kern="1200">
                          <a:solidFill>
                            <a:schemeClr val="dk1"/>
                          </a:solidFill>
                          <a:effectLst/>
                          <a:latin typeface="+mn-lt"/>
                          <a:ea typeface="+mn-ea"/>
                          <a:cs typeface="+mn-cs"/>
                        </a:rPr>
                        <a:t>5</a:t>
                      </a:r>
                    </a:p>
                  </a:txBody>
                  <a:tcPr marL="7620" marR="7620" marT="7620" marB="0" anchor="b"/>
                </a:tc>
                <a:tc>
                  <a:txBody>
                    <a:bodyPr/>
                    <a:lstStyle/>
                    <a:p>
                      <a:pPr algn="r" fontAlgn="b"/>
                      <a:r>
                        <a:rPr lang="en-US" sz="1400" kern="1200">
                          <a:solidFill>
                            <a:schemeClr val="dk1"/>
                          </a:solidFill>
                          <a:effectLst/>
                          <a:latin typeface="+mn-lt"/>
                          <a:ea typeface="+mn-ea"/>
                          <a:cs typeface="+mn-cs"/>
                        </a:rPr>
                        <a:t>2.2</a:t>
                      </a:r>
                    </a:p>
                  </a:txBody>
                  <a:tcPr marL="7620" marR="7620" marT="7620" marB="0" anchor="b"/>
                </a:tc>
                <a:tc>
                  <a:txBody>
                    <a:bodyPr/>
                    <a:lstStyle/>
                    <a:p>
                      <a:pPr algn="r" fontAlgn="b"/>
                      <a:r>
                        <a:rPr lang="en-US" sz="1400" kern="1200">
                          <a:solidFill>
                            <a:schemeClr val="dk1"/>
                          </a:solidFill>
                          <a:effectLst/>
                          <a:latin typeface="+mn-lt"/>
                          <a:ea typeface="+mn-ea"/>
                          <a:cs typeface="+mn-cs"/>
                        </a:rPr>
                        <a:t>1.2</a:t>
                      </a:r>
                    </a:p>
                  </a:txBody>
                  <a:tcPr marL="7620" marR="7620" marT="7620" marB="0" anchor="b"/>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8</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a:effectLst/>
                        </a:rPr>
                        <a:t>15</a:t>
                      </a:r>
                      <a:endParaRPr lang="en-US" sz="1400" b="1">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14120221"/>
                  </a:ext>
                </a:extLst>
              </a:tr>
              <a:tr h="175260">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256</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fontAlgn="b"/>
                      <a:r>
                        <a:rPr lang="en-US" sz="1400" kern="1200">
                          <a:solidFill>
                            <a:schemeClr val="dk1"/>
                          </a:solidFill>
                          <a:effectLst/>
                          <a:latin typeface="+mn-lt"/>
                          <a:ea typeface="+mn-ea"/>
                          <a:cs typeface="+mn-cs"/>
                        </a:rPr>
                        <a:t>68</a:t>
                      </a:r>
                    </a:p>
                  </a:txBody>
                  <a:tcPr marL="7620" marR="7620" marT="7620" marB="0" anchor="b"/>
                </a:tc>
                <a:tc>
                  <a:txBody>
                    <a:bodyPr/>
                    <a:lstStyle/>
                    <a:p>
                      <a:pPr algn="r" fontAlgn="b"/>
                      <a:r>
                        <a:rPr lang="en-US" sz="1400" kern="1200" dirty="0">
                          <a:solidFill>
                            <a:schemeClr val="dk1"/>
                          </a:solidFill>
                          <a:effectLst/>
                          <a:latin typeface="+mn-lt"/>
                          <a:ea typeface="+mn-ea"/>
                          <a:cs typeface="+mn-cs"/>
                        </a:rPr>
                        <a:t>35</a:t>
                      </a:r>
                    </a:p>
                  </a:txBody>
                  <a:tcPr marL="7620" marR="7620" marT="7620" marB="0" anchor="b"/>
                </a:tc>
                <a:tc>
                  <a:txBody>
                    <a:bodyPr/>
                    <a:lstStyle/>
                    <a:p>
                      <a:pPr algn="r" fontAlgn="b"/>
                      <a:r>
                        <a:rPr lang="en-US" sz="1400" kern="1200">
                          <a:solidFill>
                            <a:schemeClr val="dk1"/>
                          </a:solidFill>
                          <a:effectLst/>
                          <a:latin typeface="+mn-lt"/>
                          <a:ea typeface="+mn-ea"/>
                          <a:cs typeface="+mn-cs"/>
                        </a:rPr>
                        <a:t>21</a:t>
                      </a:r>
                    </a:p>
                  </a:txBody>
                  <a:tcPr marL="7620" marR="7620" marT="7620" marB="0" anchor="b"/>
                </a:tc>
                <a:tc>
                  <a:txBody>
                    <a:bodyPr/>
                    <a:lstStyle/>
                    <a:p>
                      <a:pPr algn="r" fontAlgn="b"/>
                      <a:r>
                        <a:rPr lang="en-US" sz="1400" kern="1200">
                          <a:solidFill>
                            <a:schemeClr val="dk1"/>
                          </a:solidFill>
                          <a:effectLst/>
                          <a:latin typeface="+mn-lt"/>
                          <a:ea typeface="+mn-ea"/>
                          <a:cs typeface="+mn-cs"/>
                        </a:rPr>
                        <a:t>14</a:t>
                      </a:r>
                    </a:p>
                  </a:txBody>
                  <a:tcPr marL="7620" marR="7620" marT="7620" marB="0" anchor="b"/>
                </a:tc>
                <a:tc>
                  <a:txBody>
                    <a:bodyPr/>
                    <a:lstStyle/>
                    <a:p>
                      <a:pPr algn="r" fontAlgn="b"/>
                      <a:r>
                        <a:rPr lang="en-US" sz="1400" kern="1200">
                          <a:solidFill>
                            <a:schemeClr val="dk1"/>
                          </a:solidFill>
                          <a:effectLst/>
                          <a:latin typeface="+mn-lt"/>
                          <a:ea typeface="+mn-ea"/>
                          <a:cs typeface="+mn-cs"/>
                        </a:rPr>
                        <a:t>2.3</a:t>
                      </a:r>
                    </a:p>
                  </a:txBody>
                  <a:tcPr marL="7620" marR="7620" marT="7620" marB="0" anchor="b"/>
                </a:tc>
                <a:tc>
                  <a:txBody>
                    <a:bodyPr/>
                    <a:lstStyle/>
                    <a:p>
                      <a:pPr algn="r" fontAlgn="b"/>
                      <a:r>
                        <a:rPr lang="en-US" sz="1400" kern="1200">
                          <a:solidFill>
                            <a:schemeClr val="dk1"/>
                          </a:solidFill>
                          <a:effectLst/>
                          <a:latin typeface="+mn-lt"/>
                          <a:ea typeface="+mn-ea"/>
                          <a:cs typeface="+mn-cs"/>
                        </a:rPr>
                        <a:t>1.3</a:t>
                      </a:r>
                    </a:p>
                  </a:txBody>
                  <a:tcPr marL="7620" marR="7620" marT="7620" marB="0" anchor="b"/>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29</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52</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233029410"/>
                  </a:ext>
                </a:extLst>
              </a:tr>
              <a:tr h="175260">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512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fontAlgn="b"/>
                      <a:r>
                        <a:rPr lang="en-US" sz="1400" kern="1200">
                          <a:solidFill>
                            <a:schemeClr val="dk1"/>
                          </a:solidFill>
                          <a:effectLst/>
                          <a:latin typeface="+mn-lt"/>
                          <a:ea typeface="+mn-ea"/>
                          <a:cs typeface="+mn-cs"/>
                        </a:rPr>
                        <a:t>232</a:t>
                      </a:r>
                    </a:p>
                  </a:txBody>
                  <a:tcPr marL="7620" marR="7620" marT="7620" marB="0" anchor="b"/>
                </a:tc>
                <a:tc>
                  <a:txBody>
                    <a:bodyPr/>
                    <a:lstStyle/>
                    <a:p>
                      <a:pPr algn="r" fontAlgn="b"/>
                      <a:r>
                        <a:rPr lang="en-US" sz="1400" kern="1200">
                          <a:solidFill>
                            <a:schemeClr val="dk1"/>
                          </a:solidFill>
                          <a:effectLst/>
                          <a:latin typeface="+mn-lt"/>
                          <a:ea typeface="+mn-ea"/>
                          <a:cs typeface="+mn-cs"/>
                        </a:rPr>
                        <a:t>149</a:t>
                      </a:r>
                    </a:p>
                  </a:txBody>
                  <a:tcPr marL="7620" marR="7620" marT="7620" marB="0" anchor="b"/>
                </a:tc>
                <a:tc>
                  <a:txBody>
                    <a:bodyPr/>
                    <a:lstStyle/>
                    <a:p>
                      <a:pPr algn="r" fontAlgn="b"/>
                      <a:r>
                        <a:rPr lang="en-US" sz="1400" kern="1200" dirty="0">
                          <a:solidFill>
                            <a:schemeClr val="dk1"/>
                          </a:solidFill>
                          <a:effectLst/>
                          <a:latin typeface="+mn-lt"/>
                          <a:ea typeface="+mn-ea"/>
                          <a:cs typeface="+mn-cs"/>
                        </a:rPr>
                        <a:t>91</a:t>
                      </a:r>
                    </a:p>
                  </a:txBody>
                  <a:tcPr marL="7620" marR="7620" marT="7620" marB="0" anchor="b"/>
                </a:tc>
                <a:tc>
                  <a:txBody>
                    <a:bodyPr/>
                    <a:lstStyle/>
                    <a:p>
                      <a:pPr algn="r" fontAlgn="b"/>
                      <a:r>
                        <a:rPr lang="en-US" sz="1400" kern="1200">
                          <a:solidFill>
                            <a:schemeClr val="dk1"/>
                          </a:solidFill>
                          <a:effectLst/>
                          <a:latin typeface="+mn-lt"/>
                          <a:ea typeface="+mn-ea"/>
                          <a:cs typeface="+mn-cs"/>
                        </a:rPr>
                        <a:t>59</a:t>
                      </a:r>
                    </a:p>
                  </a:txBody>
                  <a:tcPr marL="7620" marR="7620" marT="7620" marB="0" anchor="b"/>
                </a:tc>
                <a:tc>
                  <a:txBody>
                    <a:bodyPr/>
                    <a:lstStyle/>
                    <a:p>
                      <a:pPr algn="r" fontAlgn="b"/>
                      <a:r>
                        <a:rPr lang="en-US" sz="1400" kern="1200">
                          <a:solidFill>
                            <a:schemeClr val="dk1"/>
                          </a:solidFill>
                          <a:effectLst/>
                          <a:latin typeface="+mn-lt"/>
                          <a:ea typeface="+mn-ea"/>
                          <a:cs typeface="+mn-cs"/>
                        </a:rPr>
                        <a:t>3.1</a:t>
                      </a:r>
                    </a:p>
                  </a:txBody>
                  <a:tcPr marL="7620" marR="7620" marT="7620" marB="0" anchor="b"/>
                </a:tc>
                <a:tc>
                  <a:txBody>
                    <a:bodyPr/>
                    <a:lstStyle/>
                    <a:p>
                      <a:pPr algn="r" fontAlgn="b"/>
                      <a:r>
                        <a:rPr lang="en-US" sz="1400" kern="1200">
                          <a:solidFill>
                            <a:schemeClr val="dk1"/>
                          </a:solidFill>
                          <a:effectLst/>
                          <a:latin typeface="+mn-lt"/>
                          <a:ea typeface="+mn-ea"/>
                          <a:cs typeface="+mn-cs"/>
                        </a:rPr>
                        <a:t>1.9</a:t>
                      </a:r>
                    </a:p>
                  </a:txBody>
                  <a:tcPr marL="7620" marR="7620" marT="7620" marB="0" anchor="b"/>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75</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122</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45854577"/>
                  </a:ext>
                </a:extLst>
              </a:tr>
              <a:tr h="175260">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1024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fontAlgn="b"/>
                      <a:r>
                        <a:rPr lang="en-US" sz="1400" kern="1200">
                          <a:solidFill>
                            <a:schemeClr val="dk1"/>
                          </a:solidFill>
                          <a:effectLst/>
                          <a:latin typeface="+mn-lt"/>
                          <a:ea typeface="+mn-ea"/>
                          <a:cs typeface="+mn-cs"/>
                        </a:rPr>
                        <a:t>997</a:t>
                      </a:r>
                    </a:p>
                  </a:txBody>
                  <a:tcPr marL="7620" marR="7620" marT="7620" marB="0" anchor="b"/>
                </a:tc>
                <a:tc>
                  <a:txBody>
                    <a:bodyPr/>
                    <a:lstStyle/>
                    <a:p>
                      <a:pPr algn="r" fontAlgn="b"/>
                      <a:r>
                        <a:rPr lang="en-US" sz="1400" kern="1200">
                          <a:solidFill>
                            <a:schemeClr val="dk1"/>
                          </a:solidFill>
                          <a:effectLst/>
                          <a:latin typeface="+mn-lt"/>
                          <a:ea typeface="+mn-ea"/>
                          <a:cs typeface="+mn-cs"/>
                        </a:rPr>
                        <a:t>657</a:t>
                      </a:r>
                    </a:p>
                  </a:txBody>
                  <a:tcPr marL="7620" marR="7620" marT="7620" marB="0" anchor="b"/>
                </a:tc>
                <a:tc>
                  <a:txBody>
                    <a:bodyPr/>
                    <a:lstStyle/>
                    <a:p>
                      <a:pPr algn="r" fontAlgn="b"/>
                      <a:r>
                        <a:rPr lang="en-US" sz="1400" kern="1200" dirty="0">
                          <a:solidFill>
                            <a:schemeClr val="dk1"/>
                          </a:solidFill>
                          <a:effectLst/>
                          <a:latin typeface="+mn-lt"/>
                          <a:ea typeface="+mn-ea"/>
                          <a:cs typeface="+mn-cs"/>
                        </a:rPr>
                        <a:t>432</a:t>
                      </a:r>
                    </a:p>
                  </a:txBody>
                  <a:tcPr marL="7620" marR="7620" marT="7620" marB="0" anchor="b"/>
                </a:tc>
                <a:tc>
                  <a:txBody>
                    <a:bodyPr/>
                    <a:lstStyle/>
                    <a:p>
                      <a:pPr algn="r" fontAlgn="b"/>
                      <a:r>
                        <a:rPr lang="en-US" sz="1400" kern="1200" dirty="0">
                          <a:solidFill>
                            <a:schemeClr val="dk1"/>
                          </a:solidFill>
                          <a:effectLst/>
                          <a:latin typeface="+mn-lt"/>
                          <a:ea typeface="+mn-ea"/>
                          <a:cs typeface="+mn-cs"/>
                        </a:rPr>
                        <a:t>345</a:t>
                      </a:r>
                    </a:p>
                  </a:txBody>
                  <a:tcPr marL="7620" marR="7620" marT="7620" marB="0" anchor="b"/>
                </a:tc>
                <a:tc>
                  <a:txBody>
                    <a:bodyPr/>
                    <a:lstStyle/>
                    <a:p>
                      <a:pPr algn="r" fontAlgn="b"/>
                      <a:r>
                        <a:rPr lang="en-US" sz="1400" kern="1200" dirty="0">
                          <a:solidFill>
                            <a:schemeClr val="dk1"/>
                          </a:solidFill>
                          <a:effectLst/>
                          <a:latin typeface="+mn-lt"/>
                          <a:ea typeface="+mn-ea"/>
                          <a:cs typeface="+mn-cs"/>
                        </a:rPr>
                        <a:t>12.5</a:t>
                      </a:r>
                    </a:p>
                  </a:txBody>
                  <a:tcPr marL="7620" marR="7620" marT="7620" marB="0" anchor="b"/>
                </a:tc>
                <a:tc>
                  <a:txBody>
                    <a:bodyPr/>
                    <a:lstStyle/>
                    <a:p>
                      <a:pPr algn="r" fontAlgn="b"/>
                      <a:r>
                        <a:rPr lang="en-US" sz="1400" kern="1200" dirty="0">
                          <a:solidFill>
                            <a:schemeClr val="dk1"/>
                          </a:solidFill>
                          <a:effectLst/>
                          <a:latin typeface="+mn-lt"/>
                          <a:ea typeface="+mn-ea"/>
                          <a:cs typeface="+mn-cs"/>
                        </a:rPr>
                        <a:t>5.6</a:t>
                      </a:r>
                    </a:p>
                  </a:txBody>
                  <a:tcPr marL="7620" marR="7620" marT="7620" marB="0" anchor="b"/>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80</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b="1" dirty="0">
                          <a:effectLst/>
                        </a:rPr>
                        <a:t>178</a:t>
                      </a:r>
                      <a:endParaRPr lang="en-US" sz="14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03107039"/>
                  </a:ext>
                </a:extLst>
              </a:tr>
            </a:tbl>
          </a:graphicData>
        </a:graphic>
      </p:graphicFrame>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6CC36266-D8D5-4F7D-89A1-77B5DF2F7119}"/>
                  </a:ext>
                </a:extLst>
              </p:cNvPr>
              <p:cNvSpPr txBox="1"/>
              <p:nvPr/>
            </p:nvSpPr>
            <p:spPr>
              <a:xfrm>
                <a:off x="7557809" y="1853048"/>
                <a:ext cx="4803867"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600" i="1" smtClean="0">
                              <a:solidFill>
                                <a:srgbClr val="836967"/>
                              </a:solidFill>
                              <a:latin typeface="Cambria Math" panose="02040503050406030204" pitchFamily="18" charset="0"/>
                            </a:rPr>
                          </m:ctrlPr>
                        </m:sSubPr>
                        <m:e>
                          <m:r>
                            <a:rPr lang="en-US" sz="1600" i="1">
                              <a:latin typeface="Cambria Math" panose="02040503050406030204" pitchFamily="18" charset="0"/>
                            </a:rPr>
                            <m:t>𝑇</m:t>
                          </m:r>
                        </m:e>
                        <m:sub>
                          <m:r>
                            <a:rPr lang="en-US" sz="1600" i="1">
                              <a:latin typeface="Cambria Math" panose="02040503050406030204" pitchFamily="18" charset="0"/>
                            </a:rPr>
                            <m:t>𝐴𝑛𝑐h𝑜𝑟</m:t>
                          </m:r>
                          <m:r>
                            <a:rPr lang="en-US" sz="1600" i="0">
                              <a:latin typeface="Cambria Math" panose="02040503050406030204" pitchFamily="18" charset="0"/>
                            </a:rPr>
                            <m:t>+</m:t>
                          </m:r>
                          <m:r>
                            <a:rPr lang="en-US" sz="1600" i="1">
                              <a:latin typeface="Cambria Math" panose="02040503050406030204" pitchFamily="18" charset="0"/>
                            </a:rPr>
                            <m:t>𝑁𝑁</m:t>
                          </m:r>
                          <m:r>
                            <a:rPr lang="en-US" sz="1600" i="0">
                              <a:latin typeface="Cambria Math" panose="02040503050406030204" pitchFamily="18" charset="0"/>
                            </a:rPr>
                            <m:t>.</m:t>
                          </m:r>
                          <m:r>
                            <a:rPr lang="en-US" sz="1600" i="1">
                              <a:latin typeface="Cambria Math" panose="02040503050406030204" pitchFamily="18" charset="0"/>
                            </a:rPr>
                            <m:t>𝐺𝑃𝑈</m:t>
                          </m:r>
                        </m:sub>
                      </m:sSub>
                      <m:r>
                        <a:rPr lang="en-US" sz="1600" i="0">
                          <a:latin typeface="Cambria Math" panose="02040503050406030204" pitchFamily="18" charset="0"/>
                        </a:rPr>
                        <m:t>=</m:t>
                      </m:r>
                      <m:sSub>
                        <m:sSubPr>
                          <m:ctrlPr>
                            <a:rPr lang="en-US" sz="1600" i="1">
                              <a:solidFill>
                                <a:srgbClr val="836967"/>
                              </a:solidFill>
                              <a:latin typeface="Cambria Math" panose="02040503050406030204" pitchFamily="18" charset="0"/>
                            </a:rPr>
                          </m:ctrlPr>
                        </m:sSubPr>
                        <m:e>
                          <m:r>
                            <a:rPr lang="en-US" sz="1600" i="1">
                              <a:latin typeface="Cambria Math" panose="02040503050406030204" pitchFamily="18" charset="0"/>
                            </a:rPr>
                            <m:t>𝑇</m:t>
                          </m:r>
                        </m:e>
                        <m:sub>
                          <m:r>
                            <a:rPr lang="en-US" sz="1600" i="1">
                              <a:latin typeface="Cambria Math" panose="02040503050406030204" pitchFamily="18" charset="0"/>
                            </a:rPr>
                            <m:t>𝐴𝑛𝑐h𝑜𝑟</m:t>
                          </m:r>
                          <m:r>
                            <a:rPr lang="en-US" sz="1600" i="0">
                              <a:latin typeface="Cambria Math" panose="02040503050406030204" pitchFamily="18" charset="0"/>
                            </a:rPr>
                            <m:t>.</m:t>
                          </m:r>
                          <m:r>
                            <a:rPr lang="en-US" sz="1600" i="1">
                              <a:latin typeface="Cambria Math" panose="02040503050406030204" pitchFamily="18" charset="0"/>
                            </a:rPr>
                            <m:t>𝐶𝑃𝑈</m:t>
                          </m:r>
                        </m:sub>
                      </m:sSub>
                      <m:r>
                        <a:rPr lang="en-US" sz="1600" i="0">
                          <a:latin typeface="Cambria Math" panose="02040503050406030204" pitchFamily="18" charset="0"/>
                        </a:rPr>
                        <m:t>+</m:t>
                      </m:r>
                    </m:oMath>
                  </m:oMathPara>
                </a14:m>
                <a:endParaRPr lang="en-US" sz="1600" i="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𝛼</m:t>
                      </m:r>
                      <m:r>
                        <a:rPr lang="en-US" sz="1600" i="0">
                          <a:latin typeface="Cambria Math" panose="02040503050406030204" pitchFamily="18" charset="0"/>
                        </a:rPr>
                        <m:t>∙</m:t>
                      </m:r>
                      <m:d>
                        <m:dPr>
                          <m:ctrlPr>
                            <a:rPr lang="en-US" sz="1600" i="1">
                              <a:solidFill>
                                <a:srgbClr val="836967"/>
                              </a:solidFill>
                              <a:latin typeface="Cambria Math" panose="02040503050406030204" pitchFamily="18" charset="0"/>
                            </a:rPr>
                          </m:ctrlPr>
                        </m:dPr>
                        <m:e>
                          <m:sSub>
                            <m:sSubPr>
                              <m:ctrlPr>
                                <a:rPr lang="en-US" sz="1600" i="1">
                                  <a:solidFill>
                                    <a:srgbClr val="836967"/>
                                  </a:solidFill>
                                  <a:latin typeface="Cambria Math" panose="02040503050406030204" pitchFamily="18" charset="0"/>
                                </a:rPr>
                              </m:ctrlPr>
                            </m:sSubPr>
                            <m:e>
                              <m:r>
                                <a:rPr lang="en-US" sz="1600" i="1">
                                  <a:latin typeface="Cambria Math" panose="02040503050406030204" pitchFamily="18" charset="0"/>
                                </a:rPr>
                                <m:t>𝑇</m:t>
                              </m:r>
                            </m:e>
                            <m:sub>
                              <m:r>
                                <a:rPr lang="en-US" sz="1600" i="1">
                                  <a:latin typeface="Cambria Math" panose="02040503050406030204" pitchFamily="18" charset="0"/>
                                </a:rPr>
                                <m:t>𝐴𝑛𝑐h𝑜𝑟</m:t>
                              </m:r>
                              <m:r>
                                <a:rPr lang="en-US" sz="1600" i="0">
                                  <a:latin typeface="Cambria Math" panose="02040503050406030204" pitchFamily="18" charset="0"/>
                                </a:rPr>
                                <m:t>+</m:t>
                              </m:r>
                              <m:r>
                                <a:rPr lang="en-US" sz="1600" i="1">
                                  <a:latin typeface="Cambria Math" panose="02040503050406030204" pitchFamily="18" charset="0"/>
                                </a:rPr>
                                <m:t>𝑁𝑁</m:t>
                              </m:r>
                              <m:r>
                                <a:rPr lang="en-US" sz="1600" i="0">
                                  <a:latin typeface="Cambria Math" panose="02040503050406030204" pitchFamily="18" charset="0"/>
                                </a:rPr>
                                <m:t>. </m:t>
                              </m:r>
                              <m:r>
                                <a:rPr lang="en-US" sz="1600" i="1">
                                  <a:latin typeface="Cambria Math" panose="02040503050406030204" pitchFamily="18" charset="0"/>
                                </a:rPr>
                                <m:t>𝐶𝑃𝑈</m:t>
                              </m:r>
                            </m:sub>
                          </m:sSub>
                          <m:r>
                            <a:rPr lang="en-US" sz="1600" i="0">
                              <a:latin typeface="Cambria Math" panose="02040503050406030204" pitchFamily="18" charset="0"/>
                            </a:rPr>
                            <m:t>−</m:t>
                          </m:r>
                          <m:sSub>
                            <m:sSubPr>
                              <m:ctrlPr>
                                <a:rPr lang="en-US" sz="1600" i="1">
                                  <a:solidFill>
                                    <a:srgbClr val="836967"/>
                                  </a:solidFill>
                                  <a:latin typeface="Cambria Math" panose="02040503050406030204" pitchFamily="18" charset="0"/>
                                </a:rPr>
                              </m:ctrlPr>
                            </m:sSubPr>
                            <m:e>
                              <m:r>
                                <a:rPr lang="en-US" sz="1600" i="1">
                                  <a:latin typeface="Cambria Math" panose="02040503050406030204" pitchFamily="18" charset="0"/>
                                </a:rPr>
                                <m:t>𝑇</m:t>
                              </m:r>
                            </m:e>
                            <m:sub>
                              <m:r>
                                <a:rPr lang="en-US" sz="1600" i="1">
                                  <a:latin typeface="Cambria Math" panose="02040503050406030204" pitchFamily="18" charset="0"/>
                                </a:rPr>
                                <m:t>𝐴𝑛𝑐h𝑜𝑟</m:t>
                              </m:r>
                              <m:r>
                                <a:rPr lang="en-US" sz="1600" i="0">
                                  <a:latin typeface="Cambria Math" panose="02040503050406030204" pitchFamily="18" charset="0"/>
                                </a:rPr>
                                <m:t>. </m:t>
                              </m:r>
                              <m:r>
                                <a:rPr lang="en-US" sz="1600" i="1">
                                  <a:latin typeface="Cambria Math" panose="02040503050406030204" pitchFamily="18" charset="0"/>
                                </a:rPr>
                                <m:t>𝐶𝑃𝑈</m:t>
                              </m:r>
                            </m:sub>
                          </m:sSub>
                        </m:e>
                      </m:d>
                    </m:oMath>
                  </m:oMathPara>
                </a14:m>
                <a:endParaRPr lang="en-US" sz="1600" dirty="0"/>
              </a:p>
            </p:txBody>
          </p:sp>
        </mc:Choice>
        <mc:Fallback>
          <p:sp>
            <p:nvSpPr>
              <p:cNvPr id="9" name="TextBox 8">
                <a:extLst>
                  <a:ext uri="{FF2B5EF4-FFF2-40B4-BE49-F238E27FC236}">
                    <a16:creationId xmlns:a16="http://schemas.microsoft.com/office/drawing/2014/main" id="{6CC36266-D8D5-4F7D-89A1-77B5DF2F7119}"/>
                  </a:ext>
                </a:extLst>
              </p:cNvPr>
              <p:cNvSpPr txBox="1">
                <a:spLocks noRot="1" noChangeAspect="1" noMove="1" noResize="1" noEditPoints="1" noAdjustHandles="1" noChangeArrowheads="1" noChangeShapeType="1" noTextEdit="1"/>
              </p:cNvSpPr>
              <p:nvPr/>
            </p:nvSpPr>
            <p:spPr>
              <a:xfrm>
                <a:off x="7557809" y="1853048"/>
                <a:ext cx="4803867" cy="584775"/>
              </a:xfrm>
              <a:prstGeom prst="rect">
                <a:avLst/>
              </a:prstGeom>
              <a:blipFill>
                <a:blip r:embed="rId3"/>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D334DB6B-47AE-4A4D-8CAE-2D9AB75EA822}"/>
              </a:ext>
            </a:extLst>
          </p:cNvPr>
          <p:cNvSpPr txBox="1"/>
          <p:nvPr/>
        </p:nvSpPr>
        <p:spPr>
          <a:xfrm>
            <a:off x="7711856" y="913071"/>
            <a:ext cx="4370729" cy="830997"/>
          </a:xfrm>
          <a:prstGeom prst="rect">
            <a:avLst/>
          </a:prstGeom>
          <a:noFill/>
        </p:spPr>
        <p:txBody>
          <a:bodyPr wrap="square" rtlCol="0">
            <a:spAutoFit/>
          </a:bodyPr>
          <a:lstStyle/>
          <a:p>
            <a:r>
              <a:rPr lang="en-US" sz="1600" dirty="0"/>
              <a:t>Based on the results we can use the following formula to estimate complexity of tests with the filter on GPU:</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B044E1DC-67A4-403C-A3DF-7EAB090C199C}"/>
                  </a:ext>
                </a:extLst>
              </p:cNvPr>
              <p:cNvSpPr txBox="1"/>
              <p:nvPr/>
            </p:nvSpPr>
            <p:spPr>
              <a:xfrm>
                <a:off x="7711856" y="2546803"/>
                <a:ext cx="4252716" cy="1815882"/>
              </a:xfrm>
              <a:prstGeom prst="rect">
                <a:avLst/>
              </a:prstGeom>
              <a:noFill/>
            </p:spPr>
            <p:txBody>
              <a:bodyPr wrap="square">
                <a:spAutoFit/>
              </a:bodyPr>
              <a:lstStyle/>
              <a:p>
                <a:pPr marL="0" marR="0"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sz="1600" dirty="0">
                    <a:effectLst/>
                    <a:latin typeface="Times New Roman" panose="02020603050405020304" pitchFamily="18" charset="0"/>
                    <a:ea typeface="Times New Roman" panose="02020603050405020304" pitchFamily="18" charset="0"/>
                  </a:rPr>
                  <a:t>where for the case of blocks with size 128, the value of </a:t>
                </a:r>
                <a14:m>
                  <m:oMath xmlns:m="http://schemas.openxmlformats.org/officeDocument/2006/math">
                    <m:r>
                      <a:rPr lang="en-US" sz="1600" i="1">
                        <a:effectLst/>
                        <a:latin typeface="Cambria Math" panose="02040503050406030204" pitchFamily="18" charset="0"/>
                        <a:ea typeface="Times New Roman" panose="02020603050405020304" pitchFamily="18" charset="0"/>
                      </a:rPr>
                      <m:t>𝛼</m:t>
                    </m:r>
                  </m:oMath>
                </a14:m>
                <a:r>
                  <a:rPr lang="en-US" sz="1600" dirty="0">
                    <a:effectLst/>
                    <a:latin typeface="Times New Roman" panose="02020603050405020304" pitchFamily="18" charset="0"/>
                    <a:ea typeface="Times New Roman" panose="02020603050405020304" pitchFamily="18" charset="0"/>
                  </a:rPr>
                  <a:t> can be assumed to be equal to 1/15, </a:t>
                </a:r>
                <a14:m>
                  <m:oMath xmlns:m="http://schemas.openxmlformats.org/officeDocument/2006/math">
                    <m:sSub>
                      <m:sSubPr>
                        <m:ctrlPr>
                          <a:rPr lang="en-US" sz="1600" i="1">
                            <a:effectLst/>
                            <a:latin typeface="Cambria Math" panose="02040503050406030204" pitchFamily="18" charset="0"/>
                            <a:ea typeface="Times New Roman" panose="02020603050405020304" pitchFamily="18" charset="0"/>
                          </a:rPr>
                        </m:ctrlPr>
                      </m:sSubPr>
                      <m:e>
                        <m:r>
                          <a:rPr lang="en-US" sz="1600" i="1">
                            <a:effectLst/>
                            <a:latin typeface="Cambria Math" panose="02040503050406030204" pitchFamily="18" charset="0"/>
                            <a:ea typeface="Times New Roman" panose="02020603050405020304" pitchFamily="18" charset="0"/>
                          </a:rPr>
                          <m:t>𝑇</m:t>
                        </m:r>
                      </m:e>
                      <m:sub>
                        <m:r>
                          <a:rPr lang="en-US" sz="1600" i="1">
                            <a:effectLst/>
                            <a:latin typeface="Cambria Math" panose="02040503050406030204" pitchFamily="18" charset="0"/>
                            <a:ea typeface="Times New Roman" panose="02020603050405020304" pitchFamily="18" charset="0"/>
                          </a:rPr>
                          <m:t>𝐴𝑛𝑐h𝑜𝑟</m:t>
                        </m:r>
                        <m:r>
                          <a:rPr lang="en-US" sz="1600" i="1">
                            <a:effectLst/>
                            <a:latin typeface="Cambria Math" panose="02040503050406030204" pitchFamily="18" charset="0"/>
                            <a:ea typeface="Times New Roman" panose="02020603050405020304" pitchFamily="18" charset="0"/>
                          </a:rPr>
                          <m:t>+</m:t>
                        </m:r>
                        <m:r>
                          <a:rPr lang="en-US" sz="1600" i="1">
                            <a:effectLst/>
                            <a:latin typeface="Cambria Math" panose="02040503050406030204" pitchFamily="18" charset="0"/>
                            <a:ea typeface="Times New Roman" panose="02020603050405020304" pitchFamily="18" charset="0"/>
                          </a:rPr>
                          <m:t>𝑁𝑁</m:t>
                        </m:r>
                        <m:r>
                          <a:rPr lang="en-US" sz="1600" i="1">
                            <a:effectLst/>
                            <a:latin typeface="Cambria Math" panose="02040503050406030204" pitchFamily="18" charset="0"/>
                            <a:ea typeface="Times New Roman" panose="02020603050405020304" pitchFamily="18" charset="0"/>
                          </a:rPr>
                          <m:t>. </m:t>
                        </m:r>
                        <m:r>
                          <a:rPr lang="en-US" sz="1600" i="1">
                            <a:effectLst/>
                            <a:latin typeface="Cambria Math" panose="02040503050406030204" pitchFamily="18" charset="0"/>
                            <a:ea typeface="Times New Roman" panose="02020603050405020304" pitchFamily="18" charset="0"/>
                          </a:rPr>
                          <m:t>𝐶𝑃𝑈</m:t>
                        </m:r>
                      </m:sub>
                    </m:sSub>
                  </m:oMath>
                </a14:m>
                <a:r>
                  <a:rPr lang="en-US" sz="1600" dirty="0">
                    <a:effectLst/>
                    <a:latin typeface="Times New Roman" panose="02020603050405020304" pitchFamily="18" charset="0"/>
                    <a:ea typeface="Times New Roman" panose="02020603050405020304" pitchFamily="18" charset="0"/>
                  </a:rPr>
                  <a:t> is the execution time of a test with the NN filter on CPU, </a:t>
                </a:r>
                <a14:m>
                  <m:oMath xmlns:m="http://schemas.openxmlformats.org/officeDocument/2006/math">
                    <m:sSub>
                      <m:sSubPr>
                        <m:ctrlPr>
                          <a:rPr lang="en-US" sz="1600" i="1">
                            <a:effectLst/>
                            <a:latin typeface="Cambria Math" panose="02040503050406030204" pitchFamily="18" charset="0"/>
                            <a:ea typeface="Times New Roman" panose="02020603050405020304" pitchFamily="18" charset="0"/>
                          </a:rPr>
                        </m:ctrlPr>
                      </m:sSubPr>
                      <m:e>
                        <m:r>
                          <a:rPr lang="en-US" sz="1600" i="1">
                            <a:effectLst/>
                            <a:latin typeface="Cambria Math" panose="02040503050406030204" pitchFamily="18" charset="0"/>
                            <a:ea typeface="Times New Roman" panose="02020603050405020304" pitchFamily="18" charset="0"/>
                          </a:rPr>
                          <m:t>𝑇</m:t>
                        </m:r>
                      </m:e>
                      <m:sub>
                        <m:r>
                          <a:rPr lang="en-US" sz="1600" i="1">
                            <a:effectLst/>
                            <a:latin typeface="Cambria Math" panose="02040503050406030204" pitchFamily="18" charset="0"/>
                            <a:ea typeface="Times New Roman" panose="02020603050405020304" pitchFamily="18" charset="0"/>
                          </a:rPr>
                          <m:t>𝐴𝑛𝑐h𝑜𝑟</m:t>
                        </m:r>
                        <m:r>
                          <a:rPr lang="en-US" sz="1600" i="1">
                            <a:effectLst/>
                            <a:latin typeface="Cambria Math" panose="02040503050406030204" pitchFamily="18" charset="0"/>
                            <a:ea typeface="Times New Roman" panose="02020603050405020304" pitchFamily="18" charset="0"/>
                          </a:rPr>
                          <m:t>. </m:t>
                        </m:r>
                        <m:r>
                          <a:rPr lang="en-US" sz="1600" i="1">
                            <a:effectLst/>
                            <a:latin typeface="Cambria Math" panose="02040503050406030204" pitchFamily="18" charset="0"/>
                            <a:ea typeface="Times New Roman" panose="02020603050405020304" pitchFamily="18" charset="0"/>
                          </a:rPr>
                          <m:t>𝐶𝑃𝑈</m:t>
                        </m:r>
                      </m:sub>
                    </m:sSub>
                  </m:oMath>
                </a14:m>
                <a:r>
                  <a:rPr lang="en-US" sz="1600" dirty="0">
                    <a:effectLst/>
                    <a:latin typeface="Times New Roman" panose="02020603050405020304" pitchFamily="18" charset="0"/>
                    <a:ea typeface="Times New Roman" panose="02020603050405020304" pitchFamily="18" charset="0"/>
                  </a:rPr>
                  <a:t> is the execution time of a test without the NN filter, </a:t>
                </a:r>
                <a14:m>
                  <m:oMath xmlns:m="http://schemas.openxmlformats.org/officeDocument/2006/math">
                    <m:sSub>
                      <m:sSubPr>
                        <m:ctrlPr>
                          <a:rPr lang="en-US" sz="1600" i="1">
                            <a:effectLst/>
                            <a:latin typeface="Cambria Math" panose="02040503050406030204" pitchFamily="18" charset="0"/>
                            <a:ea typeface="Times New Roman" panose="02020603050405020304" pitchFamily="18" charset="0"/>
                          </a:rPr>
                        </m:ctrlPr>
                      </m:sSubPr>
                      <m:e>
                        <m:r>
                          <a:rPr lang="en-US" sz="1600" i="1">
                            <a:effectLst/>
                            <a:latin typeface="Cambria Math" panose="02040503050406030204" pitchFamily="18" charset="0"/>
                            <a:ea typeface="Times New Roman" panose="02020603050405020304" pitchFamily="18" charset="0"/>
                          </a:rPr>
                          <m:t>𝑇</m:t>
                        </m:r>
                      </m:e>
                      <m:sub>
                        <m:r>
                          <a:rPr lang="en-US" sz="1600" i="1">
                            <a:effectLst/>
                            <a:latin typeface="Cambria Math" panose="02040503050406030204" pitchFamily="18" charset="0"/>
                            <a:ea typeface="Times New Roman" panose="02020603050405020304" pitchFamily="18" charset="0"/>
                          </a:rPr>
                          <m:t>𝐴𝑛𝑐h𝑜𝑟</m:t>
                        </m:r>
                        <m:r>
                          <a:rPr lang="en-US" sz="1600" i="1">
                            <a:effectLst/>
                            <a:latin typeface="Cambria Math" panose="02040503050406030204" pitchFamily="18" charset="0"/>
                            <a:ea typeface="Times New Roman" panose="02020603050405020304" pitchFamily="18" charset="0"/>
                          </a:rPr>
                          <m:t>+</m:t>
                        </m:r>
                        <m:r>
                          <a:rPr lang="en-US" sz="1600" i="1">
                            <a:effectLst/>
                            <a:latin typeface="Cambria Math" panose="02040503050406030204" pitchFamily="18" charset="0"/>
                            <a:ea typeface="Times New Roman" panose="02020603050405020304" pitchFamily="18" charset="0"/>
                          </a:rPr>
                          <m:t>𝑁𝑁</m:t>
                        </m:r>
                        <m:r>
                          <a:rPr lang="en-US" sz="1600" i="1">
                            <a:effectLst/>
                            <a:latin typeface="Cambria Math" panose="02040503050406030204" pitchFamily="18" charset="0"/>
                            <a:ea typeface="Times New Roman" panose="02020603050405020304" pitchFamily="18" charset="0"/>
                          </a:rPr>
                          <m:t>.</m:t>
                        </m:r>
                        <m:r>
                          <a:rPr lang="en-US" sz="1600" i="1">
                            <a:effectLst/>
                            <a:latin typeface="Cambria Math" panose="02040503050406030204" pitchFamily="18" charset="0"/>
                            <a:ea typeface="Times New Roman" panose="02020603050405020304" pitchFamily="18" charset="0"/>
                          </a:rPr>
                          <m:t>𝐺𝑃𝑈</m:t>
                        </m:r>
                      </m:sub>
                    </m:sSub>
                  </m:oMath>
                </a14:m>
                <a:r>
                  <a:rPr lang="en-US" sz="1600" dirty="0">
                    <a:effectLst/>
                    <a:latin typeface="Times New Roman" panose="02020603050405020304" pitchFamily="18" charset="0"/>
                    <a:ea typeface="Times New Roman" panose="02020603050405020304" pitchFamily="18" charset="0"/>
                  </a:rPr>
                  <a:t> is estimation of the execution time of a test the NN filter on GPU.</a:t>
                </a:r>
              </a:p>
            </p:txBody>
          </p:sp>
        </mc:Choice>
        <mc:Fallback>
          <p:sp>
            <p:nvSpPr>
              <p:cNvPr id="12" name="TextBox 11">
                <a:extLst>
                  <a:ext uri="{FF2B5EF4-FFF2-40B4-BE49-F238E27FC236}">
                    <a16:creationId xmlns:a16="http://schemas.microsoft.com/office/drawing/2014/main" id="{B044E1DC-67A4-403C-A3DF-7EAB090C199C}"/>
                  </a:ext>
                </a:extLst>
              </p:cNvPr>
              <p:cNvSpPr txBox="1">
                <a:spLocks noRot="1" noChangeAspect="1" noMove="1" noResize="1" noEditPoints="1" noAdjustHandles="1" noChangeArrowheads="1" noChangeShapeType="1" noTextEdit="1"/>
              </p:cNvSpPr>
              <p:nvPr/>
            </p:nvSpPr>
            <p:spPr>
              <a:xfrm>
                <a:off x="7711856" y="2546803"/>
                <a:ext cx="4252716" cy="1815882"/>
              </a:xfrm>
              <a:prstGeom prst="rect">
                <a:avLst/>
              </a:prstGeom>
              <a:blipFill>
                <a:blip r:embed="rId4"/>
                <a:stretch>
                  <a:fillRect l="-716" t="-1007" r="-716" b="-335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6435D81B-6414-4D45-A3DD-8729B52BF6E7}"/>
              </a:ext>
            </a:extLst>
          </p:cNvPr>
          <p:cNvSpPr txBox="1"/>
          <p:nvPr/>
        </p:nvSpPr>
        <p:spPr>
          <a:xfrm>
            <a:off x="293076" y="5241305"/>
            <a:ext cx="2028093" cy="923330"/>
          </a:xfrm>
          <a:prstGeom prst="rect">
            <a:avLst/>
          </a:prstGeom>
          <a:noFill/>
        </p:spPr>
        <p:txBody>
          <a:bodyPr wrap="square" rtlCol="0">
            <a:spAutoFit/>
          </a:bodyPr>
          <a:lstStyle/>
          <a:p>
            <a:r>
              <a:rPr lang="en-US" dirty="0"/>
              <a:t>Model execution time on a single tile in milliseconds.</a:t>
            </a:r>
          </a:p>
        </p:txBody>
      </p:sp>
      <p:sp>
        <p:nvSpPr>
          <p:cNvPr id="5" name="Arrow: Right 4">
            <a:extLst>
              <a:ext uri="{FF2B5EF4-FFF2-40B4-BE49-F238E27FC236}">
                <a16:creationId xmlns:a16="http://schemas.microsoft.com/office/drawing/2014/main" id="{D7CE2693-FFD1-4418-BDDE-23B9BCA84A46}"/>
              </a:ext>
            </a:extLst>
          </p:cNvPr>
          <p:cNvSpPr/>
          <p:nvPr/>
        </p:nvSpPr>
        <p:spPr>
          <a:xfrm>
            <a:off x="2321169" y="5572368"/>
            <a:ext cx="521534" cy="3438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6140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A12F-E506-46C2-BBCB-B8F0CDDCE6E9}"/>
              </a:ext>
            </a:extLst>
          </p:cNvPr>
          <p:cNvSpPr>
            <a:spLocks noGrp="1"/>
          </p:cNvSpPr>
          <p:nvPr>
            <p:ph type="title"/>
          </p:nvPr>
        </p:nvSpPr>
        <p:spPr/>
        <p:txBody>
          <a:bodyPr/>
          <a:lstStyle/>
          <a:p>
            <a:r>
              <a:rPr lang="en-US" dirty="0"/>
              <a:t>Experiments on the mobile device</a:t>
            </a:r>
          </a:p>
        </p:txBody>
      </p:sp>
      <p:graphicFrame>
        <p:nvGraphicFramePr>
          <p:cNvPr id="5" name="Content Placeholder 4">
            <a:extLst>
              <a:ext uri="{FF2B5EF4-FFF2-40B4-BE49-F238E27FC236}">
                <a16:creationId xmlns:a16="http://schemas.microsoft.com/office/drawing/2014/main" id="{A57A1C5C-058F-4037-8A5D-2ED6893D5828}"/>
              </a:ext>
            </a:extLst>
          </p:cNvPr>
          <p:cNvGraphicFramePr>
            <a:graphicFrameLocks noGrp="1"/>
          </p:cNvGraphicFramePr>
          <p:nvPr>
            <p:ph idx="1"/>
            <p:extLst>
              <p:ext uri="{D42A27DB-BD31-4B8C-83A1-F6EECF244321}">
                <p14:modId xmlns:p14="http://schemas.microsoft.com/office/powerpoint/2010/main" val="3374430664"/>
              </p:ext>
            </p:extLst>
          </p:nvPr>
        </p:nvGraphicFramePr>
        <p:xfrm>
          <a:off x="402857" y="1960674"/>
          <a:ext cx="4223850" cy="1280160"/>
        </p:xfrm>
        <a:graphic>
          <a:graphicData uri="http://schemas.openxmlformats.org/drawingml/2006/table">
            <a:tbl>
              <a:tblPr firstRow="1" firstCol="1" bandRow="1">
                <a:tableStyleId>{5C22544A-7EE6-4342-B048-85BDC9FD1C3A}</a:tableStyleId>
              </a:tblPr>
              <a:tblGrid>
                <a:gridCol w="844770">
                  <a:extLst>
                    <a:ext uri="{9D8B030D-6E8A-4147-A177-3AD203B41FA5}">
                      <a16:colId xmlns:a16="http://schemas.microsoft.com/office/drawing/2014/main" val="1629855983"/>
                    </a:ext>
                  </a:extLst>
                </a:gridCol>
                <a:gridCol w="844770">
                  <a:extLst>
                    <a:ext uri="{9D8B030D-6E8A-4147-A177-3AD203B41FA5}">
                      <a16:colId xmlns:a16="http://schemas.microsoft.com/office/drawing/2014/main" val="2535960619"/>
                    </a:ext>
                  </a:extLst>
                </a:gridCol>
                <a:gridCol w="844770">
                  <a:extLst>
                    <a:ext uri="{9D8B030D-6E8A-4147-A177-3AD203B41FA5}">
                      <a16:colId xmlns:a16="http://schemas.microsoft.com/office/drawing/2014/main" val="3445022470"/>
                    </a:ext>
                  </a:extLst>
                </a:gridCol>
                <a:gridCol w="844770">
                  <a:extLst>
                    <a:ext uri="{9D8B030D-6E8A-4147-A177-3AD203B41FA5}">
                      <a16:colId xmlns:a16="http://schemas.microsoft.com/office/drawing/2014/main" val="2619625773"/>
                    </a:ext>
                  </a:extLst>
                </a:gridCol>
                <a:gridCol w="844770">
                  <a:extLst>
                    <a:ext uri="{9D8B030D-6E8A-4147-A177-3AD203B41FA5}">
                      <a16:colId xmlns:a16="http://schemas.microsoft.com/office/drawing/2014/main" val="155195949"/>
                    </a:ext>
                  </a:extLst>
                </a:gridCol>
              </a:tblGrid>
              <a:tr h="175260">
                <a:tc>
                  <a:txBody>
                    <a:bodyPr/>
                    <a:lstStyle/>
                    <a:p>
                      <a:endParaRPr lang="en-US" sz="1100">
                        <a:effectLst/>
                        <a:latin typeface="Times New Roman" panose="02020603050405020304" pitchFamily="18" charset="0"/>
                      </a:endParaRPr>
                    </a:p>
                  </a:txBody>
                  <a:tcPr marL="68580" marR="68580" marT="0" marB="0"/>
                </a:tc>
                <a:tc>
                  <a:txBody>
                    <a:bodyPr/>
                    <a:lstStyle/>
                    <a:p>
                      <a:endParaRPr lang="en-US" sz="1100">
                        <a:effectLst/>
                        <a:latin typeface="Times New Roman" panose="02020603050405020304" pitchFamily="18" charset="0"/>
                      </a:endParaRPr>
                    </a:p>
                  </a:txBody>
                  <a:tcPr marL="68580" marR="68580" marT="0" marB="0"/>
                </a:tc>
                <a:tc gridSpan="3">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a:effectLst/>
                        </a:rPr>
                        <a:t>Execution time, </a:t>
                      </a:r>
                      <a:r>
                        <a:rPr lang="en-US" sz="1400" cap="all" dirty="0" err="1">
                          <a:effectLst/>
                        </a:rPr>
                        <a:t>ms</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5007653"/>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dirty="0" err="1">
                          <a:effectLst/>
                        </a:rPr>
                        <a:t>AXwY</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Platform</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Avg</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Max</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Min</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43867759"/>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a8w8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CPU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81.1</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83.6</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77.5</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97512068"/>
                  </a:ext>
                </a:extLst>
              </a:tr>
              <a:tr h="175260">
                <a:tc>
                  <a:txBody>
                    <a:bodyPr/>
                    <a:lstStyle/>
                    <a:p>
                      <a:endParaRPr lang="en-US" sz="1100">
                        <a:effectLst/>
                        <a:latin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dirty="0">
                          <a:effectLst/>
                        </a:rPr>
                        <a:t>NPU</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153.9</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156.3</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150.8</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28908204"/>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a16w8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CPU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79.4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87.4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68.3</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05542437"/>
                  </a:ext>
                </a:extLst>
              </a:tr>
              <a:tr h="175260">
                <a:tc>
                  <a:txBody>
                    <a:bodyPr/>
                    <a:lstStyle/>
                    <a:p>
                      <a:endParaRPr lang="en-US" sz="1100">
                        <a:effectLst/>
                        <a:latin typeface="Times New Roman" panose="02020603050405020304" pitchFamily="18" charset="0"/>
                      </a:endParaRPr>
                    </a:p>
                  </a:txBody>
                  <a:tcPr marL="68580" marR="68580" marT="0" marB="0"/>
                </a:tc>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NPU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142.6</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145.8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dirty="0">
                          <a:effectLst/>
                        </a:rPr>
                        <a:t>137.9</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046305531"/>
                  </a:ext>
                </a:extLst>
              </a:tr>
            </a:tbl>
          </a:graphicData>
        </a:graphic>
      </p:graphicFrame>
      <p:sp>
        <p:nvSpPr>
          <p:cNvPr id="4" name="Slide Number Placeholder 3">
            <a:extLst>
              <a:ext uri="{FF2B5EF4-FFF2-40B4-BE49-F238E27FC236}">
                <a16:creationId xmlns:a16="http://schemas.microsoft.com/office/drawing/2014/main" id="{151FE0A6-5CF7-4280-9EFA-A7244D601C56}"/>
              </a:ext>
            </a:extLst>
          </p:cNvPr>
          <p:cNvSpPr>
            <a:spLocks noGrp="1"/>
          </p:cNvSpPr>
          <p:nvPr>
            <p:ph type="sldNum" sz="quarter" idx="12"/>
          </p:nvPr>
        </p:nvSpPr>
        <p:spPr/>
        <p:txBody>
          <a:bodyPr/>
          <a:lstStyle/>
          <a:p>
            <a:fld id="{7494D5F4-5C1E-4698-865C-BC73826DAB9F}" type="slidenum">
              <a:rPr lang="en-US" smtClean="0"/>
              <a:t>6</a:t>
            </a:fld>
            <a:endParaRPr lang="en-US"/>
          </a:p>
        </p:txBody>
      </p:sp>
      <p:sp>
        <p:nvSpPr>
          <p:cNvPr id="6" name="TextBox 5">
            <a:extLst>
              <a:ext uri="{FF2B5EF4-FFF2-40B4-BE49-F238E27FC236}">
                <a16:creationId xmlns:a16="http://schemas.microsoft.com/office/drawing/2014/main" id="{6F78451C-E056-43C6-BEF8-D591BB9E5295}"/>
              </a:ext>
            </a:extLst>
          </p:cNvPr>
          <p:cNvSpPr txBox="1"/>
          <p:nvPr/>
        </p:nvSpPr>
        <p:spPr>
          <a:xfrm>
            <a:off x="414215" y="3290500"/>
            <a:ext cx="4212492" cy="461665"/>
          </a:xfrm>
          <a:prstGeom prst="rect">
            <a:avLst/>
          </a:prstGeom>
          <a:noFill/>
        </p:spPr>
        <p:txBody>
          <a:bodyPr wrap="square" rtlCol="0">
            <a:spAutoFit/>
          </a:bodyPr>
          <a:lstStyle/>
          <a:p>
            <a:r>
              <a:rPr lang="en-CA" sz="1200" dirty="0">
                <a:effectLst/>
                <a:latin typeface="Times New Roman" panose="02020603050405020304" pitchFamily="18" charset="0"/>
                <a:ea typeface="Times New Roman" panose="02020603050405020304" pitchFamily="18" charset="0"/>
              </a:rPr>
              <a:t>where </a:t>
            </a:r>
            <a:r>
              <a:rPr lang="en-CA" sz="1200" b="1" dirty="0">
                <a:effectLst/>
                <a:latin typeface="Times New Roman" panose="02020603050405020304" pitchFamily="18" charset="0"/>
                <a:ea typeface="Times New Roman" panose="02020603050405020304" pitchFamily="18" charset="0"/>
              </a:rPr>
              <a:t>X</a:t>
            </a:r>
            <a:r>
              <a:rPr lang="en-CA" sz="1200" dirty="0">
                <a:effectLst/>
                <a:latin typeface="Times New Roman" panose="02020603050405020304" pitchFamily="18" charset="0"/>
                <a:ea typeface="Times New Roman" panose="02020603050405020304" pitchFamily="18" charset="0"/>
              </a:rPr>
              <a:t> is a number of bits for activations and </a:t>
            </a:r>
            <a:r>
              <a:rPr lang="en-CA" sz="1200" b="1" dirty="0">
                <a:effectLst/>
                <a:latin typeface="Times New Roman" panose="02020603050405020304" pitchFamily="18" charset="0"/>
                <a:ea typeface="Times New Roman" panose="02020603050405020304" pitchFamily="18" charset="0"/>
              </a:rPr>
              <a:t>Y </a:t>
            </a:r>
            <a:r>
              <a:rPr lang="en-CA" sz="1200" dirty="0">
                <a:effectLst/>
                <a:latin typeface="Times New Roman" panose="02020603050405020304" pitchFamily="18" charset="0"/>
                <a:ea typeface="Times New Roman" panose="02020603050405020304" pitchFamily="18" charset="0"/>
              </a:rPr>
              <a:t>is a number of bits for weights</a:t>
            </a:r>
            <a:endParaRPr lang="en-US" sz="1200" dirty="0"/>
          </a:p>
        </p:txBody>
      </p:sp>
      <p:pic>
        <p:nvPicPr>
          <p:cNvPr id="7" name="Picture 6">
            <a:extLst>
              <a:ext uri="{FF2B5EF4-FFF2-40B4-BE49-F238E27FC236}">
                <a16:creationId xmlns:a16="http://schemas.microsoft.com/office/drawing/2014/main" id="{9B761B59-BEF0-41B9-94CD-E0E30FC80F73}"/>
              </a:ext>
            </a:extLst>
          </p:cNvPr>
          <p:cNvPicPr/>
          <p:nvPr/>
        </p:nvPicPr>
        <p:blipFill>
          <a:blip r:embed="rId2"/>
          <a:stretch>
            <a:fillRect/>
          </a:stretch>
        </p:blipFill>
        <p:spPr>
          <a:xfrm>
            <a:off x="617719" y="3888740"/>
            <a:ext cx="3794125" cy="2331720"/>
          </a:xfrm>
          <a:prstGeom prst="rect">
            <a:avLst/>
          </a:prstGeom>
        </p:spPr>
      </p:pic>
      <p:pic>
        <p:nvPicPr>
          <p:cNvPr id="10" name="Picture 9">
            <a:extLst>
              <a:ext uri="{FF2B5EF4-FFF2-40B4-BE49-F238E27FC236}">
                <a16:creationId xmlns:a16="http://schemas.microsoft.com/office/drawing/2014/main" id="{60C4743B-2769-404F-86A5-F2A4A6DF8C36}"/>
              </a:ext>
            </a:extLst>
          </p:cNvPr>
          <p:cNvPicPr>
            <a:picLocks noChangeAspect="1"/>
          </p:cNvPicPr>
          <p:nvPr/>
        </p:nvPicPr>
        <p:blipFill>
          <a:blip r:embed="rId3"/>
          <a:stretch>
            <a:fillRect/>
          </a:stretch>
        </p:blipFill>
        <p:spPr>
          <a:xfrm>
            <a:off x="4820413" y="1960674"/>
            <a:ext cx="7049964" cy="3696629"/>
          </a:xfrm>
          <a:prstGeom prst="rect">
            <a:avLst/>
          </a:prstGeom>
        </p:spPr>
      </p:pic>
      <p:sp>
        <p:nvSpPr>
          <p:cNvPr id="11" name="Rectangle 10">
            <a:extLst>
              <a:ext uri="{FF2B5EF4-FFF2-40B4-BE49-F238E27FC236}">
                <a16:creationId xmlns:a16="http://schemas.microsoft.com/office/drawing/2014/main" id="{66136FAD-35F9-478F-886F-BE58EE91FE7C}"/>
              </a:ext>
            </a:extLst>
          </p:cNvPr>
          <p:cNvSpPr/>
          <p:nvPr/>
        </p:nvSpPr>
        <p:spPr>
          <a:xfrm>
            <a:off x="4751754" y="3429000"/>
            <a:ext cx="7182338" cy="323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1EAAE2-6E2F-44BC-8A27-2CBD39C1935B}"/>
              </a:ext>
            </a:extLst>
          </p:cNvPr>
          <p:cNvSpPr/>
          <p:nvPr/>
        </p:nvSpPr>
        <p:spPr>
          <a:xfrm>
            <a:off x="488462" y="4820921"/>
            <a:ext cx="4138245" cy="323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7323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C876D-0193-4FF7-A6D5-579CD89B15C1}"/>
              </a:ext>
            </a:extLst>
          </p:cNvPr>
          <p:cNvSpPr>
            <a:spLocks noGrp="1"/>
          </p:cNvSpPr>
          <p:nvPr>
            <p:ph type="title"/>
          </p:nvPr>
        </p:nvSpPr>
        <p:spPr/>
        <p:txBody>
          <a:bodyPr/>
          <a:lstStyle/>
          <a:p>
            <a:r>
              <a:rPr lang="en-US" dirty="0"/>
              <a:t>Experiments on the mobile device</a:t>
            </a:r>
          </a:p>
        </p:txBody>
      </p:sp>
      <p:graphicFrame>
        <p:nvGraphicFramePr>
          <p:cNvPr id="5" name="Content Placeholder 4">
            <a:extLst>
              <a:ext uri="{FF2B5EF4-FFF2-40B4-BE49-F238E27FC236}">
                <a16:creationId xmlns:a16="http://schemas.microsoft.com/office/drawing/2014/main" id="{54FC1AFD-4907-45B0-BDAF-411C537DFABE}"/>
              </a:ext>
            </a:extLst>
          </p:cNvPr>
          <p:cNvGraphicFramePr>
            <a:graphicFrameLocks noGrp="1"/>
          </p:cNvGraphicFramePr>
          <p:nvPr>
            <p:ph idx="1"/>
            <p:extLst>
              <p:ext uri="{D42A27DB-BD31-4B8C-83A1-F6EECF244321}">
                <p14:modId xmlns:p14="http://schemas.microsoft.com/office/powerpoint/2010/main" val="562899933"/>
              </p:ext>
            </p:extLst>
          </p:nvPr>
        </p:nvGraphicFramePr>
        <p:xfrm>
          <a:off x="492369" y="2509702"/>
          <a:ext cx="3926865" cy="1280160"/>
        </p:xfrm>
        <a:graphic>
          <a:graphicData uri="http://schemas.openxmlformats.org/drawingml/2006/table">
            <a:tbl>
              <a:tblPr firstRow="1" firstCol="1" bandRow="1">
                <a:tableStyleId>{5C22544A-7EE6-4342-B048-85BDC9FD1C3A}</a:tableStyleId>
              </a:tblPr>
              <a:tblGrid>
                <a:gridCol w="785373">
                  <a:extLst>
                    <a:ext uri="{9D8B030D-6E8A-4147-A177-3AD203B41FA5}">
                      <a16:colId xmlns:a16="http://schemas.microsoft.com/office/drawing/2014/main" val="1641367643"/>
                    </a:ext>
                  </a:extLst>
                </a:gridCol>
                <a:gridCol w="785373">
                  <a:extLst>
                    <a:ext uri="{9D8B030D-6E8A-4147-A177-3AD203B41FA5}">
                      <a16:colId xmlns:a16="http://schemas.microsoft.com/office/drawing/2014/main" val="458645482"/>
                    </a:ext>
                  </a:extLst>
                </a:gridCol>
                <a:gridCol w="785373">
                  <a:extLst>
                    <a:ext uri="{9D8B030D-6E8A-4147-A177-3AD203B41FA5}">
                      <a16:colId xmlns:a16="http://schemas.microsoft.com/office/drawing/2014/main" val="3033323350"/>
                    </a:ext>
                  </a:extLst>
                </a:gridCol>
                <a:gridCol w="785373">
                  <a:extLst>
                    <a:ext uri="{9D8B030D-6E8A-4147-A177-3AD203B41FA5}">
                      <a16:colId xmlns:a16="http://schemas.microsoft.com/office/drawing/2014/main" val="3442677177"/>
                    </a:ext>
                  </a:extLst>
                </a:gridCol>
                <a:gridCol w="785373">
                  <a:extLst>
                    <a:ext uri="{9D8B030D-6E8A-4147-A177-3AD203B41FA5}">
                      <a16:colId xmlns:a16="http://schemas.microsoft.com/office/drawing/2014/main" val="41256789"/>
                    </a:ext>
                  </a:extLst>
                </a:gridCol>
              </a:tblGrid>
              <a:tr h="175260">
                <a:tc>
                  <a:txBody>
                    <a:bodyPr/>
                    <a:lstStyle/>
                    <a:p>
                      <a:endParaRPr lang="en-US" sz="1100">
                        <a:effectLst/>
                        <a:latin typeface="Times New Roman" panose="02020603050405020304" pitchFamily="18" charset="0"/>
                      </a:endParaRPr>
                    </a:p>
                  </a:txBody>
                  <a:tcPr marL="68580" marR="68580" marT="0" marB="0"/>
                </a:tc>
                <a:tc>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 </a:t>
                      </a:r>
                      <a:endParaRPr lang="en-US" sz="1400">
                        <a:effectLst/>
                        <a:latin typeface="Times New Roman" panose="02020603050405020304" pitchFamily="18" charset="0"/>
                        <a:ea typeface="Times New Roman" panose="02020603050405020304" pitchFamily="18" charset="0"/>
                      </a:endParaRPr>
                    </a:p>
                  </a:txBody>
                  <a:tcPr marL="68580" marR="68580" marT="0" marB="0"/>
                </a:tc>
                <a:tc gridSpan="3">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Execution time, ms</a:t>
                      </a:r>
                      <a:endParaRPr lang="en-US" sz="14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1585465"/>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aXwY</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Platform</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dirty="0">
                          <a:effectLst/>
                        </a:rPr>
                        <a:t>Avg</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Max</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Min</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57300790"/>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a8w8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CPU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28.0</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28.9</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26.9</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1428467"/>
                  </a:ext>
                </a:extLst>
              </a:tr>
              <a:tr h="175260">
                <a:tc>
                  <a:txBody>
                    <a:bodyPr/>
                    <a:lstStyle/>
                    <a:p>
                      <a:endParaRPr lang="en-US" sz="1100">
                        <a:effectLst/>
                        <a:latin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NPU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6.1</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6.4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5.7</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41442524"/>
                  </a:ext>
                </a:extLst>
              </a:tr>
              <a:tr h="175260">
                <a:tc>
                  <a:txBody>
                    <a:bodyPr/>
                    <a:lstStyle/>
                    <a:p>
                      <a:pPr marL="0" marR="0" algn="l"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cap="all">
                          <a:effectLst/>
                        </a:rPr>
                        <a:t>a16w8</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CPU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29.7</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39.3</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26.2</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452615222"/>
                  </a:ext>
                </a:extLst>
              </a:tr>
              <a:tr h="175260">
                <a:tc>
                  <a:txBody>
                    <a:bodyPr/>
                    <a:lstStyle/>
                    <a:p>
                      <a:endParaRPr lang="en-US" sz="1100">
                        <a:effectLst/>
                        <a:latin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NPU</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6.5</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a:effectLst/>
                        </a:rPr>
                        <a:t>6.7</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r" fontAlgn="auto" hangingPunct="1">
                        <a:spcBef>
                          <a:spcPts val="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457200" algn="l"/>
                        </a:tabLst>
                      </a:pPr>
                      <a:r>
                        <a:rPr lang="en-US" sz="1400" dirty="0">
                          <a:effectLst/>
                        </a:rPr>
                        <a:t>6.3</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68879686"/>
                  </a:ext>
                </a:extLst>
              </a:tr>
            </a:tbl>
          </a:graphicData>
        </a:graphic>
      </p:graphicFrame>
      <p:sp>
        <p:nvSpPr>
          <p:cNvPr id="4" name="Slide Number Placeholder 3">
            <a:extLst>
              <a:ext uri="{FF2B5EF4-FFF2-40B4-BE49-F238E27FC236}">
                <a16:creationId xmlns:a16="http://schemas.microsoft.com/office/drawing/2014/main" id="{9AA2B679-EC36-47FB-8514-E9CC161AAAE9}"/>
              </a:ext>
            </a:extLst>
          </p:cNvPr>
          <p:cNvSpPr>
            <a:spLocks noGrp="1"/>
          </p:cNvSpPr>
          <p:nvPr>
            <p:ph type="sldNum" sz="quarter" idx="12"/>
          </p:nvPr>
        </p:nvSpPr>
        <p:spPr/>
        <p:txBody>
          <a:bodyPr/>
          <a:lstStyle/>
          <a:p>
            <a:fld id="{7494D5F4-5C1E-4698-865C-BC73826DAB9F}" type="slidenum">
              <a:rPr lang="en-US" smtClean="0"/>
              <a:t>7</a:t>
            </a:fld>
            <a:endParaRPr lang="en-US"/>
          </a:p>
        </p:txBody>
      </p:sp>
      <p:sp>
        <p:nvSpPr>
          <p:cNvPr id="6" name="TextBox 5">
            <a:extLst>
              <a:ext uri="{FF2B5EF4-FFF2-40B4-BE49-F238E27FC236}">
                <a16:creationId xmlns:a16="http://schemas.microsoft.com/office/drawing/2014/main" id="{F6FADCED-10F0-4AE6-9BD1-E97083058BF6}"/>
              </a:ext>
            </a:extLst>
          </p:cNvPr>
          <p:cNvSpPr txBox="1"/>
          <p:nvPr/>
        </p:nvSpPr>
        <p:spPr>
          <a:xfrm>
            <a:off x="492369" y="1836615"/>
            <a:ext cx="10566400" cy="646331"/>
          </a:xfrm>
          <a:prstGeom prst="rect">
            <a:avLst/>
          </a:prstGeom>
          <a:noFill/>
        </p:spPr>
        <p:txBody>
          <a:bodyPr wrap="square" rtlCol="0">
            <a:spAutoFit/>
          </a:bodyPr>
          <a:lstStyle/>
          <a:p>
            <a:r>
              <a:rPr lang="en-US" dirty="0" err="1"/>
              <a:t>DepthWise</a:t>
            </a:r>
            <a:r>
              <a:rPr lang="en-US" dirty="0"/>
              <a:t> convolution was changed on Conv2D. </a:t>
            </a:r>
            <a:r>
              <a:rPr lang="en-US" dirty="0" err="1"/>
              <a:t>PReLU</a:t>
            </a:r>
            <a:r>
              <a:rPr lang="en-US" dirty="0"/>
              <a:t> was replaced by </a:t>
            </a:r>
            <a:r>
              <a:rPr lang="en-US" dirty="0" err="1"/>
              <a:t>ReLU</a:t>
            </a:r>
            <a:r>
              <a:rPr lang="en-US" dirty="0"/>
              <a:t> because of a problem with </a:t>
            </a:r>
            <a:r>
              <a:rPr lang="en-US" dirty="0" err="1"/>
              <a:t>convertion</a:t>
            </a:r>
            <a:r>
              <a:rPr lang="en-US" dirty="0"/>
              <a:t> of the model </a:t>
            </a:r>
          </a:p>
        </p:txBody>
      </p:sp>
      <p:pic>
        <p:nvPicPr>
          <p:cNvPr id="8" name="Picture 7">
            <a:extLst>
              <a:ext uri="{FF2B5EF4-FFF2-40B4-BE49-F238E27FC236}">
                <a16:creationId xmlns:a16="http://schemas.microsoft.com/office/drawing/2014/main" id="{6D4380F2-BCD1-4477-AEEC-91EEE75F1174}"/>
              </a:ext>
            </a:extLst>
          </p:cNvPr>
          <p:cNvPicPr>
            <a:picLocks noChangeAspect="1"/>
          </p:cNvPicPr>
          <p:nvPr/>
        </p:nvPicPr>
        <p:blipFill>
          <a:blip r:embed="rId2"/>
          <a:stretch>
            <a:fillRect/>
          </a:stretch>
        </p:blipFill>
        <p:spPr>
          <a:xfrm>
            <a:off x="577308" y="3967682"/>
            <a:ext cx="3756986" cy="2095682"/>
          </a:xfrm>
          <a:prstGeom prst="rect">
            <a:avLst/>
          </a:prstGeom>
        </p:spPr>
      </p:pic>
      <p:pic>
        <p:nvPicPr>
          <p:cNvPr id="10" name="Picture 9">
            <a:extLst>
              <a:ext uri="{FF2B5EF4-FFF2-40B4-BE49-F238E27FC236}">
                <a16:creationId xmlns:a16="http://schemas.microsoft.com/office/drawing/2014/main" id="{4FB996FE-0FE2-4001-86B6-A96C39C2650C}"/>
              </a:ext>
            </a:extLst>
          </p:cNvPr>
          <p:cNvPicPr>
            <a:picLocks noChangeAspect="1"/>
          </p:cNvPicPr>
          <p:nvPr/>
        </p:nvPicPr>
        <p:blipFill>
          <a:blip r:embed="rId3"/>
          <a:stretch>
            <a:fillRect/>
          </a:stretch>
        </p:blipFill>
        <p:spPr>
          <a:xfrm>
            <a:off x="4781429" y="2482946"/>
            <a:ext cx="6833263" cy="3566019"/>
          </a:xfrm>
          <a:prstGeom prst="rect">
            <a:avLst/>
          </a:prstGeom>
        </p:spPr>
      </p:pic>
    </p:spTree>
    <p:extLst>
      <p:ext uri="{BB962C8B-B14F-4D97-AF65-F5344CB8AC3E}">
        <p14:creationId xmlns:p14="http://schemas.microsoft.com/office/powerpoint/2010/main" val="1982214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BD084-4863-4954-A26F-A55537A0AC3A}"/>
              </a:ext>
            </a:extLst>
          </p:cNvPr>
          <p:cNvSpPr>
            <a:spLocks noGrp="1"/>
          </p:cNvSpPr>
          <p:nvPr>
            <p:ph type="title"/>
          </p:nvPr>
        </p:nvSpPr>
        <p:spPr/>
        <p:txBody>
          <a:bodyPr/>
          <a:lstStyle/>
          <a:p>
            <a:r>
              <a:rPr lang="en-US" dirty="0"/>
              <a:t>Conclusions</a:t>
            </a:r>
            <a:endParaRPr lang="en-D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57078D-7815-4677-910C-80765A09CBA2}"/>
                  </a:ext>
                </a:extLst>
              </p:cNvPr>
              <p:cNvSpPr>
                <a:spLocks noGrp="1"/>
              </p:cNvSpPr>
              <p:nvPr>
                <p:ph idx="1"/>
              </p:nvPr>
            </p:nvSpPr>
            <p:spPr/>
            <p:txBody>
              <a:bodyPr/>
              <a:lstStyle/>
              <a:p>
                <a:pPr marL="201168" lvl="1" indent="0">
                  <a:buNone/>
                </a:pPr>
                <a:endParaRPr lang="en-US" dirty="0"/>
              </a:p>
              <a:p>
                <a:pPr marL="201168" lvl="1" indent="0">
                  <a:buNone/>
                </a:pPr>
                <a:r>
                  <a:rPr lang="en-US" dirty="0"/>
                  <a:t>The current implementation of SADL allows you to control the operations executed by NN elements, but it is not optimized for running on GPUs, on which neural network solutions can demonstrate significant acceleration. To evaluate the complexity of algorithms on real devices, it is proposed to use the formula:</a:t>
                </a:r>
              </a:p>
              <a:p>
                <a:pPr marL="201168" lvl="1" indent="0">
                  <a:buNone/>
                </a:pPr>
                <a14:m>
                  <m:oMathPara xmlns:m="http://schemas.openxmlformats.org/officeDocument/2006/math">
                    <m:oMathParaPr>
                      <m:jc m:val="centerGroup"/>
                    </m:oMathParaPr>
                    <m:oMath xmlns:m="http://schemas.openxmlformats.org/officeDocument/2006/math">
                      <m:sSub>
                        <m:sSubPr>
                          <m:ctrlPr>
                            <a:rPr lang="en-US" i="1" smtClean="0">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𝐴𝑛𝑐h𝑜𝑟</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𝑁𝑁</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𝐺𝑃𝑈</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𝐴𝑛𝑐h𝑜𝑟</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𝐶𝑃𝑈</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𝛼</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d>
                        <m:dPr>
                          <m:ctrlPr>
                            <a:rPr lang="en-US" i="1">
                              <a:effectLst/>
                              <a:latin typeface="Cambria Math" panose="02040503050406030204" pitchFamily="18" charset="0"/>
                            </a:rPr>
                          </m:ctrlPr>
                        </m:dPr>
                        <m:e>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𝐴𝑛𝑐h𝑜𝑟</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𝑁𝑁</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𝐶𝑃𝑈</m:t>
                              </m:r>
                            </m:sub>
                          </m:s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i="1">
                                  <a:effectLst/>
                                  <a:latin typeface="Cambria Math" panose="020405030504060302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𝐴𝑛𝑐h𝑜𝑟</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𝐶𝑃𝑈</m:t>
                              </m:r>
                            </m:sub>
                          </m:sSub>
                        </m:e>
                      </m:d>
                    </m:oMath>
                  </m:oMathPara>
                </a14:m>
                <a:endParaRPr lang="en-US" dirty="0"/>
              </a:p>
              <a:p>
                <a:pPr marL="201168" lvl="1" indent="0">
                  <a:buNone/>
                </a:pPr>
                <a:r>
                  <a:rPr lang="en-US" dirty="0"/>
                  <a:t>where for the case of blocks with size 128, the value of α can be assumed to be equal to 1/15,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𝑇</m:t>
                        </m:r>
                      </m:e>
                      <m:sub>
                        <m:r>
                          <a:rPr lang="en-US">
                            <a:latin typeface="Cambria Math" panose="02040503050406030204" pitchFamily="18" charset="0"/>
                          </a:rPr>
                          <m:t>𝐴𝑛𝑐h𝑜𝑟</m:t>
                        </m:r>
                        <m:r>
                          <a:rPr lang="en-US">
                            <a:latin typeface="Cambria Math" panose="02040503050406030204" pitchFamily="18" charset="0"/>
                          </a:rPr>
                          <m:t>+</m:t>
                        </m:r>
                        <m:r>
                          <a:rPr lang="en-US">
                            <a:latin typeface="Cambria Math" panose="02040503050406030204" pitchFamily="18" charset="0"/>
                          </a:rPr>
                          <m:t>𝑁𝑁</m:t>
                        </m:r>
                        <m:r>
                          <a:rPr lang="en-US">
                            <a:latin typeface="Cambria Math" panose="02040503050406030204" pitchFamily="18" charset="0"/>
                          </a:rPr>
                          <m:t>. </m:t>
                        </m:r>
                        <m:r>
                          <a:rPr lang="en-US">
                            <a:latin typeface="Cambria Math" panose="02040503050406030204" pitchFamily="18" charset="0"/>
                          </a:rPr>
                          <m:t>𝐶𝑃𝑈</m:t>
                        </m:r>
                      </m:sub>
                    </m:sSub>
                  </m:oMath>
                </a14:m>
                <a:r>
                  <a:rPr lang="en-US" dirty="0"/>
                  <a:t> is the execution time of a test with the NN filter on CPU,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𝑇</m:t>
                        </m:r>
                      </m:e>
                      <m:sub>
                        <m:r>
                          <a:rPr lang="en-US">
                            <a:latin typeface="Cambria Math" panose="02040503050406030204" pitchFamily="18" charset="0"/>
                          </a:rPr>
                          <m:t>𝐴𝑛𝑐h𝑜𝑟</m:t>
                        </m:r>
                        <m:r>
                          <a:rPr lang="en-US">
                            <a:latin typeface="Cambria Math" panose="02040503050406030204" pitchFamily="18" charset="0"/>
                          </a:rPr>
                          <m:t>. </m:t>
                        </m:r>
                        <m:r>
                          <a:rPr lang="en-US">
                            <a:latin typeface="Cambria Math" panose="02040503050406030204" pitchFamily="18" charset="0"/>
                          </a:rPr>
                          <m:t>𝐶𝑃𝑈</m:t>
                        </m:r>
                      </m:sub>
                    </m:sSub>
                    <m:r>
                      <a:rPr lang="en-US">
                        <a:latin typeface="Cambria Math" panose="02040503050406030204" pitchFamily="18" charset="0"/>
                      </a:rPr>
                      <m:t> </m:t>
                    </m:r>
                  </m:oMath>
                </a14:m>
                <a:r>
                  <a:rPr lang="en-US" dirty="0"/>
                  <a:t>is the execution time of a test without the NN filter, </a:t>
                </a:r>
                <a14:m>
                  <m:oMath xmlns:m="http://schemas.openxmlformats.org/officeDocument/2006/math">
                    <m:sSub>
                      <m:sSubPr>
                        <m:ctrlPr>
                          <a:rPr lang="en-US" i="1">
                            <a:latin typeface="Cambria Math" panose="02040503050406030204" pitchFamily="18" charset="0"/>
                          </a:rPr>
                        </m:ctrlPr>
                      </m:sSubPr>
                      <m:e>
                        <m:r>
                          <a:rPr lang="en-US">
                            <a:latin typeface="Cambria Math" panose="02040503050406030204" pitchFamily="18" charset="0"/>
                          </a:rPr>
                          <m:t>𝑇</m:t>
                        </m:r>
                      </m:e>
                      <m:sub>
                        <m:r>
                          <a:rPr lang="en-US">
                            <a:latin typeface="Cambria Math" panose="02040503050406030204" pitchFamily="18" charset="0"/>
                          </a:rPr>
                          <m:t>𝐴𝑛𝑐h𝑜𝑟</m:t>
                        </m:r>
                        <m:r>
                          <a:rPr lang="en-US">
                            <a:latin typeface="Cambria Math" panose="02040503050406030204" pitchFamily="18" charset="0"/>
                          </a:rPr>
                          <m:t>+</m:t>
                        </m:r>
                        <m:r>
                          <a:rPr lang="en-US">
                            <a:latin typeface="Cambria Math" panose="02040503050406030204" pitchFamily="18" charset="0"/>
                          </a:rPr>
                          <m:t>𝑁𝑁</m:t>
                        </m:r>
                        <m:r>
                          <a:rPr lang="en-US">
                            <a:latin typeface="Cambria Math" panose="02040503050406030204" pitchFamily="18" charset="0"/>
                          </a:rPr>
                          <m:t>.</m:t>
                        </m:r>
                        <m:r>
                          <a:rPr lang="en-US">
                            <a:latin typeface="Cambria Math" panose="02040503050406030204" pitchFamily="18" charset="0"/>
                          </a:rPr>
                          <m:t>𝐺𝑃𝑈</m:t>
                        </m:r>
                      </m:sub>
                    </m:sSub>
                  </m:oMath>
                </a14:m>
                <a:r>
                  <a:rPr lang="en-US" dirty="0"/>
                  <a:t>  is estimation of the execution time of a test the NN filter on GPU.</a:t>
                </a:r>
              </a:p>
            </p:txBody>
          </p:sp>
        </mc:Choice>
        <mc:Fallback xmlns="">
          <p:sp>
            <p:nvSpPr>
              <p:cNvPr id="3" name="Content Placeholder 2">
                <a:extLst>
                  <a:ext uri="{FF2B5EF4-FFF2-40B4-BE49-F238E27FC236}">
                    <a16:creationId xmlns:a16="http://schemas.microsoft.com/office/drawing/2014/main" id="{E657078D-7815-4677-910C-80765A09CBA2}"/>
                  </a:ext>
                </a:extLst>
              </p:cNvPr>
              <p:cNvSpPr>
                <a:spLocks noGrp="1" noRot="1" noChangeAspect="1" noMove="1" noResize="1" noEditPoints="1" noAdjustHandles="1" noChangeArrowheads="1" noChangeShapeType="1" noTextEdit="1"/>
              </p:cNvSpPr>
              <p:nvPr>
                <p:ph idx="1"/>
              </p:nvPr>
            </p:nvSpPr>
            <p:spPr>
              <a:blipFill>
                <a:blip r:embed="rId2"/>
                <a:stretch>
                  <a:fillRect r="-169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019CA7FF-DCC7-441D-9FA6-A1299CD3DEA7}"/>
              </a:ext>
            </a:extLst>
          </p:cNvPr>
          <p:cNvSpPr>
            <a:spLocks noGrp="1"/>
          </p:cNvSpPr>
          <p:nvPr>
            <p:ph type="sldNum" sz="quarter" idx="12"/>
          </p:nvPr>
        </p:nvSpPr>
        <p:spPr/>
        <p:txBody>
          <a:bodyPr/>
          <a:lstStyle/>
          <a:p>
            <a:fld id="{7494D5F4-5C1E-4698-865C-BC73826DAB9F}" type="slidenum">
              <a:rPr lang="en-US" smtClean="0"/>
              <a:t>8</a:t>
            </a:fld>
            <a:endParaRPr lang="en-US"/>
          </a:p>
        </p:txBody>
      </p:sp>
    </p:spTree>
    <p:extLst>
      <p:ext uri="{BB962C8B-B14F-4D97-AF65-F5344CB8AC3E}">
        <p14:creationId xmlns:p14="http://schemas.microsoft.com/office/powerpoint/2010/main" val="4294758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E334-228E-4B65-A430-8E174D0C23AE}"/>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65A7335B-05ED-46C9-854C-39CAE2B831A6}"/>
              </a:ext>
            </a:extLst>
          </p:cNvPr>
          <p:cNvPicPr>
            <a:picLocks noGrp="1" noChangeAspect="1"/>
          </p:cNvPicPr>
          <p:nvPr>
            <p:ph idx="1"/>
          </p:nvPr>
        </p:nvPicPr>
        <p:blipFill>
          <a:blip r:embed="rId2"/>
          <a:stretch>
            <a:fillRect/>
          </a:stretch>
        </p:blipFill>
        <p:spPr>
          <a:xfrm>
            <a:off x="2887382" y="2120115"/>
            <a:ext cx="6477561" cy="3475021"/>
          </a:xfrm>
        </p:spPr>
      </p:pic>
      <p:sp>
        <p:nvSpPr>
          <p:cNvPr id="4" name="Slide Number Placeholder 3">
            <a:extLst>
              <a:ext uri="{FF2B5EF4-FFF2-40B4-BE49-F238E27FC236}">
                <a16:creationId xmlns:a16="http://schemas.microsoft.com/office/drawing/2014/main" id="{9DC3C401-6ECF-455B-B5E7-2B224D7B84B4}"/>
              </a:ext>
            </a:extLst>
          </p:cNvPr>
          <p:cNvSpPr>
            <a:spLocks noGrp="1"/>
          </p:cNvSpPr>
          <p:nvPr>
            <p:ph type="sldNum" sz="quarter" idx="12"/>
          </p:nvPr>
        </p:nvSpPr>
        <p:spPr/>
        <p:txBody>
          <a:bodyPr/>
          <a:lstStyle/>
          <a:p>
            <a:fld id="{7494D5F4-5C1E-4698-865C-BC73826DAB9F}" type="slidenum">
              <a:rPr lang="en-US" smtClean="0"/>
              <a:t>9</a:t>
            </a:fld>
            <a:endParaRPr lang="en-US"/>
          </a:p>
        </p:txBody>
      </p:sp>
    </p:spTree>
    <p:extLst>
      <p:ext uri="{BB962C8B-B14F-4D97-AF65-F5344CB8AC3E}">
        <p14:creationId xmlns:p14="http://schemas.microsoft.com/office/powerpoint/2010/main" val="3967169396"/>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7416</TotalTime>
  <Words>725</Words>
  <Application>Microsoft Office PowerPoint</Application>
  <PresentationFormat>Widescreen</PresentationFormat>
  <Paragraphs>166</Paragraphs>
  <Slides>9</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Calibri Light</vt:lpstr>
      <vt:lpstr>Cambria Math</vt:lpstr>
      <vt:lpstr>Times New Roman</vt:lpstr>
      <vt:lpstr>Retrospect</vt:lpstr>
      <vt:lpstr>JVET-AN0257-v1:   [AHG11] CPU and GPU time comparison for NNVC models</vt:lpstr>
      <vt:lpstr>Goal</vt:lpstr>
      <vt:lpstr>Description of the setup</vt:lpstr>
      <vt:lpstr>Methodology</vt:lpstr>
      <vt:lpstr>Results</vt:lpstr>
      <vt:lpstr>Experiments on the mobile device</vt:lpstr>
      <vt:lpstr>Experiments on the mobile device</vt:lpstr>
      <vt:lpstr>Conclusions</vt:lpstr>
      <vt:lpstr>PowerPoint Presentation</vt:lpstr>
    </vt:vector>
  </TitlesOfParts>
  <Company>Huawei Technologies Co.,Ltd.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Audiovisual Technology Laboratory Munich presentation</dc:title>
  <dc:creator>Elena Alshina</dc:creator>
  <cp:lastModifiedBy>Karabutov Alexander (A)</cp:lastModifiedBy>
  <cp:revision>772</cp:revision>
  <dcterms:created xsi:type="dcterms:W3CDTF">2021-07-12T14:36:55Z</dcterms:created>
  <dcterms:modified xsi:type="dcterms:W3CDTF">2025-10-04T16:02:45Z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readonly">
    <vt:lpwstr/>
  </property>
  <property fmtid="{D5CDD505-2E9C-101B-9397-08002B2CF9AE}" pid="3" name="_change">
    <vt:lpwstr/>
  </property>
  <property fmtid="{D5CDD505-2E9C-101B-9397-08002B2CF9AE}" pid="4" name="_full-control">
    <vt:lpwstr/>
  </property>
  <property fmtid="{D5CDD505-2E9C-101B-9397-08002B2CF9AE}" pid="5" name="sflag">
    <vt:lpwstr>1696994779</vt:lpwstr>
  </property>
</Properties>
</file>