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3" r:id="rId4"/>
    <p:sldMasterId id="2147483658" r:id="rId5"/>
    <p:sldMasterId id="2147483660" r:id="rId6"/>
    <p:sldMasterId id="2147483662" r:id="rId7"/>
    <p:sldMasterId id="2147483665" r:id="rId8"/>
    <p:sldMasterId id="2147483670" r:id="rId9"/>
  </p:sldMasterIdLst>
  <p:notesMasterIdLst>
    <p:notesMasterId r:id="rId11"/>
  </p:notesMasterIdLst>
  <p:handoutMasterIdLst>
    <p:handoutMasterId r:id="rId18"/>
  </p:handoutMasterIdLst>
  <p:sldIdLst>
    <p:sldId id="548" r:id="rId10"/>
    <p:sldId id="2096" r:id="rId12"/>
    <p:sldId id="2098" r:id="rId13"/>
    <p:sldId id="2106" r:id="rId14"/>
    <p:sldId id="2101" r:id="rId15"/>
    <p:sldId id="2104" r:id="rId16"/>
    <p:sldId id="486" r:id="rId17"/>
  </p:sldIdLst>
  <p:sldSz cx="9144000" cy="5143500" type="screen16x9"/>
  <p:notesSz cx="6858000" cy="9144000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0045000519" initials="0" lastIdx="1" clrIdx="0"/>
  <p:cmAuthor id="1" name="Windows 用户" initials="W用" lastIdx="2" clrIdx="1"/>
  <p:cmAuthor id="2" name="Administratr" initials="A" lastIdx="18" clrIdx="2"/>
  <p:cmAuthor id="31" name="Author" initials="A" lastIdx="0" clrIdx="30"/>
  <p:cmAuthor id="3" name="10010557" initials="1" lastIdx="2" clrIdx="2"/>
  <p:cmAuthor id="32" name="李楠10047711" initials="李楠10047711" lastIdx="2" clrIdx="31"/>
  <p:cmAuthor id="4" name="10040290" initials="1" lastIdx="1" clrIdx="3"/>
  <p:cmAuthor id="5" name="10015127" initials="1" lastIdx="7" clrIdx="4"/>
  <p:cmAuthor id="6" name="10222520" initials="1" lastIdx="4" clrIdx="5"/>
  <p:cmAuthor id="7" name="00070164" initials="0" lastIdx="2" clrIdx="6"/>
  <p:cmAuthor id="8" name="10087098" initials="1" lastIdx="1" clrIdx="7"/>
  <p:cmAuthor id="9" name="10074338" initials="1" lastIdx="17" clrIdx="8"/>
  <p:cmAuthor id="10" name="00111883" initials="fanxq" lastIdx="1" clrIdx="9"/>
  <p:cmAuthor id="11" name="maxime.dumas" initials="m" lastIdx="1" clrIdx="0"/>
  <p:cmAuthor id="12" name="zhouwd" initials="1" lastIdx="1" clrIdx="11"/>
  <p:cmAuthor id="13" name="Administrator" initials="A" lastIdx="15" clrIdx="0"/>
  <p:cmAuthor id="14" name="John" initials="J" lastIdx="36" clrIdx="13"/>
  <p:cmAuthor id="15" name="10080763" initials="1" lastIdx="2" clrIdx="14"/>
  <p:cmAuthor id="16" name="10078380" initials="1" lastIdx="1" clrIdx="15"/>
  <p:cmAuthor id="17" name="00035181" initials="0" lastIdx="1" clrIdx="16"/>
  <p:cmAuthor id="18" name="李蕾00009994" initials="李蕾00009994" lastIdx="6" clrIdx="17"/>
  <p:cmAuthor id="19" name="Saku Uchikawa" initials="S" lastIdx="11" clrIdx="0"/>
  <p:cmAuthor id="20" name="鬲莉" initials="A" lastIdx="1" clrIdx="19"/>
  <p:cmAuthor id="21" name="10066351" initials="1" lastIdx="2" clrIdx="0"/>
  <p:cmAuthor id="22" name="YanHong" initials="YH" lastIdx="1" clrIdx="21"/>
  <p:cmAuthor id="23" name="10088663" initials="1" lastIdx="8" clrIdx="22"/>
  <p:cmAuthor id="25" name="10007438" initials="1" lastIdx="3" clrIdx="24"/>
  <p:cmAuthor id="26" name="10270945" initials="1" lastIdx="2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9CF"/>
    <a:srgbClr val="008FD4"/>
    <a:srgbClr val="CBD9F4"/>
    <a:srgbClr val="5ACBF5"/>
    <a:srgbClr val="8CC63E"/>
    <a:srgbClr val="0070B1"/>
    <a:srgbClr val="00ABBD"/>
    <a:srgbClr val="00AEEF"/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44" y="44"/>
      </p:cViewPr>
      <p:guideLst>
        <p:guide orient="horz" pos="15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9" d="100"/>
          <a:sy n="59" d="100"/>
        </p:scale>
        <p:origin x="252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 userDrawn="1">
            <p:ph type="body" sz="quarter" idx="4294967295"/>
          </p:nvPr>
        </p:nvSpPr>
        <p:spPr>
          <a:xfrm>
            <a:off x="430213" y="2390775"/>
            <a:ext cx="4478337" cy="1008063"/>
          </a:xfrm>
        </p:spPr>
        <p:txBody>
          <a:bodyPr/>
          <a:lstStyle/>
          <a:p>
            <a:pPr lvl="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charset="-122"/>
                <a:cs typeface="Arial" panose="020B0604020202020204" pitchFamily="34" charset="0"/>
              </a:rPr>
              <a:t>单击此处编辑母版文本样式</a:t>
            </a:r>
            <a:endParaRPr lang="zh-CN" altLang="en-US" sz="1400" dirty="0" smtClean="0">
              <a:solidFill>
                <a:srgbClr val="FFFFFF"/>
              </a:solidFill>
              <a:latin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Subtitle 6"/>
          <p:cNvSpPr>
            <a:spLocks noGrp="1"/>
          </p:cNvSpPr>
          <p:nvPr userDrawn="1">
            <p:ph type="subTitle" idx="9"/>
          </p:nvPr>
        </p:nvSpPr>
        <p:spPr>
          <a:xfrm>
            <a:off x="430213" y="1314450"/>
            <a:ext cx="6400800" cy="5619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200" smtClean="0">
                <a:solidFill>
                  <a:srgbClr val="8CC63E"/>
                </a:solidFill>
                <a:latin typeface="微软雅黑" panose="020B0503020204020204" charset="-122"/>
              </a:rPr>
              <a:t>单击此处编辑母版副标题样式</a:t>
            </a:r>
            <a:endParaRPr lang="en-US" sz="2200">
              <a:solidFill>
                <a:srgbClr val="8CC63E"/>
              </a:solidFill>
              <a:latin typeface="微软雅黑" panose="020B0503020204020204" charset="-122"/>
            </a:endParaRPr>
          </a:p>
        </p:txBody>
      </p:sp>
      <p:sp>
        <p:nvSpPr>
          <p:cNvPr id="7" name="Title 7"/>
          <p:cNvSpPr>
            <a:spLocks noGrp="1"/>
          </p:cNvSpPr>
          <p:nvPr userDrawn="1">
            <p:ph type="ctrTitle" idx="19"/>
          </p:nvPr>
        </p:nvSpPr>
        <p:spPr>
          <a:xfrm>
            <a:off x="430213" y="860425"/>
            <a:ext cx="6400800" cy="444500"/>
          </a:xfrm>
        </p:spPr>
        <p:txBody>
          <a:bodyPr/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微软雅黑" panose="020B0503020204020204" charset="-122"/>
              </a:rPr>
              <a:t>单击此处编辑母版标题样式</a:t>
            </a:r>
            <a:endParaRPr lang="en-US" sz="2800" b="1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5065280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569527" y="1200150"/>
            <a:ext cx="3280786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 userDrawn="1"/>
        </p:nvSpPr>
        <p:spPr bwMode="auto">
          <a:xfrm>
            <a:off x="1338944" y="1396723"/>
            <a:ext cx="2429189" cy="1101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>
              <a:defRPr sz="4000"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谢谢！</a:t>
            </a:r>
            <a:endParaRPr kumimoji="0" lang="zh-CN" altLang="en-US" sz="4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12838" y="1502569"/>
            <a:ext cx="4843462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谢谢</a:t>
            </a:r>
            <a:r>
              <a:rPr lang="en-US" altLang="zh-CN" dirty="0" smtClean="0"/>
              <a:t>!</a:t>
            </a:r>
            <a:endParaRPr lang="zh-CN" altLang="zh-CN" dirty="0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 userDrawn="1">
            <p:ph type="body" sz="quarter" idx="4294967295"/>
          </p:nvPr>
        </p:nvSpPr>
        <p:spPr>
          <a:xfrm>
            <a:off x="336550" y="2115741"/>
            <a:ext cx="4478338" cy="1007269"/>
          </a:xfrm>
          <a:prstGeom prst="rect">
            <a:avLst/>
          </a:prstGeom>
        </p:spPr>
        <p:txBody>
          <a:bodyPr/>
          <a:lstStyle/>
          <a:p>
            <a:pPr marL="0" lvl="0" indent="0" eaLnBrk="1" hangingPunct="1"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charset="-122"/>
              </a:rPr>
              <a:t>单击此处编辑母版文本样式</a:t>
            </a:r>
            <a:endParaRPr lang="zh-CN" altLang="en-US" sz="1400" dirty="0" smtClean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" name="Subtitle 1"/>
          <p:cNvSpPr>
            <a:spLocks noGrp="1"/>
          </p:cNvSpPr>
          <p:nvPr userDrawn="1">
            <p:ph type="subTitle" idx="9"/>
          </p:nvPr>
        </p:nvSpPr>
        <p:spPr>
          <a:xfrm>
            <a:off x="336550" y="860822"/>
            <a:ext cx="6400800" cy="561975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mtClean="0">
                <a:solidFill>
                  <a:srgbClr val="8CC63E"/>
                </a:solidFill>
              </a:rPr>
              <a:t>单击此处编辑母版副标题样式</a:t>
            </a:r>
            <a:endParaRPr lang="en-US" altLang="zh-CN" dirty="0" smtClean="0">
              <a:solidFill>
                <a:srgbClr val="8CC63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 userDrawn="1">
            <p:ph type="ctrTitle" idx="19"/>
          </p:nvPr>
        </p:nvSpPr>
        <p:spPr>
          <a:xfrm>
            <a:off x="336550" y="407194"/>
            <a:ext cx="6400800" cy="44410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chemeClr val="bg1"/>
                </a:solidFill>
              </a:rPr>
              <a:t>单击此处编辑母版标题样式</a:t>
            </a:r>
            <a:endParaRPr lang="en-US" altLang="zh-CN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333375" y="1331259"/>
            <a:ext cx="8516938" cy="331813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168775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3375" y="341710"/>
            <a:ext cx="8516938" cy="721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925919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59506" y="1200150"/>
            <a:ext cx="3390807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9080" y="228600"/>
            <a:ext cx="8625840" cy="468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659569" y="4681613"/>
            <a:ext cx="309707" cy="61913"/>
            <a:chOff x="219025" y="6679031"/>
            <a:chExt cx="412943" cy="82550"/>
          </a:xfrm>
          <a:solidFill>
            <a:srgbClr val="7E60F9"/>
          </a:solidFill>
        </p:grpSpPr>
        <p:sp>
          <p:nvSpPr>
            <p:cNvPr id="11" name="椭圆 10"/>
            <p:cNvSpPr/>
            <p:nvPr/>
          </p:nvSpPr>
          <p:spPr>
            <a:xfrm>
              <a:off x="549418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219025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384222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333375" y="1331259"/>
            <a:ext cx="8516938" cy="331813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168775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1" y="1200150"/>
            <a:ext cx="4170363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3375" y="341710"/>
            <a:ext cx="8516938" cy="721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925919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59507" y="1200150"/>
            <a:ext cx="3390807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4" Type="http://schemas.openxmlformats.org/officeDocument/2006/relationships/theme" Target="../theme/theme5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12.jpeg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Size：32-24-pt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Size：20pt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848350" y="4454525"/>
            <a:ext cx="309563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309562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037013" y="3638550"/>
            <a:ext cx="309562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grpSp>
        <p:nvGrpSpPr>
          <p:cNvPr id="2054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2055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2056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57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058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2059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60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61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063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64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6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2900"/>
            <a:ext cx="6767513" cy="72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206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  <p:pic>
        <p:nvPicPr>
          <p:cNvPr id="2067" name="Picture 19" descr="1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8038" y="69850"/>
            <a:ext cx="1789112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Size：24pt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Size：16-20pt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grpSp>
        <p:nvGrpSpPr>
          <p:cNvPr id="3075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3076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3077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78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079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3080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81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082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83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8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1257299" y="341313"/>
            <a:ext cx="7593013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308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299" y="1200150"/>
            <a:ext cx="7593014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TE-PPT-16x9-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Size：22-24pt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Type：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Size：14-18pt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grpSp>
        <p:nvGrpSpPr>
          <p:cNvPr id="4100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4101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4102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03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4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4105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06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107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8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09" name="TextBox 16"/>
          <p:cNvSpPr txBox="1">
            <a:spLocks noChangeArrowheads="1"/>
          </p:cNvSpPr>
          <p:nvPr/>
        </p:nvSpPr>
        <p:spPr bwMode="auto">
          <a:xfrm>
            <a:off x="5030506" y="4852554"/>
            <a:ext cx="2190750" cy="16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</a:rPr>
              <a:t>© ZTE Corporation. All 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4110" name="Slide Number Placeholder 5"/>
          <p:cNvSpPr>
            <a:spLocks noGrp="1" noChangeArrowheads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fld id="{63A232AC-B835-42C1-99DB-2C459B2C1403}" type="slidenum">
              <a:rPr lang="en-US" sz="800">
                <a:solidFill>
                  <a:srgbClr val="404040"/>
                </a:solidFill>
                <a:latin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411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411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TE-PPT-4x3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-822325"/>
            <a:ext cx="9191626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717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69中文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56565" y="-258445"/>
            <a:ext cx="10057765" cy="56603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n-ea"/>
          <a:ea typeface="+mn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9236075" y="2563856"/>
            <a:ext cx="1360488" cy="1248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Size：32-24-pt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Size：20pt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848350" y="4454129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814888" y="4169569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63" name="TextBox 18"/>
          <p:cNvSpPr txBox="1">
            <a:spLocks noChangeArrowheads="1"/>
          </p:cNvSpPr>
          <p:nvPr/>
        </p:nvSpPr>
        <p:spPr bwMode="auto">
          <a:xfrm>
            <a:off x="8153400" y="1015604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64" name="TextBox 19"/>
          <p:cNvSpPr txBox="1">
            <a:spLocks noChangeArrowheads="1"/>
          </p:cNvSpPr>
          <p:nvPr/>
        </p:nvSpPr>
        <p:spPr bwMode="auto">
          <a:xfrm>
            <a:off x="4864100" y="3377804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grpSp>
        <p:nvGrpSpPr>
          <p:cNvPr id="18" name="组 5"/>
          <p:cNvGrpSpPr/>
          <p:nvPr/>
        </p:nvGrpSpPr>
        <p:grpSpPr bwMode="auto">
          <a:xfrm>
            <a:off x="9424990" y="3923904"/>
            <a:ext cx="1392237" cy="1317627"/>
            <a:chOff x="0" y="0"/>
            <a:chExt cx="1392554" cy="989008"/>
          </a:xfrm>
        </p:grpSpPr>
        <p:grpSp>
          <p:nvGrpSpPr>
            <p:cNvPr id="20" name="组 6"/>
            <p:cNvGrpSpPr/>
            <p:nvPr userDrawn="1"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6" name="矩形 25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19"/>
              <p:cNvSpPr txBox="1">
                <a:spLocks noChangeArrowheads="1"/>
              </p:cNvSpPr>
              <p:nvPr userDrawn="1"/>
            </p:nvSpPr>
            <p:spPr bwMode="auto">
              <a:xfrm>
                <a:off x="217537" y="30981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组 9"/>
            <p:cNvGrpSpPr/>
            <p:nvPr userDrawn="1"/>
          </p:nvGrpSpPr>
          <p:grpSpPr bwMode="auto">
            <a:xfrm>
              <a:off x="1" y="372963"/>
              <a:ext cx="1198834" cy="254997"/>
              <a:chOff x="1" y="-497"/>
              <a:chExt cx="1198834" cy="254997"/>
            </a:xfrm>
          </p:grpSpPr>
          <p:sp>
            <p:nvSpPr>
              <p:cNvPr id="24" name="矩形 23"/>
              <p:cNvSpPr>
                <a:spLocks noChangeArrowheads="1"/>
              </p:cNvSpPr>
              <p:nvPr userDrawn="1"/>
            </p:nvSpPr>
            <p:spPr bwMode="auto">
              <a:xfrm>
                <a:off x="1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15"/>
              <p:cNvSpPr txBox="1">
                <a:spLocks noChangeArrowheads="1"/>
              </p:cNvSpPr>
              <p:nvPr userDrawn="1"/>
            </p:nvSpPr>
            <p:spPr bwMode="auto">
              <a:xfrm>
                <a:off x="217537" y="30484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矩形 21"/>
            <p:cNvSpPr>
              <a:spLocks noChangeArrowheads="1"/>
            </p:cNvSpPr>
            <p:nvPr userDrawn="1"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文本框 12"/>
            <p:cNvSpPr txBox="1">
              <a:spLocks noChangeArrowheads="1"/>
            </p:cNvSpPr>
            <p:nvPr userDrawn="1"/>
          </p:nvSpPr>
          <p:spPr bwMode="auto">
            <a:xfrm>
              <a:off x="217537" y="766183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700" i="1" dirty="0" smtClean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 descr="ZTE_logo_CN含色值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190" y="189230"/>
            <a:ext cx="1903095" cy="7232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TE-PPT-16x9-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763" y="1287066"/>
            <a:ext cx="9144001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16"/>
          <p:cNvSpPr txBox="1">
            <a:spLocks noChangeArrowheads="1"/>
          </p:cNvSpPr>
          <p:nvPr/>
        </p:nvSpPr>
        <p:spPr bwMode="auto">
          <a:xfrm>
            <a:off x="5059363" y="4923235"/>
            <a:ext cx="2190750" cy="127397"/>
          </a:xfrm>
          <a:prstGeom prst="rect">
            <a:avLst/>
          </a:prstGeom>
          <a:noFill/>
          <a:ln w="9525" cap="flat" cmpd="sng">
            <a:noFill/>
            <a:bevel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9236075" y="2564627"/>
            <a:ext cx="1360488" cy="1247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701040">
              <a:defRPr/>
            </a:pPr>
            <a:r>
              <a:rPr lang="en-US" altLang="en-US" sz="9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Size：24-32pt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9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Size：18pt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158" name="Slide Number Placeholder 5"/>
          <p:cNvSpPr>
            <a:spLocks noGrp="1" noChangeArrowheads="1"/>
          </p:cNvSpPr>
          <p:nvPr/>
        </p:nvSpPr>
        <p:spPr bwMode="auto">
          <a:xfrm>
            <a:off x="238125" y="4905375"/>
            <a:ext cx="4191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08058874-FB71-43B4-AABD-6FDF89E2EF74}" type="slidenum">
              <a:rPr lang="en-US" sz="8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159" name="TextBox 18"/>
          <p:cNvSpPr txBox="1">
            <a:spLocks noChangeArrowheads="1"/>
          </p:cNvSpPr>
          <p:nvPr/>
        </p:nvSpPr>
        <p:spPr bwMode="auto">
          <a:xfrm>
            <a:off x="8503920" y="161925"/>
            <a:ext cx="635000" cy="303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lang="zh-CN" altLang="en-US" sz="1000" b="1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秘密▲</a:t>
            </a:r>
            <a:endParaRPr lang="zh-CN" altLang="en-US" sz="1000" b="1" dirty="0" smtClean="0">
              <a:solidFill>
                <a:srgbClr val="404040"/>
              </a:solidFill>
              <a:latin typeface="微软雅黑" panose="020B0503020204020204" charset="-122"/>
              <a:ea typeface="Heiti SC Light"/>
              <a:cs typeface="Heiti SC Light"/>
            </a:endParaRPr>
          </a:p>
        </p:txBody>
      </p:sp>
      <p:sp>
        <p:nvSpPr>
          <p:cNvPr id="308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710"/>
            <a:ext cx="8516938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单击此处编辑母版标题样式</a:t>
            </a:r>
            <a:endParaRPr lang="zh-CN" dirty="0" smtClean="0"/>
          </a:p>
        </p:txBody>
      </p:sp>
      <p:sp>
        <p:nvSpPr>
          <p:cNvPr id="308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200150"/>
            <a:ext cx="8491538" cy="3189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  <p:grpSp>
        <p:nvGrpSpPr>
          <p:cNvPr id="18" name="组 5"/>
          <p:cNvGrpSpPr/>
          <p:nvPr/>
        </p:nvGrpSpPr>
        <p:grpSpPr bwMode="auto">
          <a:xfrm>
            <a:off x="9364663" y="3851673"/>
            <a:ext cx="1392237" cy="988219"/>
            <a:chOff x="0" y="0"/>
            <a:chExt cx="1392554" cy="989008"/>
          </a:xfrm>
        </p:grpSpPr>
        <p:grpSp>
          <p:nvGrpSpPr>
            <p:cNvPr id="19" name="组 6"/>
            <p:cNvGrpSpPr/>
            <p:nvPr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5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19"/>
              <p:cNvSpPr txBox="1">
                <a:spLocks noChangeArrowheads="1"/>
              </p:cNvSpPr>
              <p:nvPr/>
            </p:nvSpPr>
            <p:spPr bwMode="auto">
              <a:xfrm>
                <a:off x="217537" y="30981"/>
                <a:ext cx="717713" cy="2003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700" i="1" dirty="0" smtClean="0">
                    <a:solidFill>
                      <a:srgbClr val="FFFFFF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 9"/>
            <p:cNvGrpSpPr/>
            <p:nvPr/>
          </p:nvGrpSpPr>
          <p:grpSpPr bwMode="auto">
            <a:xfrm>
              <a:off x="0" y="372963"/>
              <a:ext cx="1198835" cy="254997"/>
              <a:chOff x="0" y="-497"/>
              <a:chExt cx="1198835" cy="254997"/>
            </a:xfrm>
          </p:grpSpPr>
          <p:sp>
            <p:nvSpPr>
              <p:cNvPr id="23" name="矩形 14"/>
              <p:cNvSpPr>
                <a:spLocks noChangeArrowheads="1"/>
              </p:cNvSpPr>
              <p:nvPr/>
            </p:nvSpPr>
            <p:spPr bwMode="auto">
              <a:xfrm>
                <a:off x="0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/>
            </p:nvSpPr>
            <p:spPr bwMode="auto">
              <a:xfrm>
                <a:off x="217537" y="30484"/>
                <a:ext cx="981298" cy="2003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700" i="1" dirty="0" smtClean="0">
                    <a:solidFill>
                      <a:srgbClr val="FFFFFF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矩形 10"/>
            <p:cNvSpPr>
              <a:spLocks noChangeArrowheads="1"/>
            </p:cNvSpPr>
            <p:nvPr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>
                <a:defRPr/>
              </a:pPr>
              <a:endParaRPr lang="zh-CN" altLang="en-US" sz="10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文本框 12"/>
            <p:cNvSpPr txBox="1">
              <a:spLocks noChangeArrowheads="1"/>
            </p:cNvSpPr>
            <p:nvPr/>
          </p:nvSpPr>
          <p:spPr bwMode="auto">
            <a:xfrm>
              <a:off x="217537" y="766183"/>
              <a:ext cx="1175017" cy="2003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700" i="1" dirty="0" smtClean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rgbClr val="FFFFFF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bg2"/>
          </a:solidFill>
          <a:latin typeface="+mj-lt"/>
          <a:ea typeface="+mj-ea"/>
          <a:cs typeface="+mj-cs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  <a:ea typeface="+mn-ea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50">
          <a:solidFill>
            <a:schemeClr val="tx1"/>
          </a:solidFill>
          <a:latin typeface="+mn-lt"/>
          <a:ea typeface="+mn-ea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5pPr>
      <a:lvl6pPr marL="18859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6pPr>
      <a:lvl7pPr marL="22288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7pPr>
      <a:lvl8pPr marL="25717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8pPr>
      <a:lvl9pPr marL="29146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9236075" y="2563856"/>
            <a:ext cx="1360488" cy="1248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Size：24-32pt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Size：18pt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158" name="Slide Number Placeholder 5"/>
          <p:cNvSpPr>
            <a:spLocks noGrp="1" noChangeArrowheads="1"/>
          </p:cNvSpPr>
          <p:nvPr/>
        </p:nvSpPr>
        <p:spPr bwMode="auto">
          <a:xfrm>
            <a:off x="238125" y="4905375"/>
            <a:ext cx="4191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08058874-FB71-43B4-AABD-6FDF89E2EF74}" type="slidenum">
              <a:rPr lang="en-US" sz="8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159" name="TextBox 18"/>
          <p:cNvSpPr txBox="1">
            <a:spLocks noChangeArrowheads="1"/>
          </p:cNvSpPr>
          <p:nvPr/>
        </p:nvSpPr>
        <p:spPr bwMode="auto">
          <a:xfrm>
            <a:off x="8477996" y="161925"/>
            <a:ext cx="504638" cy="303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lang="zh-CN" altLang="en-US" sz="1000" b="0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秘密</a:t>
            </a:r>
            <a:r>
              <a:rPr lang="en-US" sz="1000" b="1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▲</a:t>
            </a:r>
            <a:endParaRPr lang="en-US" sz="1000" b="1" dirty="0">
              <a:solidFill>
                <a:srgbClr val="404040"/>
              </a:solidFill>
              <a:latin typeface="微软雅黑" panose="020B0503020204020204" charset="-122"/>
              <a:ea typeface="Heiti SC Light"/>
              <a:cs typeface="Heiti SC Light"/>
            </a:endParaRPr>
          </a:p>
        </p:txBody>
      </p:sp>
      <p:sp>
        <p:nvSpPr>
          <p:cNvPr id="308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710"/>
            <a:ext cx="8516938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单击此处编辑母版标题样式</a:t>
            </a:r>
            <a:endParaRPr lang="zh-CN" dirty="0" smtClean="0"/>
          </a:p>
        </p:txBody>
      </p:sp>
      <p:sp>
        <p:nvSpPr>
          <p:cNvPr id="308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5021610" y="4845870"/>
            <a:ext cx="2190750" cy="127397"/>
          </a:xfrm>
          <a:prstGeom prst="rect">
            <a:avLst/>
          </a:prstGeom>
          <a:noFill/>
          <a:ln w="9525" cap="flat" cmpd="sng">
            <a:noFill/>
            <a:bevel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 5"/>
          <p:cNvGrpSpPr/>
          <p:nvPr/>
        </p:nvGrpSpPr>
        <p:grpSpPr bwMode="auto">
          <a:xfrm>
            <a:off x="9424990" y="3923904"/>
            <a:ext cx="1392237" cy="1317627"/>
            <a:chOff x="0" y="0"/>
            <a:chExt cx="1392554" cy="989008"/>
          </a:xfrm>
        </p:grpSpPr>
        <p:grpSp>
          <p:nvGrpSpPr>
            <p:cNvPr id="19" name="组 6"/>
            <p:cNvGrpSpPr/>
            <p:nvPr userDrawn="1"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5" name="矩形 2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19"/>
              <p:cNvSpPr txBox="1">
                <a:spLocks noChangeArrowheads="1"/>
              </p:cNvSpPr>
              <p:nvPr userDrawn="1"/>
            </p:nvSpPr>
            <p:spPr bwMode="auto">
              <a:xfrm>
                <a:off x="217537" y="30981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 9"/>
            <p:cNvGrpSpPr/>
            <p:nvPr userDrawn="1"/>
          </p:nvGrpSpPr>
          <p:grpSpPr bwMode="auto">
            <a:xfrm>
              <a:off x="1" y="372963"/>
              <a:ext cx="1198834" cy="254997"/>
              <a:chOff x="1" y="-497"/>
              <a:chExt cx="1198834" cy="254997"/>
            </a:xfrm>
          </p:grpSpPr>
          <p:sp>
            <p:nvSpPr>
              <p:cNvPr id="23" name="矩形 22"/>
              <p:cNvSpPr>
                <a:spLocks noChangeArrowheads="1"/>
              </p:cNvSpPr>
              <p:nvPr userDrawn="1"/>
            </p:nvSpPr>
            <p:spPr bwMode="auto">
              <a:xfrm>
                <a:off x="1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 userDrawn="1"/>
            </p:nvSpPr>
            <p:spPr bwMode="auto">
              <a:xfrm>
                <a:off x="217537" y="30484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矩形 20"/>
            <p:cNvSpPr>
              <a:spLocks noChangeArrowheads="1"/>
            </p:cNvSpPr>
            <p:nvPr userDrawn="1"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文本框 12"/>
            <p:cNvSpPr txBox="1">
              <a:spLocks noChangeArrowheads="1"/>
            </p:cNvSpPr>
            <p:nvPr userDrawn="1"/>
          </p:nvSpPr>
          <p:spPr bwMode="auto">
            <a:xfrm>
              <a:off x="217537" y="766183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700" i="1" dirty="0" smtClean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>
            <a:spLocks noGrp="1"/>
          </p:cNvSpPr>
          <p:nvPr/>
        </p:nvSpPr>
        <p:spPr>
          <a:xfrm>
            <a:off x="120650" y="1076960"/>
            <a:ext cx="89154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JVET-AN0200</a:t>
            </a:r>
            <a:endParaRPr lang="en-US" altLang="zh-CN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Non-EE2: On improving CIIP Fusion</a:t>
            </a:r>
            <a:endParaRPr lang="en-US" altLang="zh-CN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18" name="Text Placeholder 2"/>
          <p:cNvSpPr>
            <a:spLocks noGrp="1"/>
          </p:cNvSpPr>
          <p:nvPr/>
        </p:nvSpPr>
        <p:spPr>
          <a:xfrm>
            <a:off x="823595" y="2513330"/>
            <a:ext cx="7468870" cy="809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Yonghua Wang, 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Xing Zeng, Menghu Jia, 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Zhengang Li, 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Cheng Huang</a:t>
            </a:r>
            <a:endParaRPr lang="en-US" sz="1600" b="1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(ZTE)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865" y="888365"/>
            <a:ext cx="8361680" cy="3474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95605" indent="-28575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In CIIP, the TIMD derivation method is used to derive the intra prediction mode. </a:t>
            </a: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395605" indent="-28575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The weights (wIntra, wInter)are fixed segment:</a:t>
            </a: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For near-horizontal modes (2 &lt;= angular mode index &lt; 34), the current block is vertically divided as shown in Figure 1(a); 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For near-vertical modes (34 &lt;= angular mode index &lt;= 66), the current block is horizontally divided as shown in Figure 1(b). 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The (wIntra, wInter) for different sub-blocks are shown in Table 1.</a:t>
            </a:r>
            <a:endParaRPr lang="en-US" sz="12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086597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725545" y="2808922"/>
            <a:ext cx="5080000" cy="260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 algn="ctr"/>
            <a:r>
              <a:rPr lang="en-US" sz="1100" b="0">
                <a:solidFill>
                  <a:srgbClr val="44546A"/>
                </a:solidFill>
                <a:latin typeface="Times New Roman" panose="02020603050405020304" pitchFamily="18" charset="0"/>
                <a:ea typeface="等线" panose="02010600030101010101" charset="-122"/>
              </a:rPr>
              <a:t>Table 1. The modified weights used for angular modes.</a:t>
            </a:r>
            <a:endParaRPr lang="zh-CN" altLang="en-US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4531995" y="3068955"/>
          <a:ext cx="3592830" cy="84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9440"/>
                <a:gridCol w="1723390"/>
              </a:tblGrid>
              <a:tr h="1727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sub-block index</a:t>
                      </a:r>
                      <a:endParaRPr lang="en-US" altLang="en-US" sz="1100" b="1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(wIntra, wInter)</a:t>
                      </a:r>
                      <a:endParaRPr lang="en-US" altLang="en-US" sz="1100" b="1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(6, 2)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(5, 3)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(3, 5)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(2, 6)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612775" y="3980180"/>
            <a:ext cx="316738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1100">
                <a:solidFill>
                  <a:srgbClr val="44546A"/>
                </a:solidFill>
                <a:latin typeface="Times New Roman" panose="02020603050405020304" pitchFamily="18" charset="0"/>
                <a:ea typeface="等线" panose="02010600030101010101" charset="-122"/>
                <a:sym typeface="+mn-ea"/>
              </a:rPr>
              <a:t>Figure 1 The division method for angular modes.</a:t>
            </a:r>
            <a:endParaRPr lang="zh-CN" altLang="en-US"/>
          </a:p>
        </p:txBody>
      </p:sp>
      <p:graphicFrame>
        <p:nvGraphicFramePr>
          <p:cNvPr id="12" name="表格 11"/>
          <p:cNvGraphicFramePr/>
          <p:nvPr/>
        </p:nvGraphicFramePr>
        <p:xfrm>
          <a:off x="2131695" y="3068955"/>
          <a:ext cx="901065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1065"/>
              </a:tblGrid>
              <a:tr h="1752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52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/>
        </p:nvGraphicFramePr>
        <p:xfrm>
          <a:off x="945515" y="3068955"/>
          <a:ext cx="855980" cy="697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995"/>
                <a:gridCol w="213995"/>
                <a:gridCol w="213995"/>
                <a:gridCol w="213995"/>
              </a:tblGrid>
              <a:tr h="697230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en-US" sz="1100" b="0">
                          <a:solidFill>
                            <a:srgbClr val="000000"/>
                          </a:solidFill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en-US" sz="1100" b="0">
                        <a:solidFill>
                          <a:srgbClr val="000000"/>
                        </a:solidFill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168400" y="3812540"/>
            <a:ext cx="35115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>
                <a:solidFill>
                  <a:srgbClr val="000000"/>
                </a:solidFill>
                <a:uFillTx/>
              </a:rPr>
              <a:t>(a)</a:t>
            </a:r>
            <a:endParaRPr lang="en-US" altLang="zh-CN" sz="900">
              <a:solidFill>
                <a:srgbClr val="000000"/>
              </a:solidFill>
              <a:uFillTx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63470" y="3812540"/>
            <a:ext cx="35115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>
                <a:solidFill>
                  <a:srgbClr val="000000"/>
                </a:solidFill>
                <a:uFillTx/>
              </a:rPr>
              <a:t>(b)</a:t>
            </a:r>
            <a:endParaRPr lang="en-US" altLang="zh-CN" sz="900">
              <a:solidFill>
                <a:srgbClr val="000000"/>
              </a:solidFill>
              <a:uFillTx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Proposed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2707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3865" y="869950"/>
            <a:ext cx="7469505" cy="390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Position-dependent linear weight adjustment, the inter-frame mode weight calculation formula has been modified as follows: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755" y="1682115"/>
            <a:ext cx="5837555" cy="2329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Proposed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2707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3865" y="869950"/>
            <a:ext cx="7469505" cy="390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Applying it only to TIMD mode close to the horizontal or vertical directions, making the weight adjustment more relevant to position.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This method is only applied to the luma.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For other intra-frame angle directions, the original CIIP weighting method is still used.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Simulation results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2707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3213" y="850911"/>
            <a:ext cx="5605780" cy="368300"/>
          </a:xfrm>
          <a:prstGeom prst="rect">
            <a:avLst/>
          </a:prstGeom>
        </p:spPr>
        <p:txBody>
          <a:bodyPr wrap="none">
            <a:spAutoFit/>
          </a:bodyPr>
          <a:p>
            <a:pPr algn="just">
              <a:spcBef>
                <a:spcPts val="2400"/>
              </a:spcBef>
            </a:pP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proposed method is implemented on top of ECM-18.0.</a:t>
            </a:r>
            <a:endParaRPr lang="en-US" altLang="zh-CN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3730" y="2924810"/>
            <a:ext cx="4370070" cy="15989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730" y="1238250"/>
            <a:ext cx="4383405" cy="1604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Conclusions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6730" y="1069975"/>
            <a:ext cx="7776210" cy="1970405"/>
          </a:xfrm>
        </p:spPr>
        <p:txBody>
          <a:bodyPr>
            <a:normAutofit lnSpcReduction="10000"/>
          </a:bodyPr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methods can improve the coding efficiency of ECM with good tradoff. </a:t>
            </a: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suggested to further study in EE2.</a:t>
            </a: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CA" altLang="zh-CN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CA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</a:t>
            </a:r>
            <a:r>
              <a:rPr lang="en-US" altLang="en-CA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Alibaba</a:t>
            </a:r>
            <a:r>
              <a:rPr lang="en-CA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cross-checking!</a:t>
            </a:r>
            <a:endParaRPr lang="en-CA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8352" y="321648"/>
            <a:ext cx="4900295" cy="1818437"/>
          </a:xfrm>
        </p:spPr>
        <p:txBody>
          <a:bodyPr/>
          <a:lstStyle/>
          <a:p>
            <a:r>
              <a:rPr lang="en-US" altLang="zh-CN" dirty="0" smtClean="0"/>
              <a:t>Thank you</a:t>
            </a:r>
            <a:r>
              <a:rPr lang="zh-CN" altLang="en-US" dirty="0" smtClean="0"/>
              <a:t>！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70*55"/>
  <p:tag name="TABLE_ENDDRAG_RECT" val="149*242*70*55"/>
</p:tagLst>
</file>

<file path=ppt/theme/theme1.xml><?xml version="1.0" encoding="utf-8"?>
<a:theme xmlns:a="http://schemas.openxmlformats.org/drawingml/2006/main" name="blank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1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1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录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2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2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正文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3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3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封底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6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6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封底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6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6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ZTE-机密-4X3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1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1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正文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5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5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正文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5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5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中兴品牌色彩体系">
    <a:dk1>
      <a:srgbClr val="008ED3"/>
    </a:dk1>
    <a:lt1>
      <a:srgbClr val="FFFFFF"/>
    </a:lt1>
    <a:dk2>
      <a:srgbClr val="0067B4"/>
    </a:dk2>
    <a:lt2>
      <a:srgbClr val="58595B"/>
    </a:lt2>
    <a:accent1>
      <a:srgbClr val="FFDE40"/>
    </a:accent1>
    <a:accent2>
      <a:srgbClr val="61CCF0"/>
    </a:accent2>
    <a:accent3>
      <a:srgbClr val="EE3D8A"/>
    </a:accent3>
    <a:accent4>
      <a:srgbClr val="922990"/>
    </a:accent4>
    <a:accent5>
      <a:srgbClr val="8DC642"/>
    </a:accent5>
    <a:accent6>
      <a:srgbClr val="58595B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1398</Words>
  <Application>WPS 演示</Application>
  <PresentationFormat>全屏显示(16:9)</PresentationFormat>
  <Paragraphs>97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7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Heiti SC Light</vt:lpstr>
      <vt:lpstr>微软雅黑</vt:lpstr>
      <vt:lpstr>MS PGothic</vt:lpstr>
      <vt:lpstr>Times</vt:lpstr>
      <vt:lpstr>Times New Roman</vt:lpstr>
      <vt:lpstr>Wingdings</vt:lpstr>
      <vt:lpstr>等线</vt:lpstr>
      <vt:lpstr>Arial Unicode MS</vt:lpstr>
      <vt:lpstr>blank</vt:lpstr>
      <vt:lpstr>目录</vt:lpstr>
      <vt:lpstr>正文</vt:lpstr>
      <vt:lpstr>封底</vt:lpstr>
      <vt:lpstr>1_封底</vt:lpstr>
      <vt:lpstr>ZTE-机密-4X3</vt:lpstr>
      <vt:lpstr>1_正文</vt:lpstr>
      <vt:lpstr>2_正文</vt:lpstr>
      <vt:lpstr>PowerPoint 演示文稿</vt:lpstr>
      <vt:lpstr>Introduction</vt:lpstr>
      <vt:lpstr>Proposed</vt:lpstr>
      <vt:lpstr>Proposed</vt:lpstr>
      <vt:lpstr>Simulation results</vt:lpstr>
      <vt:lpstr>Conclusions</vt:lpstr>
      <vt:lpstr>Thank you！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XXX标准发展趋势和策略深度分析报告</dc:title>
  <dc:creator>Windows 用户</dc:creator>
  <cp:lastModifiedBy>Administrator</cp:lastModifiedBy>
  <cp:revision>2545</cp:revision>
  <dcterms:created xsi:type="dcterms:W3CDTF">2017-04-13T01:20:00Z</dcterms:created>
  <dcterms:modified xsi:type="dcterms:W3CDTF">2025-10-05T09:56:04Z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2052-11.8.2.12085</vt:lpwstr>
  </property>
  <property fmtid="{D5CDD505-2E9C-101B-9397-08002B2CF9AE}" pid="3" name="ICV">
    <vt:lpwstr>C3493AACAEDD4F10949E98089A63D878</vt:lpwstr>
  </property>
</Properties>
</file>