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8"/>
  </p:notesMasterIdLst>
  <p:sldIdLst>
    <p:sldId id="2262" r:id="rId2"/>
    <p:sldId id="2147309469" r:id="rId3"/>
    <p:sldId id="2147309457" r:id="rId4"/>
    <p:sldId id="2147309462" r:id="rId5"/>
    <p:sldId id="2147309459" r:id="rId6"/>
    <p:sldId id="2147309460" r:id="rId7"/>
  </p:sldIdLst>
  <p:sldSz cx="12192000" cy="6858000"/>
  <p:notesSz cx="6858000" cy="9144000"/>
  <p:defaultTextStyle>
    <a:defPPr>
      <a:defRPr lang="ko-KR"/>
    </a:defPPr>
    <a:lvl1pPr marL="0" algn="l" defTabSz="91435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임국일" initials="임" lastIdx="1" clrIdx="0"/>
  <p:cmAuthor id="1" name="Taegyu Lee" initials="T.G. Lee" lastIdx="2" clrIdx="1"/>
  <p:cmAuthor id="2" name="Luke" initials="L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5456F"/>
    <a:srgbClr val="C67915"/>
    <a:srgbClr val="7E0000"/>
    <a:srgbClr val="D60000"/>
    <a:srgbClr val="CC0000"/>
    <a:srgbClr val="B80000"/>
    <a:srgbClr val="990000"/>
    <a:srgbClr val="33CC33"/>
    <a:srgbClr val="A9C6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72" autoAdjust="0"/>
    <p:restoredTop sz="93294" autoAdjust="0"/>
  </p:normalViewPr>
  <p:slideViewPr>
    <p:cSldViewPr snapToGrid="0">
      <p:cViewPr varScale="1">
        <p:scale>
          <a:sx n="87" d="100"/>
          <a:sy n="87" d="100"/>
        </p:scale>
        <p:origin x="617" y="55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938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190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0D58B7-6532-0543-93DC-FC0014876FA7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28F8B0-3515-7148-BDB0-66FE6431E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374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4571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4571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4571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4571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4571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4571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4571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4571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26225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28F8B0-3515-7148-BDB0-66FE6431EF8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3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394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931758-6F9B-0CD6-FEAB-31506817B14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84673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F96910D0-E934-3D77-ABCC-11ACC08B95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472" y="2204368"/>
            <a:ext cx="1224136" cy="119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193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섹션헤더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84673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263352" y="260648"/>
            <a:ext cx="11665296" cy="633670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2780928"/>
            <a:ext cx="11521280" cy="1143000"/>
          </a:xfrm>
        </p:spPr>
        <p:txBody>
          <a:bodyPr>
            <a:normAutofit/>
          </a:bodyPr>
          <a:lstStyle>
            <a:lvl1pPr>
              <a:defRPr sz="3600" b="0" i="0">
                <a:solidFill>
                  <a:srgbClr val="284673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2083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섹션헤더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-3488"/>
            <a:ext cx="12193473" cy="696088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/>
          <p:cNvSpPr/>
          <p:nvPr userDrawn="1"/>
        </p:nvSpPr>
        <p:spPr>
          <a:xfrm>
            <a:off x="263352" y="260648"/>
            <a:ext cx="11665296" cy="6336704"/>
          </a:xfrm>
          <a:prstGeom prst="rect">
            <a:avLst/>
          </a:prstGeom>
          <a:solidFill>
            <a:srgbClr val="284673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2780928"/>
            <a:ext cx="11521280" cy="1143000"/>
          </a:xfrm>
        </p:spPr>
        <p:txBody>
          <a:bodyPr>
            <a:normAutofit/>
          </a:bodyPr>
          <a:lstStyle>
            <a:lvl1pPr>
              <a:defRPr sz="3600" b="0" i="0">
                <a:solidFill>
                  <a:srgbClr val="C87819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33090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1199456" y="332656"/>
            <a:ext cx="10273141" cy="720080"/>
          </a:xfrm>
        </p:spPr>
        <p:txBody>
          <a:bodyPr>
            <a:normAutofit/>
          </a:bodyPr>
          <a:lstStyle>
            <a:lvl1pPr algn="l">
              <a:defRPr sz="2500" b="1" i="0">
                <a:solidFill>
                  <a:srgbClr val="284673"/>
                </a:solidFill>
                <a:latin typeface="Century Gothic"/>
                <a:cs typeface="Century Gothic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268761"/>
            <a:ext cx="10972800" cy="4857403"/>
          </a:xfrm>
        </p:spPr>
        <p:txBody>
          <a:bodyPr>
            <a:normAutofit/>
          </a:bodyPr>
          <a:lstStyle>
            <a:lvl1pPr latinLnBrk="0">
              <a:defRPr sz="2000" b="1" i="0">
                <a:solidFill>
                  <a:srgbClr val="284673"/>
                </a:solidFill>
                <a:latin typeface="Century Gothic"/>
                <a:cs typeface="Century Gothic"/>
              </a:defRPr>
            </a:lvl1pPr>
            <a:lvl2pPr latinLnBrk="0">
              <a:defRPr sz="1800" b="0" i="0">
                <a:solidFill>
                  <a:srgbClr val="C87819"/>
                </a:solidFill>
                <a:latin typeface="Century Gothic"/>
                <a:cs typeface="Century Gothic"/>
              </a:defRPr>
            </a:lvl2pPr>
            <a:lvl3pPr latinLnBrk="0">
              <a:defRPr sz="1600" b="0" i="0">
                <a:solidFill>
                  <a:schemeClr val="bg1">
                    <a:lumMod val="50000"/>
                  </a:schemeClr>
                </a:solidFill>
                <a:latin typeface="Century Gothic"/>
                <a:cs typeface="Century Gothic"/>
              </a:defRPr>
            </a:lvl3pPr>
            <a:lvl4pPr latinLnBrk="0">
              <a:defRPr sz="1400" b="0" i="0">
                <a:solidFill>
                  <a:srgbClr val="284673"/>
                </a:solidFill>
                <a:latin typeface="Century Gothic"/>
                <a:cs typeface="Century Gothic"/>
              </a:defRPr>
            </a:lvl4pPr>
            <a:lvl5pPr latinLnBrk="0">
              <a:defRPr sz="1400" b="0" i="0">
                <a:solidFill>
                  <a:srgbClr val="C87819"/>
                </a:solidFill>
                <a:latin typeface="Century Gothic"/>
                <a:cs typeface="Century Gothic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원형: 비어 있음 3">
            <a:extLst>
              <a:ext uri="{FF2B5EF4-FFF2-40B4-BE49-F238E27FC236}">
                <a16:creationId xmlns:a16="http://schemas.microsoft.com/office/drawing/2014/main" id="{272A9E26-53F1-3990-9448-C9264BDE9D78}"/>
              </a:ext>
            </a:extLst>
          </p:cNvPr>
          <p:cNvSpPr/>
          <p:nvPr userDrawn="1"/>
        </p:nvSpPr>
        <p:spPr>
          <a:xfrm>
            <a:off x="609600" y="476672"/>
            <a:ext cx="432048" cy="432048"/>
          </a:xfrm>
          <a:prstGeom prst="donut">
            <a:avLst/>
          </a:prstGeom>
          <a:solidFill>
            <a:srgbClr val="284673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CFEB57-ABF5-0AB5-E753-386045B71A78}"/>
              </a:ext>
            </a:extLst>
          </p:cNvPr>
          <p:cNvSpPr txBox="1"/>
          <p:nvPr userDrawn="1"/>
        </p:nvSpPr>
        <p:spPr>
          <a:xfrm>
            <a:off x="551384" y="6441657"/>
            <a:ext cx="10294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284673"/>
                </a:solidFill>
                <a:latin typeface="Century Gothic"/>
                <a:cs typeface="Century Gothic"/>
              </a:rPr>
              <a:t>Confidential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67C8EC5-A1C3-2D08-36A0-69EDF2A2F5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9604" y="6258825"/>
            <a:ext cx="496199" cy="49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328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만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56" y="332656"/>
            <a:ext cx="10286933" cy="720080"/>
          </a:xfrm>
        </p:spPr>
        <p:txBody>
          <a:bodyPr>
            <a:normAutofit/>
          </a:bodyPr>
          <a:lstStyle>
            <a:lvl1pPr algn="l">
              <a:defRPr sz="2500" b="1" i="0">
                <a:solidFill>
                  <a:srgbClr val="284673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원형: 비어 있음 7">
            <a:extLst>
              <a:ext uri="{FF2B5EF4-FFF2-40B4-BE49-F238E27FC236}">
                <a16:creationId xmlns:a16="http://schemas.microsoft.com/office/drawing/2014/main" id="{4C65F321-C390-5133-21F2-34D84CA43AF6}"/>
              </a:ext>
            </a:extLst>
          </p:cNvPr>
          <p:cNvSpPr/>
          <p:nvPr userDrawn="1"/>
        </p:nvSpPr>
        <p:spPr>
          <a:xfrm>
            <a:off x="609600" y="476672"/>
            <a:ext cx="432048" cy="432048"/>
          </a:xfrm>
          <a:prstGeom prst="donut">
            <a:avLst/>
          </a:prstGeom>
          <a:solidFill>
            <a:srgbClr val="284673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67BD8A-E4A2-B5F0-971B-A00F0D850838}"/>
              </a:ext>
            </a:extLst>
          </p:cNvPr>
          <p:cNvSpPr txBox="1"/>
          <p:nvPr userDrawn="1"/>
        </p:nvSpPr>
        <p:spPr>
          <a:xfrm>
            <a:off x="551384" y="6441657"/>
            <a:ext cx="10294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284673"/>
                </a:solidFill>
                <a:latin typeface="Century Gothic"/>
                <a:cs typeface="Century Gothic"/>
              </a:rPr>
              <a:t>Confidential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ED6547CF-9B13-44B8-FDB6-450D9F2F2B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9604" y="6258825"/>
            <a:ext cx="496199" cy="49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91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제목 및 내용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1199456" y="332656"/>
            <a:ext cx="10273141" cy="720080"/>
          </a:xfrm>
        </p:spPr>
        <p:txBody>
          <a:bodyPr>
            <a:normAutofit/>
          </a:bodyPr>
          <a:lstStyle>
            <a:lvl1pPr algn="l">
              <a:defRPr sz="2500" b="1" i="0">
                <a:solidFill>
                  <a:srgbClr val="284673"/>
                </a:solidFill>
                <a:latin typeface="Century Gothic"/>
                <a:cs typeface="Century Gothic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268761"/>
            <a:ext cx="10972800" cy="4857403"/>
          </a:xfrm>
        </p:spPr>
        <p:txBody>
          <a:bodyPr>
            <a:normAutofit/>
          </a:bodyPr>
          <a:lstStyle>
            <a:lvl1pPr latinLnBrk="0">
              <a:defRPr sz="2000" b="1" i="0">
                <a:solidFill>
                  <a:srgbClr val="284673"/>
                </a:solidFill>
                <a:latin typeface="Century Gothic"/>
                <a:cs typeface="Century Gothic"/>
              </a:defRPr>
            </a:lvl1pPr>
            <a:lvl2pPr latinLnBrk="0">
              <a:defRPr sz="1800" b="0" i="0">
                <a:solidFill>
                  <a:srgbClr val="C87819"/>
                </a:solidFill>
                <a:latin typeface="Century Gothic"/>
                <a:cs typeface="Century Gothic"/>
              </a:defRPr>
            </a:lvl2pPr>
            <a:lvl3pPr latinLnBrk="0">
              <a:defRPr sz="1600" b="0" i="0">
                <a:solidFill>
                  <a:schemeClr val="bg1">
                    <a:lumMod val="50000"/>
                  </a:schemeClr>
                </a:solidFill>
                <a:latin typeface="Century Gothic"/>
                <a:cs typeface="Century Gothic"/>
              </a:defRPr>
            </a:lvl3pPr>
            <a:lvl4pPr latinLnBrk="0">
              <a:defRPr sz="1400" b="0" i="0">
                <a:solidFill>
                  <a:srgbClr val="284673"/>
                </a:solidFill>
                <a:latin typeface="Century Gothic"/>
                <a:cs typeface="Century Gothic"/>
              </a:defRPr>
            </a:lvl4pPr>
            <a:lvl5pPr latinLnBrk="0">
              <a:defRPr sz="1400" b="0" i="0">
                <a:solidFill>
                  <a:srgbClr val="C87819"/>
                </a:solidFill>
                <a:latin typeface="Century Gothic"/>
                <a:cs typeface="Century Gothic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원형: 비어 있음 3">
            <a:extLst>
              <a:ext uri="{FF2B5EF4-FFF2-40B4-BE49-F238E27FC236}">
                <a16:creationId xmlns:a16="http://schemas.microsoft.com/office/drawing/2014/main" id="{272A9E26-53F1-3990-9448-C9264BDE9D78}"/>
              </a:ext>
            </a:extLst>
          </p:cNvPr>
          <p:cNvSpPr/>
          <p:nvPr userDrawn="1"/>
        </p:nvSpPr>
        <p:spPr>
          <a:xfrm>
            <a:off x="609600" y="476672"/>
            <a:ext cx="432048" cy="432048"/>
          </a:xfrm>
          <a:prstGeom prst="donut">
            <a:avLst/>
          </a:prstGeom>
          <a:solidFill>
            <a:srgbClr val="284673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67C8EC5-A1C3-2D08-36A0-69EDF2A2F5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9604" y="6258825"/>
            <a:ext cx="496199" cy="49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20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제목만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56" y="332656"/>
            <a:ext cx="10286933" cy="720080"/>
          </a:xfrm>
        </p:spPr>
        <p:txBody>
          <a:bodyPr>
            <a:normAutofit/>
          </a:bodyPr>
          <a:lstStyle>
            <a:lvl1pPr algn="l">
              <a:defRPr sz="2500" b="1" i="0">
                <a:solidFill>
                  <a:srgbClr val="284673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원형: 비어 있음 7">
            <a:extLst>
              <a:ext uri="{FF2B5EF4-FFF2-40B4-BE49-F238E27FC236}">
                <a16:creationId xmlns:a16="http://schemas.microsoft.com/office/drawing/2014/main" id="{4C65F321-C390-5133-21F2-34D84CA43AF6}"/>
              </a:ext>
            </a:extLst>
          </p:cNvPr>
          <p:cNvSpPr/>
          <p:nvPr userDrawn="1"/>
        </p:nvSpPr>
        <p:spPr>
          <a:xfrm>
            <a:off x="609600" y="476672"/>
            <a:ext cx="432048" cy="432048"/>
          </a:xfrm>
          <a:prstGeom prst="donut">
            <a:avLst/>
          </a:prstGeom>
          <a:solidFill>
            <a:srgbClr val="284673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ED6547CF-9B13-44B8-FDB6-450D9F2F2B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9604" y="6258825"/>
            <a:ext cx="496199" cy="49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979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-3488"/>
            <a:ext cx="12193473" cy="69608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1199456" y="332656"/>
            <a:ext cx="10273141" cy="720080"/>
          </a:xfrm>
        </p:spPr>
        <p:txBody>
          <a:bodyPr>
            <a:normAutofit/>
          </a:bodyPr>
          <a:lstStyle>
            <a:lvl1pPr algn="l">
              <a:defRPr sz="2500" b="0" i="0">
                <a:solidFill>
                  <a:srgbClr val="284673"/>
                </a:solidFill>
                <a:latin typeface="Century Gothic"/>
                <a:cs typeface="Century Gothic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268761"/>
            <a:ext cx="10972800" cy="4857403"/>
          </a:xfrm>
        </p:spPr>
        <p:txBody>
          <a:bodyPr>
            <a:normAutofit/>
          </a:bodyPr>
          <a:lstStyle>
            <a:lvl1pPr>
              <a:defRPr sz="2800" b="0" i="0">
                <a:solidFill>
                  <a:srgbClr val="284673"/>
                </a:solidFill>
                <a:latin typeface="Century Gothic"/>
                <a:cs typeface="Century Gothic"/>
              </a:defRPr>
            </a:lvl1pPr>
            <a:lvl2pPr>
              <a:defRPr sz="2400" b="0" i="0">
                <a:solidFill>
                  <a:srgbClr val="284673"/>
                </a:solidFill>
                <a:latin typeface="Century Gothic"/>
                <a:cs typeface="Century Gothic"/>
              </a:defRPr>
            </a:lvl2pPr>
            <a:lvl3pPr>
              <a:defRPr sz="2000" b="0" i="0">
                <a:solidFill>
                  <a:srgbClr val="284673"/>
                </a:solidFill>
                <a:latin typeface="Century Gothic"/>
                <a:cs typeface="Century Gothic"/>
              </a:defRPr>
            </a:lvl3pPr>
            <a:lvl4pPr>
              <a:defRPr sz="1800" b="0" i="0">
                <a:solidFill>
                  <a:srgbClr val="284673"/>
                </a:solidFill>
                <a:latin typeface="Century Gothic"/>
                <a:cs typeface="Century Gothic"/>
              </a:defRPr>
            </a:lvl4pPr>
            <a:lvl5pPr>
              <a:defRPr sz="1800" b="0" i="0">
                <a:solidFill>
                  <a:srgbClr val="284673"/>
                </a:solidFill>
                <a:latin typeface="Century Gothic"/>
                <a:cs typeface="Century Gothic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9" name="원형: 비어 있음 8">
            <a:extLst>
              <a:ext uri="{FF2B5EF4-FFF2-40B4-BE49-F238E27FC236}">
                <a16:creationId xmlns:a16="http://schemas.microsoft.com/office/drawing/2014/main" id="{D5BFE70A-61B0-D0BC-8E57-D443C02EC895}"/>
              </a:ext>
            </a:extLst>
          </p:cNvPr>
          <p:cNvSpPr/>
          <p:nvPr userDrawn="1"/>
        </p:nvSpPr>
        <p:spPr>
          <a:xfrm>
            <a:off x="609600" y="476672"/>
            <a:ext cx="432048" cy="432048"/>
          </a:xfrm>
          <a:prstGeom prst="donut">
            <a:avLst/>
          </a:prstGeom>
          <a:solidFill>
            <a:srgbClr val="284673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500311-A96E-E563-8A9F-B48F3F8C1833}"/>
              </a:ext>
            </a:extLst>
          </p:cNvPr>
          <p:cNvSpPr txBox="1"/>
          <p:nvPr userDrawn="1"/>
        </p:nvSpPr>
        <p:spPr>
          <a:xfrm>
            <a:off x="551384" y="6441657"/>
            <a:ext cx="10294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284673"/>
                </a:solidFill>
                <a:latin typeface="Century Gothic"/>
                <a:cs typeface="Century Gothic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87135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-3488"/>
            <a:ext cx="12193473" cy="69608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56" y="332656"/>
            <a:ext cx="10286933" cy="720080"/>
          </a:xfrm>
        </p:spPr>
        <p:txBody>
          <a:bodyPr>
            <a:normAutofit/>
          </a:bodyPr>
          <a:lstStyle>
            <a:lvl1pPr algn="l">
              <a:defRPr sz="2500" b="0" i="0">
                <a:solidFill>
                  <a:srgbClr val="284673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원형: 비어 있음 10">
            <a:extLst>
              <a:ext uri="{FF2B5EF4-FFF2-40B4-BE49-F238E27FC236}">
                <a16:creationId xmlns:a16="http://schemas.microsoft.com/office/drawing/2014/main" id="{A74C0B87-E077-0186-CD7F-24579EC4A330}"/>
              </a:ext>
            </a:extLst>
          </p:cNvPr>
          <p:cNvSpPr/>
          <p:nvPr userDrawn="1"/>
        </p:nvSpPr>
        <p:spPr>
          <a:xfrm>
            <a:off x="609600" y="476672"/>
            <a:ext cx="432048" cy="432048"/>
          </a:xfrm>
          <a:prstGeom prst="donut">
            <a:avLst/>
          </a:prstGeom>
          <a:solidFill>
            <a:srgbClr val="284673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8049DF-3316-57B0-E27D-F2953F43B155}"/>
              </a:ext>
            </a:extLst>
          </p:cNvPr>
          <p:cNvSpPr txBox="1"/>
          <p:nvPr userDrawn="1"/>
        </p:nvSpPr>
        <p:spPr>
          <a:xfrm>
            <a:off x="551384" y="6441657"/>
            <a:ext cx="10294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284673"/>
                </a:solidFill>
                <a:latin typeface="Century Gothic"/>
                <a:cs typeface="Century Gothic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4240241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백지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-3488"/>
            <a:ext cx="12193473" cy="69608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2ED5B9-D4D1-9DE6-9C19-CF8A7AAA9473}"/>
              </a:ext>
            </a:extLst>
          </p:cNvPr>
          <p:cNvSpPr txBox="1"/>
          <p:nvPr userDrawn="1"/>
        </p:nvSpPr>
        <p:spPr>
          <a:xfrm>
            <a:off x="551384" y="6441657"/>
            <a:ext cx="10294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284673"/>
                </a:solidFill>
                <a:latin typeface="Century Gothic"/>
                <a:cs typeface="Century Gothic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345875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3F07A79-ED2A-7010-EB9D-D46355B788AD}"/>
              </a:ext>
            </a:extLst>
          </p:cNvPr>
          <p:cNvSpPr txBox="1"/>
          <p:nvPr userDrawn="1"/>
        </p:nvSpPr>
        <p:spPr>
          <a:xfrm>
            <a:off x="551384" y="6441657"/>
            <a:ext cx="10294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284673"/>
                </a:solidFill>
                <a:latin typeface="Century Gothic"/>
                <a:cs typeface="Century Gothic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630871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C7A3F45A-4F31-AEEE-4FF6-C2B2BF70DF6D}"/>
              </a:ext>
            </a:extLst>
          </p:cNvPr>
          <p:cNvSpPr/>
          <p:nvPr userDrawn="1"/>
        </p:nvSpPr>
        <p:spPr>
          <a:xfrm>
            <a:off x="119336" y="6381328"/>
            <a:ext cx="720080" cy="360040"/>
          </a:xfrm>
          <a:prstGeom prst="rect">
            <a:avLst/>
          </a:prstGeom>
          <a:solidFill>
            <a:schemeClr val="bg1"/>
          </a:solidFill>
          <a:ln w="28575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5662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EF89F3-770E-399A-2F7F-7DA94C210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13342469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35" tIns="45718" rIns="91435" bIns="45718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35" tIns="45718" rIns="91435" bIns="45718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5AA19D17-2600-715D-D112-5A9D20C3FD25}"/>
              </a:ext>
            </a:extLst>
          </p:cNvPr>
          <p:cNvSpPr txBox="1">
            <a:spLocks/>
          </p:cNvSpPr>
          <p:nvPr userDrawn="1"/>
        </p:nvSpPr>
        <p:spPr>
          <a:xfrm>
            <a:off x="143339" y="6389900"/>
            <a:ext cx="28448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defPPr>
              <a:defRPr lang="ko-KR"/>
            </a:defPPr>
            <a:lvl1pPr marL="0" algn="l" defTabSz="914353" rtl="0" eaLnBrk="1" latinLnBrk="1" hangingPunct="1">
              <a:defRPr sz="8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7" algn="l" defTabSz="914353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3" algn="l" defTabSz="914353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0" algn="l" defTabSz="914353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6" algn="l" defTabSz="914353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3" algn="l" defTabSz="914353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0" algn="l" defTabSz="914353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36" algn="l" defTabSz="914353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3" algn="l" defTabSz="914353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F8CD6E-25A2-4D24-B8CF-F9EFEBE4303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7015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45" r:id="rId6"/>
    <p:sldLayoutId id="2147483746" r:id="rId7"/>
    <p:sldLayoutId id="2147483739" r:id="rId8"/>
    <p:sldLayoutId id="2147483740" r:id="rId9"/>
    <p:sldLayoutId id="2147483741" r:id="rId10"/>
    <p:sldLayoutId id="2147483742" r:id="rId11"/>
    <p:sldLayoutId id="2147483744" r:id="rId12"/>
    <p:sldLayoutId id="2147483743" r:id="rId13"/>
  </p:sldLayoutIdLst>
  <p:hf hdr="0" ftr="0" dt="0"/>
  <p:txStyles>
    <p:titleStyle>
      <a:lvl1pPr algn="ctr" defTabSz="91435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91435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2" indent="-285736" algn="l" defTabSz="91435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18" indent="-228588" algn="l" defTabSz="91435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5" indent="-228588" algn="l" defTabSz="91435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1" indent="-228588" algn="l" defTabSz="914353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5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lusgroup.com/" TargetMode="External"/><Relationship Id="rId2" Type="http://schemas.openxmlformats.org/officeDocument/2006/relationships/hyperlink" Target="mailto:info@wilusgroup.com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43672" y="2060848"/>
            <a:ext cx="8064896" cy="1569656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r>
              <a:rPr lang="en-US" altLang="ko-KR" sz="3200" b="1" dirty="0">
                <a:solidFill>
                  <a:srgbClr val="FFFF00"/>
                </a:solidFill>
                <a:latin typeface="Century Gothic"/>
              </a:rPr>
              <a:t>JVET-AN0142</a:t>
            </a:r>
          </a:p>
          <a:p>
            <a:r>
              <a:rPr lang="en-US" altLang="ko-KR" sz="3200" b="1" dirty="0">
                <a:solidFill>
                  <a:schemeClr val="bg1">
                    <a:lumMod val="95000"/>
                  </a:schemeClr>
                </a:solidFill>
                <a:latin typeface="Century Gothic"/>
                <a:cs typeface="Century Gothic"/>
              </a:rPr>
              <a:t>Non-EE2: GPM without blending for Screen Content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55098" y="4184503"/>
            <a:ext cx="6829334" cy="1200325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lvl="0">
              <a:defRPr/>
            </a:pPr>
            <a:r>
              <a:rPr lang="en-US" altLang="ko-KR" sz="2400" b="1" dirty="0">
                <a:solidFill>
                  <a:srgbClr val="C87819"/>
                </a:solidFill>
                <a:latin typeface="Century Gothic"/>
              </a:rPr>
              <a:t>J. Kim(Jade), J. Son, K. Kim, J. Kwak </a:t>
            </a:r>
          </a:p>
          <a:p>
            <a:pPr marL="0" marR="0" lvl="0" indent="0" defTabSz="914353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 dirty="0">
                <a:solidFill>
                  <a:schemeClr val="bg1">
                    <a:lumMod val="95000"/>
                  </a:schemeClr>
                </a:solidFill>
                <a:latin typeface="Century Gothic"/>
                <a:ea typeface="맑은 고딕" panose="020B0503020000020004" pitchFamily="34" charset="-127"/>
                <a:cs typeface="Century Gothic"/>
              </a:rPr>
              <a:t>October 2025</a:t>
            </a:r>
          </a:p>
          <a:p>
            <a:pPr>
              <a:defRPr/>
            </a:pPr>
            <a:r>
              <a:rPr lang="en-US" altLang="ko-KR" sz="2400" b="1" dirty="0">
                <a:solidFill>
                  <a:srgbClr val="C87819"/>
                </a:solidFill>
                <a:latin typeface="Century Gothic"/>
              </a:rPr>
              <a:t>WILUS Inc.</a:t>
            </a:r>
          </a:p>
        </p:txBody>
      </p:sp>
    </p:spTree>
    <p:extLst>
      <p:ext uri="{BB962C8B-B14F-4D97-AF65-F5344CB8AC3E}">
        <p14:creationId xmlns:p14="http://schemas.microsoft.com/office/powerpoint/2010/main" val="1281947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98B65-75BA-8391-086C-528554CD0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E6312-0B9B-42A5-00E9-EFB4D893F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456" y="332656"/>
            <a:ext cx="10273141" cy="720080"/>
          </a:xfrm>
        </p:spPr>
        <p:txBody>
          <a:bodyPr/>
          <a:lstStyle/>
          <a:p>
            <a:r>
              <a:rPr lang="en-KR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21800-E8F1-99A9-3701-9C60185B6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68412"/>
            <a:ext cx="11319048" cy="5112916"/>
          </a:xfrm>
        </p:spPr>
        <p:txBody>
          <a:bodyPr>
            <a:normAutofit/>
          </a:bodyPr>
          <a:lstStyle/>
          <a:p>
            <a:r>
              <a:rPr lang="en-US" dirty="0"/>
              <a:t>In ECM-18.0, the GPM employs five predefined blending widths.</a:t>
            </a:r>
          </a:p>
          <a:p>
            <a:pPr lvl="1"/>
            <a:r>
              <a:rPr lang="en-US" altLang="ko-KR" dirty="0"/>
              <a:t>If min(block width, block height) &lt; 32, use </a:t>
            </a:r>
            <a:r>
              <a:rPr lang="en-US" altLang="ko-KR" b="1" dirty="0"/>
              <a:t>List 1: {1/4τ, 1/2τ, τ, 2τ, 4τ}</a:t>
            </a:r>
          </a:p>
          <a:p>
            <a:pPr lvl="1"/>
            <a:r>
              <a:rPr lang="en-US" altLang="ko-KR" dirty="0"/>
              <a:t>Otherwise, use</a:t>
            </a:r>
            <a:r>
              <a:rPr lang="en-US" altLang="ko-KR" b="1" dirty="0"/>
              <a:t> List 2: {1/2τ, τ, 2τ, 4τ, 8τ}</a:t>
            </a:r>
          </a:p>
          <a:p>
            <a:pPr lvl="1"/>
            <a:r>
              <a:rPr lang="en-US" dirty="0"/>
              <a:t>Among the five candidates, the index of the selected blending width is signaled.</a:t>
            </a:r>
          </a:p>
          <a:p>
            <a:pPr lvl="1"/>
            <a:r>
              <a:rPr lang="en-US" b="1" dirty="0"/>
              <a:t>For screen content, various blending widths </a:t>
            </a:r>
            <a:r>
              <a:rPr lang="en-US" altLang="ko-KR" b="1" dirty="0"/>
              <a:t>may not always be effective.</a:t>
            </a:r>
            <a:endParaRPr lang="en-US" b="1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l-GR" dirty="0"/>
          </a:p>
        </p:txBody>
      </p:sp>
      <p:pic>
        <p:nvPicPr>
          <p:cNvPr id="37" name="Picture 256" descr="Chart&#10;&#10;Description automatically generated">
            <a:extLst>
              <a:ext uri="{FF2B5EF4-FFF2-40B4-BE49-F238E27FC236}">
                <a16:creationId xmlns:a16="http://schemas.microsoft.com/office/drawing/2014/main" id="{144B288A-827A-7725-7248-7696AEF50C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737" y="4218432"/>
            <a:ext cx="3150122" cy="1935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図 257">
            <a:extLst>
              <a:ext uri="{FF2B5EF4-FFF2-40B4-BE49-F238E27FC236}">
                <a16:creationId xmlns:a16="http://schemas.microsoft.com/office/drawing/2014/main" id="{138559BC-8E5C-4FA5-8F05-13D91D52A9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173" y="3386612"/>
            <a:ext cx="6555707" cy="27670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389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E82B8-E3B2-84A6-3CEC-F5C454308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Proposed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66191-1893-15A1-A07C-87913938D8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68761"/>
            <a:ext cx="11246708" cy="4857403"/>
          </a:xfrm>
        </p:spPr>
        <p:txBody>
          <a:bodyPr>
            <a:normAutofit/>
          </a:bodyPr>
          <a:lstStyle/>
          <a:p>
            <a:r>
              <a:rPr lang="en-US" altLang="ko-KR" dirty="0"/>
              <a:t>In the proposal, GPM blending width is restricted to a single value for screen content.</a:t>
            </a:r>
          </a:p>
          <a:p>
            <a:pPr lvl="1"/>
            <a:r>
              <a:rPr lang="en-US" altLang="ko-KR" dirty="0"/>
              <a:t>If min(block width, block height) &lt; 32, use </a:t>
            </a:r>
            <a:r>
              <a:rPr lang="en-US" altLang="ko-KR" b="1" dirty="0"/>
              <a:t>1/4τ</a:t>
            </a:r>
            <a:endParaRPr lang="en-US" altLang="ko-KR" dirty="0"/>
          </a:p>
          <a:p>
            <a:pPr lvl="1"/>
            <a:r>
              <a:rPr lang="en-US" altLang="ko-KR" dirty="0"/>
              <a:t>Otherwise, use</a:t>
            </a:r>
            <a:r>
              <a:rPr lang="en-US" altLang="ko-KR" b="1" dirty="0"/>
              <a:t> 1/2τ</a:t>
            </a:r>
          </a:p>
          <a:p>
            <a:pPr lvl="1" hangingPunct="0"/>
            <a:r>
              <a:rPr lang="en-US" altLang="ko-KR" dirty="0"/>
              <a:t>Eliminate the signaling of the blending width in the bitstream.</a:t>
            </a:r>
          </a:p>
          <a:p>
            <a:pPr lvl="1" hangingPunct="0"/>
            <a:r>
              <a:rPr lang="en-US" altLang="ko-KR" dirty="0"/>
              <a:t>An SPS-level flag to indicate whether the GPM without blending is applied.</a:t>
            </a:r>
          </a:p>
          <a:p>
            <a:pPr hangingPunct="0"/>
            <a:endParaRPr lang="en-US" altLang="ko-KR" dirty="0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C28E6796-5682-06FC-9A22-95004778334F}"/>
              </a:ext>
            </a:extLst>
          </p:cNvPr>
          <p:cNvGrpSpPr/>
          <p:nvPr/>
        </p:nvGrpSpPr>
        <p:grpSpPr>
          <a:xfrm>
            <a:off x="2884493" y="3497045"/>
            <a:ext cx="6900028" cy="2912382"/>
            <a:chOff x="3919883" y="4091599"/>
            <a:chExt cx="4832285" cy="2039625"/>
          </a:xfrm>
        </p:grpSpPr>
        <p:pic>
          <p:nvPicPr>
            <p:cNvPr id="9" name="図 257">
              <a:extLst>
                <a:ext uri="{FF2B5EF4-FFF2-40B4-BE49-F238E27FC236}">
                  <a16:creationId xmlns:a16="http://schemas.microsoft.com/office/drawing/2014/main" id="{3AE907CC-A381-A69C-B1BC-70D0C2C0D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9883" y="4091599"/>
              <a:ext cx="4832285" cy="20396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D49E08-DC1F-E474-FB65-FFAAEE416AB8}"/>
                </a:ext>
              </a:extLst>
            </p:cNvPr>
            <p:cNvCxnSpPr>
              <a:cxnSpLocks/>
            </p:cNvCxnSpPr>
            <p:nvPr/>
          </p:nvCxnSpPr>
          <p:spPr>
            <a:xfrm>
              <a:off x="4011083" y="5750189"/>
              <a:ext cx="1970534" cy="0"/>
            </a:xfrm>
            <a:prstGeom prst="line">
              <a:avLst/>
            </a:prstGeom>
            <a:ln w="28575" cmpd="sng">
              <a:solidFill>
                <a:srgbClr val="C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D5B23700-7F31-8548-1995-E92C7F8C0092}"/>
                </a:ext>
              </a:extLst>
            </p:cNvPr>
            <p:cNvCxnSpPr>
              <a:cxnSpLocks/>
            </p:cNvCxnSpPr>
            <p:nvPr/>
          </p:nvCxnSpPr>
          <p:spPr>
            <a:xfrm>
              <a:off x="6257925" y="4946683"/>
              <a:ext cx="2195512" cy="0"/>
            </a:xfrm>
            <a:prstGeom prst="line">
              <a:avLst/>
            </a:prstGeom>
            <a:ln w="28575" cmpd="sng">
              <a:solidFill>
                <a:srgbClr val="C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0889ADBA-387A-08C2-FD5D-363236E7CE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9514" y="4938084"/>
              <a:ext cx="307182" cy="812105"/>
            </a:xfrm>
            <a:prstGeom prst="line">
              <a:avLst/>
            </a:prstGeom>
            <a:ln w="28575" cmpd="sng">
              <a:solidFill>
                <a:srgbClr val="C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15052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E82B8-E3B2-84A6-3CEC-F5C454308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Experimental results</a:t>
            </a:r>
            <a:endParaRPr lang="en-K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66191-1893-15A1-A07C-87913938D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On top of ECM-18.0, the simulation results are reported as follows:</a:t>
            </a: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15BDCE8D-049C-4AC9-845E-387868EE89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983116"/>
              </p:ext>
            </p:extLst>
          </p:nvPr>
        </p:nvGraphicFramePr>
        <p:xfrm>
          <a:off x="1692931" y="2556990"/>
          <a:ext cx="8374095" cy="2953488"/>
        </p:xfrm>
        <a:graphic>
          <a:graphicData uri="http://schemas.openxmlformats.org/drawingml/2006/table">
            <a:tbl>
              <a:tblPr firstRow="1" firstCol="1" bandRow="1"/>
              <a:tblGrid>
                <a:gridCol w="1044473">
                  <a:extLst>
                    <a:ext uri="{9D8B030D-6E8A-4147-A177-3AD203B41FA5}">
                      <a16:colId xmlns:a16="http://schemas.microsoft.com/office/drawing/2014/main" val="1005126268"/>
                    </a:ext>
                  </a:extLst>
                </a:gridCol>
                <a:gridCol w="1004158">
                  <a:extLst>
                    <a:ext uri="{9D8B030D-6E8A-4147-A177-3AD203B41FA5}">
                      <a16:colId xmlns:a16="http://schemas.microsoft.com/office/drawing/2014/main" val="2986296994"/>
                    </a:ext>
                  </a:extLst>
                </a:gridCol>
                <a:gridCol w="1004158">
                  <a:extLst>
                    <a:ext uri="{9D8B030D-6E8A-4147-A177-3AD203B41FA5}">
                      <a16:colId xmlns:a16="http://schemas.microsoft.com/office/drawing/2014/main" val="3146289943"/>
                    </a:ext>
                  </a:extLst>
                </a:gridCol>
                <a:gridCol w="1004158">
                  <a:extLst>
                    <a:ext uri="{9D8B030D-6E8A-4147-A177-3AD203B41FA5}">
                      <a16:colId xmlns:a16="http://schemas.microsoft.com/office/drawing/2014/main" val="4154316284"/>
                    </a:ext>
                  </a:extLst>
                </a:gridCol>
                <a:gridCol w="821834">
                  <a:extLst>
                    <a:ext uri="{9D8B030D-6E8A-4147-A177-3AD203B41FA5}">
                      <a16:colId xmlns:a16="http://schemas.microsoft.com/office/drawing/2014/main" val="2319924250"/>
                    </a:ext>
                  </a:extLst>
                </a:gridCol>
                <a:gridCol w="821834">
                  <a:extLst>
                    <a:ext uri="{9D8B030D-6E8A-4147-A177-3AD203B41FA5}">
                      <a16:colId xmlns:a16="http://schemas.microsoft.com/office/drawing/2014/main" val="3688795884"/>
                    </a:ext>
                  </a:extLst>
                </a:gridCol>
                <a:gridCol w="1330326">
                  <a:extLst>
                    <a:ext uri="{9D8B030D-6E8A-4147-A177-3AD203B41FA5}">
                      <a16:colId xmlns:a16="http://schemas.microsoft.com/office/drawing/2014/main" val="1663024954"/>
                    </a:ext>
                  </a:extLst>
                </a:gridCol>
                <a:gridCol w="1343154">
                  <a:extLst>
                    <a:ext uri="{9D8B030D-6E8A-4147-A177-3AD203B41FA5}">
                      <a16:colId xmlns:a16="http://schemas.microsoft.com/office/drawing/2014/main" val="798021047"/>
                    </a:ext>
                  </a:extLst>
                </a:gridCol>
              </a:tblGrid>
              <a:tr h="329516">
                <a:tc>
                  <a:txBody>
                    <a:bodyPr/>
                    <a:lstStyle/>
                    <a:p>
                      <a:endParaRPr lang="ko-KR" sz="15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</a:tabLst>
                      </a:pPr>
                      <a:r>
                        <a:rPr lang="en-US" altLang="ko-KR" sz="13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Random Access Main </a:t>
                      </a: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10 </a:t>
                      </a:r>
                      <a:endParaRPr lang="ko-KR" sz="15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86810" marR="86810" marT="43405" marB="434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923595"/>
                  </a:ext>
                </a:extLst>
              </a:tr>
              <a:tr h="329516">
                <a:tc>
                  <a:txBody>
                    <a:bodyPr/>
                    <a:lstStyle/>
                    <a:p>
                      <a:endParaRPr lang="ko-KR" sz="15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</a:tabLs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Over ECM-18.0</a:t>
                      </a:r>
                      <a:endParaRPr lang="ko-KR" sz="15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86810" marR="86810" marT="43405" marB="434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154890"/>
                  </a:ext>
                </a:extLst>
              </a:tr>
              <a:tr h="233632">
                <a:tc>
                  <a:txBody>
                    <a:bodyPr/>
                    <a:lstStyle/>
                    <a:p>
                      <a:endParaRPr lang="ko-KR" sz="15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</a:tabLs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Y</a:t>
                      </a:r>
                      <a:endParaRPr lang="ko-KR" sz="15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</a:tabLs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U</a:t>
                      </a:r>
                      <a:endParaRPr lang="ko-KR" sz="15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</a:tabLs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V</a:t>
                      </a:r>
                      <a:endParaRPr lang="ko-KR" sz="15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</a:tabLst>
                      </a:pP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EncT</a:t>
                      </a:r>
                      <a:endParaRPr lang="ko-KR" sz="15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</a:tabLst>
                      </a:pP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DecT</a:t>
                      </a:r>
                      <a:endParaRPr lang="ko-KR" sz="15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</a:tabLst>
                      </a:pP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EncVmPeak</a:t>
                      </a:r>
                      <a:endParaRPr lang="ko-KR" sz="15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</a:tabLst>
                      </a:pP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DecVmPeak</a:t>
                      </a:r>
                      <a:endParaRPr lang="ko-KR" sz="15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1955910"/>
                  </a:ext>
                </a:extLst>
              </a:tr>
              <a:tr h="233632"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</a:tabLs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Class F</a:t>
                      </a:r>
                      <a:endParaRPr lang="ko-KR" sz="15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altLang="ko-KR" sz="13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+mn-cs"/>
                        </a:rPr>
                        <a:t>-0.02%</a:t>
                      </a:r>
                    </a:p>
                  </a:txBody>
                  <a:tcPr marL="7209" marR="7209" marT="72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altLang="ko-KR" sz="13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+mn-cs"/>
                        </a:rPr>
                        <a:t>0.04%</a:t>
                      </a:r>
                    </a:p>
                  </a:txBody>
                  <a:tcPr marL="7209" marR="7209" marT="720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altLang="ko-KR" sz="13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+mn-cs"/>
                        </a:rPr>
                        <a:t>0.05%</a:t>
                      </a:r>
                    </a:p>
                  </a:txBody>
                  <a:tcPr marL="7209" marR="7209" marT="72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</a:tabLst>
                      </a:pPr>
                      <a:r>
                        <a:rPr lang="en-US" sz="13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+mn-cs"/>
                        </a:rPr>
                        <a:t>99.7%</a:t>
                      </a:r>
                      <a:endParaRPr lang="ko-KR" altLang="en-US" sz="13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77870" marR="778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</a:tabLst>
                      </a:pPr>
                      <a:r>
                        <a:rPr lang="en-US" sz="13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+mn-cs"/>
                        </a:rPr>
                        <a:t>99.9%</a:t>
                      </a:r>
                      <a:endParaRPr lang="ko-KR" altLang="en-US" sz="13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77870" marR="7787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3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99.5%</a:t>
                      </a:r>
                      <a:endParaRPr lang="ko-KR" altLang="en-US" sz="13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504" marR="72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3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100.1%</a:t>
                      </a:r>
                      <a:endParaRPr lang="ko-KR" altLang="en-US" sz="13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504" marR="7250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4313789"/>
                  </a:ext>
                </a:extLst>
              </a:tr>
              <a:tr h="233632"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</a:tabLs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Class TGM</a:t>
                      </a:r>
                      <a:endParaRPr lang="ko-KR" sz="15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altLang="ko-KR" sz="13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+mn-cs"/>
                        </a:rPr>
                        <a:t>-0.12%</a:t>
                      </a:r>
                    </a:p>
                  </a:txBody>
                  <a:tcPr marL="7209" marR="7209" marT="720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altLang="ko-KR" sz="13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+mn-cs"/>
                        </a:rPr>
                        <a:t>-0.12%</a:t>
                      </a:r>
                    </a:p>
                  </a:txBody>
                  <a:tcPr marL="7209" marR="7209" marT="72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altLang="ko-KR" sz="13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+mn-cs"/>
                        </a:rPr>
                        <a:t>-0.08%</a:t>
                      </a:r>
                    </a:p>
                  </a:txBody>
                  <a:tcPr marL="7209" marR="7209" marT="7209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</a:tabLst>
                      </a:pPr>
                      <a:r>
                        <a:rPr lang="en-US" sz="13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+mn-cs"/>
                        </a:rPr>
                        <a:t>99.2%</a:t>
                      </a:r>
                      <a:endParaRPr lang="ko-KR" altLang="en-US" sz="13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77870" marR="778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</a:tabLst>
                      </a:pPr>
                      <a:r>
                        <a:rPr lang="en-US" sz="13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+mn-cs"/>
                        </a:rPr>
                        <a:t>100.0%</a:t>
                      </a:r>
                      <a:endParaRPr lang="ko-KR" altLang="en-US" sz="13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77870" marR="7787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3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100.0%</a:t>
                      </a:r>
                      <a:endParaRPr lang="ko-KR" altLang="en-US" sz="13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504" marR="72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3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100.2%</a:t>
                      </a:r>
                      <a:endParaRPr lang="ko-KR" altLang="en-US" sz="13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504" marR="7250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7662223"/>
                  </a:ext>
                </a:extLst>
              </a:tr>
              <a:tr h="233632">
                <a:tc>
                  <a:txBody>
                    <a:bodyPr/>
                    <a:lstStyle/>
                    <a:p>
                      <a:endParaRPr lang="ko-KR" sz="15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sz="15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sz="15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sz="15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sz="15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sz="15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sz="15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ko-KR" sz="15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135910"/>
                  </a:ext>
                </a:extLst>
              </a:tr>
              <a:tr h="329516">
                <a:tc>
                  <a:txBody>
                    <a:bodyPr/>
                    <a:lstStyle/>
                    <a:p>
                      <a:endParaRPr lang="ko-KR" sz="15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</a:tabLs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Low Delay B Main 10</a:t>
                      </a:r>
                      <a:endParaRPr lang="ko-KR" sz="15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86810" marR="86810" marT="43405" marB="434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214600"/>
                  </a:ext>
                </a:extLst>
              </a:tr>
              <a:tr h="329516">
                <a:tc>
                  <a:txBody>
                    <a:bodyPr/>
                    <a:lstStyle/>
                    <a:p>
                      <a:endParaRPr lang="ko-KR" sz="15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</a:tabLs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Over ECM-18.0</a:t>
                      </a:r>
                      <a:endParaRPr lang="ko-KR" sz="15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86810" marR="86810" marT="43405" marB="434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138115"/>
                  </a:ext>
                </a:extLst>
              </a:tr>
              <a:tr h="233632">
                <a:tc>
                  <a:txBody>
                    <a:bodyPr/>
                    <a:lstStyle/>
                    <a:p>
                      <a:endParaRPr lang="ko-KR" sz="15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</a:tabLs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Y</a:t>
                      </a:r>
                      <a:endParaRPr lang="ko-KR" sz="15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</a:tabLs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U</a:t>
                      </a:r>
                      <a:endParaRPr lang="ko-KR" sz="15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</a:tabLs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V</a:t>
                      </a:r>
                      <a:endParaRPr lang="ko-KR" sz="15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</a:tabLst>
                      </a:pP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EncT</a:t>
                      </a:r>
                      <a:endParaRPr lang="ko-KR" sz="15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</a:tabLst>
                      </a:pP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DecT</a:t>
                      </a:r>
                      <a:endParaRPr lang="ko-KR" sz="15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</a:tabLst>
                      </a:pP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EncVmPeak</a:t>
                      </a:r>
                      <a:endParaRPr lang="ko-KR" sz="15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</a:tabLst>
                      </a:pPr>
                      <a:r>
                        <a:rPr lang="en-US" sz="13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DecVmPeak</a:t>
                      </a:r>
                      <a:endParaRPr lang="ko-KR" sz="15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5093059"/>
                  </a:ext>
                </a:extLst>
              </a:tr>
              <a:tr h="233632"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</a:tabLs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Class F</a:t>
                      </a:r>
                      <a:endParaRPr lang="ko-KR" sz="15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-0.18%</a:t>
                      </a:r>
                      <a:endParaRPr lang="ko-KR" sz="19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2504" marR="72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-0.03%</a:t>
                      </a:r>
                      <a:endParaRPr lang="ko-KR" sz="19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2504" marR="7250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0.04%</a:t>
                      </a:r>
                      <a:endParaRPr lang="ko-KR" sz="19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2504" marR="7250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99.9%</a:t>
                      </a:r>
                      <a:endParaRPr lang="ko-KR" sz="19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2504" marR="72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100.2%</a:t>
                      </a:r>
                      <a:endParaRPr lang="ko-KR" sz="19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2504" marR="7250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100.0%</a:t>
                      </a:r>
                      <a:endParaRPr lang="ko-KR" sz="19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2504" marR="72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100.2%</a:t>
                      </a:r>
                      <a:endParaRPr lang="ko-KR" sz="19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2504" marR="7250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785669"/>
                  </a:ext>
                </a:extLst>
              </a:tr>
              <a:tr h="233632"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</a:tabLs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Class TGM</a:t>
                      </a:r>
                      <a:endParaRPr lang="ko-KR" sz="15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0704" marR="907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-0.20%</a:t>
                      </a:r>
                      <a:endParaRPr lang="ko-KR" sz="19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2504" marR="72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-0.30%</a:t>
                      </a:r>
                      <a:endParaRPr lang="ko-KR" sz="19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2504" marR="725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-0.02%</a:t>
                      </a:r>
                      <a:endParaRPr lang="ko-KR" sz="19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2504" marR="7250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99.2%</a:t>
                      </a:r>
                      <a:endParaRPr lang="ko-KR" sz="19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2504" marR="72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98.7%</a:t>
                      </a:r>
                      <a:endParaRPr lang="ko-KR" sz="19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2504" marR="7250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100.0%</a:t>
                      </a:r>
                      <a:endParaRPr lang="ko-KR" sz="19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2504" marR="725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buNone/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5080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99.7%</a:t>
                      </a:r>
                      <a:endParaRPr lang="ko-KR" sz="19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2504" marR="72504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83617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8701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E82B8-E3B2-84A6-3CEC-F5C454308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en-K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66191-1893-15A1-A07C-87913938D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contribution proposes GPM without blending for screen content.</a:t>
            </a:r>
          </a:p>
          <a:p>
            <a:pPr lvl="1"/>
            <a:endParaRPr lang="en-US" dirty="0"/>
          </a:p>
          <a:p>
            <a:r>
              <a:rPr lang="en-US" dirty="0"/>
              <a:t>Experimental results (Over ECM-18.0)</a:t>
            </a:r>
          </a:p>
          <a:p>
            <a:pPr lvl="1"/>
            <a:r>
              <a:rPr lang="en-US" dirty="0"/>
              <a:t>RA configuration:</a:t>
            </a:r>
          </a:p>
          <a:p>
            <a:pPr lvl="2"/>
            <a:r>
              <a:rPr lang="en-US" dirty="0"/>
              <a:t>Class F: -0.02%, 0.04%, 0.05%; 99.7% enc time, 100.0% dec time</a:t>
            </a:r>
          </a:p>
          <a:p>
            <a:pPr lvl="2"/>
            <a:r>
              <a:rPr lang="en-US" dirty="0"/>
              <a:t>Class TGM: -0.12%, -0.12%, -0.08%; 99.2% enc time, 100.1% dec time</a:t>
            </a:r>
          </a:p>
          <a:p>
            <a:pPr lvl="1"/>
            <a:r>
              <a:rPr lang="en-US" dirty="0"/>
              <a:t>LDB configuration:</a:t>
            </a:r>
          </a:p>
          <a:p>
            <a:pPr lvl="2"/>
            <a:r>
              <a:rPr lang="en-US" dirty="0"/>
              <a:t>Class F: -0.18%, -0.03%, 0.04%; 99.9% enc time, 100.2% dec time</a:t>
            </a:r>
          </a:p>
          <a:p>
            <a:pPr lvl="2"/>
            <a:r>
              <a:rPr lang="en-US" dirty="0"/>
              <a:t>Class TGM: -0.20%, -0.30%, -0.02%; 99.2% enc time, 98.7% dec time</a:t>
            </a:r>
          </a:p>
          <a:p>
            <a:pPr lvl="1"/>
            <a:endParaRPr lang="en-US" dirty="0"/>
          </a:p>
          <a:p>
            <a:r>
              <a:rPr lang="en-US" altLang="ko-KR" dirty="0"/>
              <a:t>It is recommended to adopt the proposed methods into the next ECM.</a:t>
            </a:r>
          </a:p>
          <a:p>
            <a:endParaRPr lang="en-US" altLang="ko-KR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17299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103438"/>
            <a:ext cx="12192000" cy="1714500"/>
          </a:xfrm>
          <a:ln/>
        </p:spPr>
        <p:txBody>
          <a:bodyPr/>
          <a:lstStyle/>
          <a:p>
            <a:r>
              <a:rPr lang="en-US" dirty="0">
                <a:solidFill>
                  <a:srgbClr val="284673"/>
                </a:solidFill>
                <a:latin typeface="Century Gothic"/>
                <a:ea typeface="서울한강체 L" charset="0"/>
                <a:cs typeface="Century Gothic"/>
                <a:sym typeface="서울한강체 L" charset="0"/>
              </a:rPr>
              <a:t>THANK YOU</a:t>
            </a:r>
            <a:endParaRPr lang="en-US" dirty="0">
              <a:solidFill>
                <a:srgbClr val="284673"/>
              </a:solidFill>
              <a:latin typeface="Century Gothic"/>
              <a:ea typeface="ヒラギノ明朝 ProN W3" charset="0"/>
              <a:cs typeface="Century Gothic"/>
              <a:sym typeface="서울한강체 L" charset="0"/>
            </a:endParaRPr>
          </a:p>
        </p:txBody>
      </p:sp>
      <p:sp>
        <p:nvSpPr>
          <p:cNvPr id="44034" name="Rectangle 2"/>
          <p:cNvSpPr>
            <a:spLocks/>
          </p:cNvSpPr>
          <p:nvPr/>
        </p:nvSpPr>
        <p:spPr bwMode="auto">
          <a:xfrm>
            <a:off x="1631504" y="6514714"/>
            <a:ext cx="89289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900" dirty="0">
                <a:solidFill>
                  <a:srgbClr val="7F7F7F"/>
                </a:solidFill>
                <a:latin typeface="Century Gothic"/>
                <a:ea typeface="서울한강체 B" charset="0"/>
                <a:cs typeface="Century Gothic"/>
                <a:sym typeface="서울한강체 B" charset="0"/>
              </a:rPr>
              <a:t>5</a:t>
            </a:r>
            <a:r>
              <a:rPr lang="en-US" sz="900" baseline="30000" dirty="0">
                <a:solidFill>
                  <a:srgbClr val="7F7F7F"/>
                </a:solidFill>
                <a:latin typeface="Century Gothic"/>
                <a:ea typeface="서울한강체 B" charset="0"/>
                <a:cs typeface="Century Gothic"/>
                <a:sym typeface="서울한강체 B" charset="0"/>
              </a:rPr>
              <a:t>th</a:t>
            </a:r>
            <a:r>
              <a:rPr lang="en-US" sz="900" dirty="0">
                <a:solidFill>
                  <a:srgbClr val="7F7F7F"/>
                </a:solidFill>
                <a:latin typeface="Century Gothic"/>
                <a:ea typeface="서울한강체 B" charset="0"/>
                <a:cs typeface="Century Gothic"/>
                <a:sym typeface="서울한강체 B" charset="0"/>
              </a:rPr>
              <a:t> Fl., 216 Hwangsaeul-ro, Bundang-gu, Seongnam-si, Gyeonggi-do 13595, Korea, +82-31-712-0523, </a:t>
            </a:r>
            <a:r>
              <a:rPr lang="en-US" sz="900" dirty="0">
                <a:solidFill>
                  <a:srgbClr val="7F7F7F"/>
                </a:solidFill>
                <a:latin typeface="Century Gothic"/>
                <a:ea typeface="서울한강체 B" charset="0"/>
                <a:cs typeface="Century Gothic"/>
                <a:sym typeface="서울한강체 B" charset="0"/>
                <a:hlinkClick r:id="rId2"/>
              </a:rPr>
              <a:t>info@wilusgroup.com</a:t>
            </a:r>
            <a:r>
              <a:rPr lang="en-US" sz="900" dirty="0">
                <a:solidFill>
                  <a:srgbClr val="7F7F7F"/>
                </a:solidFill>
                <a:latin typeface="Century Gothic"/>
                <a:ea typeface="서울한강체 B" charset="0"/>
                <a:cs typeface="Century Gothic"/>
                <a:sym typeface="서울한강체 B" charset="0"/>
              </a:rPr>
              <a:t>, </a:t>
            </a:r>
            <a:r>
              <a:rPr lang="en-US" sz="900" dirty="0">
                <a:solidFill>
                  <a:srgbClr val="7F7F7F"/>
                </a:solidFill>
                <a:latin typeface="Century Gothic"/>
                <a:ea typeface="서울한강체 B" charset="0"/>
                <a:cs typeface="Century Gothic"/>
                <a:sym typeface="서울한강체 B" charset="0"/>
                <a:hlinkClick r:id="rId3"/>
              </a:rPr>
              <a:t>www.wilusgroup.com</a:t>
            </a:r>
            <a:endParaRPr lang="en-US" sz="900" dirty="0">
              <a:solidFill>
                <a:srgbClr val="7F7F7F"/>
              </a:solidFill>
              <a:latin typeface="Century Gothic"/>
              <a:ea typeface="서울한강체 B" charset="0"/>
              <a:cs typeface="Century Gothic"/>
              <a:sym typeface="서울한강체 B" charset="0"/>
            </a:endParaRPr>
          </a:p>
          <a:p>
            <a:pPr algn="ctr"/>
            <a:endParaRPr lang="en-US" sz="900" dirty="0">
              <a:solidFill>
                <a:srgbClr val="7F7F7F"/>
              </a:solidFill>
              <a:latin typeface="Century Gothic"/>
              <a:ea typeface="서울한강체 B" charset="0"/>
              <a:cs typeface="Century Gothic"/>
              <a:sym typeface="서울한강체 B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BAD35826-F75E-D973-BB83-2C81DDBC49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387" y="4400896"/>
            <a:ext cx="695227" cy="69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26552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9D9D9"/>
        </a:solidFill>
        <a:ln w="28575" cmpd="sng">
          <a:solidFill>
            <a:srgbClr val="284673"/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8575" cmpd="sng">
          <a:solidFill>
            <a:srgbClr val="284673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>
        <a:noAutofit/>
      </a:bodyPr>
      <a:lstStyle>
        <a:defPPr>
          <a:lnSpc>
            <a:spcPts val="2000"/>
          </a:lnSpc>
          <a:defRPr sz="2000" b="1" dirty="0" smtClean="0">
            <a:solidFill>
              <a:srgbClr val="284673"/>
            </a:solidFill>
            <a:latin typeface="Century Gothic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23943</TotalTime>
  <Words>440</Words>
  <Application>Microsoft Office PowerPoint</Application>
  <PresentationFormat>와이드스크린</PresentationFormat>
  <Paragraphs>92</Paragraphs>
  <Slides>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2" baseType="lpstr">
      <vt:lpstr>맑은 고딕</vt:lpstr>
      <vt:lpstr>Arial</vt:lpstr>
      <vt:lpstr>Calibri</vt:lpstr>
      <vt:lpstr>Century Gothic</vt:lpstr>
      <vt:lpstr>Times New Roman</vt:lpstr>
      <vt:lpstr>1_Office 테마</vt:lpstr>
      <vt:lpstr>PowerPoint 프레젠테이션</vt:lpstr>
      <vt:lpstr>Motivation</vt:lpstr>
      <vt:lpstr>Proposed method</vt:lpstr>
      <vt:lpstr>Experimental results</vt:lpstr>
      <vt:lpstr>Conclusion</vt:lpstr>
      <vt:lpstr>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WILUS</dc:creator>
  <cp:keywords/>
  <dc:description/>
  <cp:lastModifiedBy>Jade</cp:lastModifiedBy>
  <cp:revision>2521</cp:revision>
  <cp:lastPrinted>2014-03-18T03:32:15Z</cp:lastPrinted>
  <dcterms:created xsi:type="dcterms:W3CDTF">2013-05-09T00:07:27Z</dcterms:created>
  <dcterms:modified xsi:type="dcterms:W3CDTF">2025-10-05T07:59:58Z</dcterms:modified>
  <cp:category/>
</cp:coreProperties>
</file>