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  <p:sldMasterId id="2147483797" r:id="rId2"/>
    <p:sldMasterId id="2147483816" r:id="rId3"/>
    <p:sldMasterId id="2147483683" r:id="rId4"/>
    <p:sldMasterId id="2147483894" r:id="rId5"/>
  </p:sldMasterIdLst>
  <p:notesMasterIdLst>
    <p:notesMasterId r:id="rId15"/>
  </p:notesMasterIdLst>
  <p:handoutMasterIdLst>
    <p:handoutMasterId r:id="rId16"/>
  </p:handoutMasterIdLst>
  <p:sldIdLst>
    <p:sldId id="2662" r:id="rId6"/>
    <p:sldId id="2664" r:id="rId7"/>
    <p:sldId id="2665" r:id="rId8"/>
    <p:sldId id="2666" r:id="rId9"/>
    <p:sldId id="2672" r:id="rId10"/>
    <p:sldId id="2667" r:id="rId11"/>
    <p:sldId id="2673" r:id="rId12"/>
    <p:sldId id="2671" r:id="rId13"/>
    <p:sldId id="2663" r:id="rId14"/>
  </p:sldIdLst>
  <p:sldSz cx="12196763" cy="6858000"/>
  <p:notesSz cx="6858000" cy="91440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hapter page" id="{FD05EE94-C931-8C4B-83A2-004B32AA1207}">
          <p14:sldIdLst>
            <p14:sldId id="2662"/>
            <p14:sldId id="2664"/>
            <p14:sldId id="2665"/>
            <p14:sldId id="2666"/>
            <p14:sldId id="2672"/>
            <p14:sldId id="2667"/>
            <p14:sldId id="2673"/>
            <p14:sldId id="2671"/>
            <p14:sldId id="2663"/>
          </p14:sldIdLst>
        </p14:section>
        <p14:section name="End page" id="{3F9D54A7-3BE2-2540-BB4C-DFE5509085F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9002F"/>
    <a:srgbClr val="C7000B"/>
    <a:srgbClr val="575756"/>
    <a:srgbClr val="4B4C4B"/>
    <a:srgbClr val="353530"/>
    <a:srgbClr val="4D4D4C"/>
    <a:srgbClr val="DD4654"/>
    <a:srgbClr val="FFFFFF"/>
    <a:srgbClr val="F3D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5467"/>
  </p:normalViewPr>
  <p:slideViewPr>
    <p:cSldViewPr snapToGrid="0" snapToObjects="1">
      <p:cViewPr varScale="1">
        <p:scale>
          <a:sx n="74" d="100"/>
          <a:sy n="74" d="100"/>
        </p:scale>
        <p:origin x="468" y="72"/>
      </p:cViewPr>
      <p:guideLst>
        <p:guide orient="horz" pos="2184"/>
        <p:guide pos="38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1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08-Oct-25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08-Oct-25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5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304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957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60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80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04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39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26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41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667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36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44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0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7"/>
          <a:stretch/>
        </p:blipFill>
        <p:spPr>
          <a:xfrm>
            <a:off x="0" y="0"/>
            <a:ext cx="12206140" cy="5594695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="" xmlns:a16="http://schemas.microsoft.com/office/drawing/2014/main" id="{BC6FADA1-64AC-754D-8189-CC7486A73A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7" name="L 形 6"/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8" name="Text Placeholder 2">
            <a:extLst>
              <a:ext uri="{FF2B5EF4-FFF2-40B4-BE49-F238E27FC236}">
                <a16:creationId xmlns=""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="" xmlns:a16="http://schemas.microsoft.com/office/drawing/2014/main" id="{D08BA7CF-6D0E-3345-90BD-85C5AFAE5B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19495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lligen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04"/>
          <a:stretch/>
        </p:blipFill>
        <p:spPr>
          <a:xfrm>
            <a:off x="0" y="375"/>
            <a:ext cx="12197432" cy="5599236"/>
          </a:xfrm>
          <a:prstGeom prst="rect">
            <a:avLst/>
          </a:prstGeom>
        </p:spPr>
      </p:pic>
      <p:sp>
        <p:nvSpPr>
          <p:cNvPr id="18" name="L 形 17"/>
          <p:cNvSpPr/>
          <p:nvPr userDrawn="1"/>
        </p:nvSpPr>
        <p:spPr>
          <a:xfrm rot="5400000">
            <a:off x="5352597" y="2376386"/>
            <a:ext cx="744262" cy="762208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=""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181685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="" xmlns:a16="http://schemas.microsoft.com/office/drawing/2014/main" id="{00C28CF6-72CE-7444-957F-92103ED405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6BEE1CA6-ECDC-5D4C-AF96-D8818FE883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4487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476"/>
          <a:stretch/>
        </p:blipFill>
        <p:spPr>
          <a:xfrm>
            <a:off x="0" y="374"/>
            <a:ext cx="12197432" cy="5590529"/>
          </a:xfrm>
          <a:prstGeom prst="rect">
            <a:avLst/>
          </a:prstGeom>
        </p:spPr>
      </p:pic>
      <p:sp>
        <p:nvSpPr>
          <p:cNvPr id="9" name="L 形 8"/>
          <p:cNvSpPr/>
          <p:nvPr userDrawn="1"/>
        </p:nvSpPr>
        <p:spPr>
          <a:xfrm rot="5400000">
            <a:off x="5945516" y="2323519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7" name="Text Placeholder 2">
            <a:extLst>
              <a:ext uri="{FF2B5EF4-FFF2-40B4-BE49-F238E27FC236}">
                <a16:creationId xmlns=""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913952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="" xmlns:a16="http://schemas.microsoft.com/office/drawing/2014/main" id="{2894DB30-FB81-8C43-84D2-D602CEBBFC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85547E01-69EF-354E-A3D7-2F57B5B164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9409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ce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2"/>
          <a:stretch/>
        </p:blipFill>
        <p:spPr>
          <a:xfrm>
            <a:off x="0" y="-74021"/>
            <a:ext cx="12197432" cy="5668718"/>
          </a:xfrm>
          <a:prstGeom prst="rect">
            <a:avLst/>
          </a:prstGeom>
        </p:spPr>
      </p:pic>
      <p:sp>
        <p:nvSpPr>
          <p:cNvPr id="8" name="L 形 7"/>
          <p:cNvSpPr/>
          <p:nvPr userDrawn="1"/>
        </p:nvSpPr>
        <p:spPr>
          <a:xfrm rot="5400000">
            <a:off x="7929967" y="1657555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=""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="" xmlns:a16="http://schemas.microsoft.com/office/drawing/2014/main" id="{C25CFD13-9C9C-6F4D-9AC2-E2D74CD60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="" xmlns:a16="http://schemas.microsoft.com/office/drawing/2014/main" id="{3BE97340-3746-2843-A081-908ECE911D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73707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0599EA8-6349-3349-B5F3-BFB77398A869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66478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596" y="1122363"/>
            <a:ext cx="914757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596" y="3602038"/>
            <a:ext cx="914757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7CFB5-01BB-4E7A-83F0-389CD766377A}" type="datetime1">
              <a:rPr lang="en-US" smtClean="0"/>
              <a:t>08-Oct-25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850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E826-77FD-48F4-AC0C-D843F74FB427}" type="datetime1">
              <a:rPr lang="en-US" smtClean="0"/>
              <a:t>08-Oct-25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244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175" y="1709739"/>
            <a:ext cx="1051970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175" y="4589464"/>
            <a:ext cx="1051970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7AD4C-7ECE-49A8-A4AA-E824DFB8EF43}" type="datetime1">
              <a:rPr lang="en-US" smtClean="0"/>
              <a:t>08-Oct-25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12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528" y="1825625"/>
            <a:ext cx="5183624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4611" y="1825625"/>
            <a:ext cx="5183624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5314-9B99-4F19-8A8A-827437A110D2}" type="datetime1">
              <a:rPr lang="en-US" smtClean="0"/>
              <a:t>08-Oct-25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034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6" y="365126"/>
            <a:ext cx="10519708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117" y="1681163"/>
            <a:ext cx="51598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117" y="2505075"/>
            <a:ext cx="5159802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4611" y="1681163"/>
            <a:ext cx="51852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4611" y="2505075"/>
            <a:ext cx="5185213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8263-9EB4-4035-BD28-78835D27F90B}" type="datetime1">
              <a:rPr lang="en-US" smtClean="0"/>
              <a:t>08-Oct-25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073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6F51-12E9-40A2-8D20-FD3095165FE9}" type="datetime1">
              <a:rPr lang="en-US" smtClean="0"/>
              <a:t>08-Oct-25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47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EC1D-8E97-43BF-A24E-A00A2ADF1945}" type="datetime1">
              <a:rPr lang="en-US" smtClean="0"/>
              <a:t>08-Oct-25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04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7" y="457200"/>
            <a:ext cx="39337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5213" y="987426"/>
            <a:ext cx="617461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17" y="2057400"/>
            <a:ext cx="39337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02220-DCAF-4291-B0B0-FB4914FC037C}" type="datetime1">
              <a:rPr lang="en-US" smtClean="0"/>
              <a:t>08-Oct-25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73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7" y="457200"/>
            <a:ext cx="39337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5213" y="987426"/>
            <a:ext cx="617461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17" y="2057400"/>
            <a:ext cx="39337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B594-1F9F-4193-8AFD-4DBAE6DDDFBF}" type="datetime1">
              <a:rPr lang="en-US" smtClean="0"/>
              <a:t>08-Oct-25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57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8CDE-6328-4C0F-BB84-7093E6042C43}" type="datetime1">
              <a:rPr lang="en-US" smtClean="0"/>
              <a:t>08-Oct-25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57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8309" y="365125"/>
            <a:ext cx="2629927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527" y="365125"/>
            <a:ext cx="7737322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F9AC-75C1-43F7-93A9-905B425EA629}" type="datetime1">
              <a:rPr lang="en-US" smtClean="0"/>
              <a:t>08-Oct-25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4738613-2341-9046-8E35-A1048C744AF2}"/>
              </a:ext>
            </a:extLst>
          </p:cNvPr>
          <p:cNvSpPr/>
          <p:nvPr userDrawn="1"/>
        </p:nvSpPr>
        <p:spPr>
          <a:xfrm>
            <a:off x="0" y="5590903"/>
            <a:ext cx="12196763" cy="1267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74948CB-D146-5247-A1C4-675148CE077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076" y="5972665"/>
            <a:ext cx="2260800" cy="48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4" r:id="rId4"/>
  </p:sldLayoutIdLst>
  <p:hf sldNum="0" hdr="0" dt="0"/>
  <p:txStyles>
    <p:titleStyle>
      <a:lvl1pPr algn="l" defTabSz="914400" rtl="0" eaLnBrk="1" latinLnBrk="0" hangingPunct="1">
        <a:lnSpc>
          <a:spcPts val="3440"/>
        </a:lnSpc>
        <a:spcBef>
          <a:spcPct val="0"/>
        </a:spcBef>
        <a:buNone/>
        <a:defRPr sz="32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000" kern="1200">
          <a:solidFill>
            <a:srgbClr val="1D1D1B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239436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=""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=""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=""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=""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=""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=""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=""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=""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=""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=""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=""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=""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=""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=""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=""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=""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=""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=""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=""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=""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=""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=""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=""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=""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=""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=""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=""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=""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=""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=""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=""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=""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=""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=""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=""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=""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=""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=""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=""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=""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=""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=""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5501820" y="6356939"/>
            <a:ext cx="2388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kern="1200" baseline="0" dirty="0">
                <a:solidFill>
                  <a:srgbClr val="1D1D1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JVET-AK0193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5653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ACD1975-F435-0C43-9931-DC58CEAFFC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350" y="5239240"/>
            <a:ext cx="1875600" cy="40591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45F1158-B1AA-8F41-AF0A-FEA0EC18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44" y="1474840"/>
            <a:ext cx="3984232" cy="281608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="" xmlns:a16="http://schemas.microsoft.com/office/drawing/2014/main" id="{A24FF637-3127-064E-84EE-A0C7EB5BEE96}"/>
              </a:ext>
            </a:extLst>
          </p:cNvPr>
          <p:cNvSpPr txBox="1">
            <a:spLocks/>
          </p:cNvSpPr>
          <p:nvPr userDrawn="1"/>
        </p:nvSpPr>
        <p:spPr>
          <a:xfrm>
            <a:off x="7979357" y="2343267"/>
            <a:ext cx="3225168" cy="2029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65"/>
              </a:lnSpc>
            </a:pP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Copyright©2018 Huawei Technologies Co., Ltd.</a:t>
            </a:r>
            <a:b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</a:b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All Rights Reserved.</a:t>
            </a:r>
            <a:r>
              <a:rPr kumimoji="1" lang="en-US" altLang="zh-CN" sz="779" dirty="0">
                <a:solidFill>
                  <a:srgbClr val="1D1D1B"/>
                </a:solidFill>
                <a:latin typeface="+mn-lt"/>
              </a:rPr>
              <a:t/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779" dirty="0">
                <a:solidFill>
                  <a:srgbClr val="1D1D1B"/>
                </a:solidFill>
                <a:latin typeface="+mn-lt"/>
              </a:rPr>
              <a:t/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information in this document may contain predictive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statements including, without limitation, statements regarding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future financial and operating results, future product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portfolio, new technology, etc. There are a number of factors that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could cause actual results and developments to differ materially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from those expressed or implied in the predictive statements.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Therefore, such information is provided for reference purpose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only and constitutes neither an offer nor an acceptance. Huawei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may change the information at any time without notice. </a:t>
            </a:r>
          </a:p>
          <a:p>
            <a:pPr>
              <a:lnSpc>
                <a:spcPts val="1065"/>
              </a:lnSpc>
            </a:pPr>
            <a:endParaRPr kumimoji="1" lang="zh-CN" altLang="en-US" sz="779" dirty="0">
              <a:solidFill>
                <a:srgbClr val="1D1D1B"/>
              </a:solidFill>
              <a:latin typeface="+mn-lt"/>
            </a:endParaRPr>
          </a:p>
        </p:txBody>
      </p:sp>
      <p:sp>
        <p:nvSpPr>
          <p:cNvPr id="9" name="Subtitle 6">
            <a:extLst>
              <a:ext uri="{FF2B5EF4-FFF2-40B4-BE49-F238E27FC236}">
                <a16:creationId xmlns="" xmlns:a16="http://schemas.microsoft.com/office/drawing/2014/main" id="{FBF16AD5-9EBA-8547-984B-E4E106BBD6C0}"/>
              </a:ext>
            </a:extLst>
          </p:cNvPr>
          <p:cNvSpPr txBox="1">
            <a:spLocks/>
          </p:cNvSpPr>
          <p:nvPr userDrawn="1"/>
        </p:nvSpPr>
        <p:spPr>
          <a:xfrm>
            <a:off x="7977672" y="1654431"/>
            <a:ext cx="3481833" cy="5828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4"/>
              </a:lnSpc>
            </a:pP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Bring digital to every person, home and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organization for a fully connected,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intelligent world.</a:t>
            </a:r>
            <a:endParaRPr kumimoji="1" lang="zh-CN" altLang="en-US" sz="1200" dirty="0">
              <a:solidFill>
                <a:srgbClr val="1D1D1B"/>
              </a:solidFill>
              <a:latin typeface="+mn-lt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840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sldNum="0" hd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</p:titleStyle>
    <p:bodyStyle>
      <a:lvl1pPr marL="0" indent="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None/>
        <a:defRPr sz="1819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900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528" y="161918"/>
            <a:ext cx="105197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528" y="1825625"/>
            <a:ext cx="105197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527" y="6356351"/>
            <a:ext cx="2744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6F895-EE39-4608-9998-B9E62F035201}" type="datetime1">
              <a:rPr lang="en-US" smtClean="0"/>
              <a:t>08-Oct-25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78" y="6356351"/>
            <a:ext cx="411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3964" y="6356351"/>
            <a:ext cx="2744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75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24696" y="362125"/>
            <a:ext cx="10348958" cy="2387600"/>
          </a:xfrm>
        </p:spPr>
        <p:txBody>
          <a:bodyPr>
            <a:normAutofit/>
          </a:bodyPr>
          <a:lstStyle/>
          <a:p>
            <a:r>
              <a:rPr lang="en-US" altLang="zh-CN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Software </a:t>
            </a:r>
            <a:r>
              <a:rPr lang="en-US" altLang="zh-CN" sz="4400" b="1" dirty="0">
                <a:latin typeface="Calibri" panose="020F0502020204030204" pitchFamily="34" charset="0"/>
                <a:cs typeface="Calibri" panose="020F0502020204030204" pitchFamily="34" charset="0"/>
              </a:rPr>
              <a:t>fixes for robust decoding in unicast scenario</a:t>
            </a:r>
            <a:endParaRPr lang="zh-CN" alt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3113" y="4348143"/>
            <a:ext cx="8992124" cy="1380160"/>
          </a:xfrm>
        </p:spPr>
        <p:txBody>
          <a:bodyPr>
            <a:normAutofit/>
          </a:bodyPr>
          <a:lstStyle/>
          <a:p>
            <a:pPr algn="just" hangingPunct="0">
              <a:spcBef>
                <a:spcPts val="300"/>
              </a:spcBef>
              <a:spcAft>
                <a:spcPts val="30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altLang="zh-CN" sz="2000" dirty="0" smtClean="0">
                <a:ea typeface="Times New Roman" panose="02020603050405020304" pitchFamily="18" charset="0"/>
              </a:rPr>
              <a:t>Kirill Malyshev, Vyacheslav Khamidullin, Sychev Maxim, Sergey Ikonin, Elena </a:t>
            </a:r>
            <a:r>
              <a:rPr lang="en-US" altLang="zh-CN" sz="2000" dirty="0">
                <a:ea typeface="Times New Roman" panose="02020603050405020304" pitchFamily="18" charset="0"/>
              </a:rPr>
              <a:t>Alshina (Huawei)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876725" y="3225314"/>
            <a:ext cx="24449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3200" b="1" dirty="0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JVET-AN0081</a:t>
            </a:r>
            <a:endParaRPr lang="zh-CN" altLang="en-US" sz="3200" b="1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3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JVET-AN0081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3267" y="2103284"/>
            <a:ext cx="1170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CA" sz="2000" dirty="0"/>
              <a:t>The more extensive testing </a:t>
            </a:r>
            <a:r>
              <a:rPr lang="en-CA" sz="2000" b="1" i="1" dirty="0" smtClean="0"/>
              <a:t>with </a:t>
            </a:r>
            <a:r>
              <a:rPr lang="en-CA" sz="2000" b="1" i="1" dirty="0"/>
              <a:t>feedback</a:t>
            </a:r>
            <a:r>
              <a:rPr lang="en-CA" sz="2000" dirty="0"/>
              <a:t> helped to discover another corner case which requires an </a:t>
            </a:r>
            <a:r>
              <a:rPr lang="en-CA" sz="2000" b="1" i="1" dirty="0"/>
              <a:t>additional mechanism to improve decoding robustness</a:t>
            </a:r>
            <a:r>
              <a:rPr lang="en-CA" sz="2000" dirty="0" smtClean="0"/>
              <a:t>.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13265" y="3283604"/>
            <a:ext cx="117035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CA" sz="2000" dirty="0" smtClean="0"/>
              <a:t>The contribution </a:t>
            </a:r>
            <a:r>
              <a:rPr lang="en-CA" sz="2000" dirty="0"/>
              <a:t>proposes </a:t>
            </a:r>
            <a:r>
              <a:rPr lang="en-CA" sz="2000" b="1" i="1" dirty="0" smtClean="0"/>
              <a:t>several fixes of </a:t>
            </a:r>
            <a:r>
              <a:rPr lang="en-CA" sz="2000" b="1" i="1" dirty="0"/>
              <a:t>specific logic</a:t>
            </a:r>
            <a:r>
              <a:rPr lang="en-CA" sz="2000" dirty="0"/>
              <a:t> to ensure a continual decoding process even</a:t>
            </a:r>
            <a:r>
              <a:rPr lang="en-CA" sz="2000" b="1" i="1" dirty="0"/>
              <a:t> if the referenced APS NAL</a:t>
            </a:r>
            <a:r>
              <a:rPr lang="en-CA" sz="2000" dirty="0"/>
              <a:t> </a:t>
            </a:r>
            <a:r>
              <a:rPr lang="en-CA" sz="2000" b="1" i="1" dirty="0"/>
              <a:t>unit is unavailable</a:t>
            </a:r>
            <a:r>
              <a:rPr lang="en-CA" sz="2000" b="1" i="1" dirty="0" smtClean="0"/>
              <a:t> </a:t>
            </a:r>
            <a:r>
              <a:rPr lang="en-CA" sz="2000" dirty="0" smtClean="0"/>
              <a:t>under ultra-low latency test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13" name="标题 1"/>
          <p:cNvSpPr txBox="1">
            <a:spLocks/>
          </p:cNvSpPr>
          <p:nvPr/>
        </p:nvSpPr>
        <p:spPr>
          <a:xfrm>
            <a:off x="313266" y="79480"/>
            <a:ext cx="2622286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j-cs"/>
              </a:rPr>
              <a:t>Introduction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267" y="4463924"/>
            <a:ext cx="115993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CA" sz="2000" dirty="0" smtClean="0"/>
              <a:t>The described modifications were used in </a:t>
            </a:r>
            <a:r>
              <a:rPr lang="en-CA" sz="2000" dirty="0" err="1" smtClean="0"/>
              <a:t>CfE</a:t>
            </a:r>
            <a:r>
              <a:rPr lang="en-CA" sz="2000" dirty="0" smtClean="0"/>
              <a:t> response JVET-AN0080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13266" y="1229727"/>
            <a:ext cx="117035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smtClean="0"/>
              <a:t>Problems in anchor </a:t>
            </a:r>
            <a:r>
              <a:rPr lang="en-US" sz="2000" dirty="0"/>
              <a:t>were found during the preparation for </a:t>
            </a:r>
            <a:r>
              <a:rPr lang="en-US" sz="2000" dirty="0" err="1"/>
              <a:t>CfE</a:t>
            </a:r>
            <a:r>
              <a:rPr lang="en-US" sz="2000" dirty="0"/>
              <a:t> that caused </a:t>
            </a:r>
            <a:r>
              <a:rPr lang="en-US" sz="2000" dirty="0" smtClean="0"/>
              <a:t>long frames freezes </a:t>
            </a:r>
            <a:r>
              <a:rPr lang="en-US" sz="2000" dirty="0"/>
              <a:t>in the </a:t>
            </a:r>
            <a:r>
              <a:rPr lang="en-US" sz="2000" b="1" i="1" dirty="0"/>
              <a:t>unicast scenario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284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JVET-AN0081</a:t>
            </a:r>
            <a:endParaRPr lang="en-US" dirty="0" smtClean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13265" y="79480"/>
            <a:ext cx="3988279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Problems description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3947" y="1381548"/>
            <a:ext cx="109147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The APS NAL and any VCL NAL units can be lost while </a:t>
            </a:r>
            <a:r>
              <a:rPr lang="en-US" dirty="0" err="1" smtClean="0"/>
              <a:t>transmittion</a:t>
            </a:r>
            <a:r>
              <a:rPr lang="en-US" dirty="0" smtClean="0"/>
              <a:t> through channel under ultra-low latency scenario.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following problems are happened due to lost of this type NAL units: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Aspect 1: CTU-level </a:t>
            </a:r>
            <a:r>
              <a:rPr lang="en-US" dirty="0"/>
              <a:t>syntax elements parsing depends on APS level syntax </a:t>
            </a:r>
            <a:r>
              <a:rPr lang="en-US" dirty="0" smtClean="0"/>
              <a:t>elements and could be interrupted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Aspect 2: Referencing </a:t>
            </a:r>
            <a:r>
              <a:rPr lang="en-US" dirty="0"/>
              <a:t>on unavailable </a:t>
            </a:r>
            <a:r>
              <a:rPr lang="en-US" dirty="0" smtClean="0"/>
              <a:t>APS, such kind of ALF parameter </a:t>
            </a:r>
            <a:r>
              <a:rPr lang="en-US" dirty="0"/>
              <a:t>leads to unexpected behavior or interruption of decoding process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Aspect 3: Standalone APS cannot be decoded without following VCL NAL unit and leads to decoder crush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And one more Aspect 4:  Freezing time could be more than 128 frames, and exceed 8 bit limits on POC value.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62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JVET-AN0081</a:t>
            </a:r>
            <a:endParaRPr lang="en-US" dirty="0" smtClean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13265" y="26169"/>
            <a:ext cx="4216402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Aspect 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8466" y="1327610"/>
            <a:ext cx="105614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CTU-level syntax elements parsing depends on APS level syntax elements</a:t>
            </a:r>
            <a:r>
              <a:rPr lang="en-US" dirty="0"/>
              <a:t>: 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i="1" dirty="0" smtClean="0"/>
              <a:t>alf_chroma_num_alts_minus1</a:t>
            </a:r>
            <a:r>
              <a:rPr lang="en-US" dirty="0"/>
              <a:t>, </a:t>
            </a:r>
            <a:r>
              <a:rPr lang="en-US" i="1" dirty="0"/>
              <a:t>alf_cc_cb_filters_signalled_minus1</a:t>
            </a:r>
            <a:r>
              <a:rPr lang="en-US" dirty="0"/>
              <a:t>, and </a:t>
            </a:r>
            <a:r>
              <a:rPr lang="en-US" i="1" dirty="0" smtClean="0"/>
              <a:t>alf_cc_cr_filters_signalled_minus1</a:t>
            </a: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03846" y="879610"/>
            <a:ext cx="976036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13433" y="2666749"/>
            <a:ext cx="1045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Additional signaling these parameters in </a:t>
            </a:r>
            <a:r>
              <a:rPr lang="en-US" i="1" dirty="0" smtClean="0"/>
              <a:t>Slice header</a:t>
            </a:r>
            <a:r>
              <a:rPr lang="en-US" dirty="0" smtClean="0"/>
              <a:t> was added in proposed solution.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12231" y="3391059"/>
            <a:ext cx="11173888" cy="30777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 err="1" smtClean="0">
                <a:latin typeface="Courier New" panose="02070309020205020404" pitchFamily="49" charset="0"/>
                <a:ea typeface="宋体" panose="02010600030101010101" pitchFamily="2" charset="-122"/>
              </a:rPr>
              <a:t>xWriteUvlc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( </a:t>
            </a:r>
            <a:r>
              <a:rPr lang="en-US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alfParam.numAlternativesChroma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 - </a:t>
            </a:r>
            <a:r>
              <a:rPr lang="en-US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1, ”sh_alf_chroma_num_alts_minus1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" );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512231" y="3841150"/>
            <a:ext cx="11173888" cy="30777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xWriteUvlc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(</a:t>
            </a:r>
            <a:r>
              <a:rPr lang="en-US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filterParam.ccAlfFilterCount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COMPONENT_Cb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 - 1] -1</a:t>
            </a:r>
            <a:r>
              <a:rPr lang="en-US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, ”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sh_alf_cc_cb_filters_signalled_minus1");</a:t>
            </a:r>
            <a:endParaRPr lang="en-US" sz="28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1438" y="4291241"/>
            <a:ext cx="11173888" cy="30777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xWriteUvlc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(</a:t>
            </a:r>
            <a:r>
              <a:rPr lang="en-US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filterParam.ccAlfFilterCount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[</a:t>
            </a:r>
            <a:r>
              <a:rPr lang="en-US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COMPONENT_Cr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 - 1] </a:t>
            </a:r>
            <a:r>
              <a:rPr lang="en-US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-1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, </a:t>
            </a:r>
            <a:r>
              <a:rPr lang="en-US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”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sh_alf_cc_cr_filters_signalled_minus1");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203846" y="2160646"/>
            <a:ext cx="960519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12231" y="4986496"/>
            <a:ext cx="11173888" cy="30777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400" dirty="0" err="1" smtClean="0">
                <a:latin typeface="Courier New" panose="02070309020205020404" pitchFamily="49" charset="0"/>
                <a:ea typeface="宋体" panose="02010600030101010101" pitchFamily="2" charset="-122"/>
              </a:rPr>
              <a:t>filterParam.ccAlfFilterCount</a:t>
            </a:r>
            <a:r>
              <a:rPr lang="en-US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[COMPONENT_Cb-1]= 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aps-&gt;</a:t>
            </a:r>
            <a:r>
              <a:rPr lang="en-US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getCcAlfAPSParam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().</a:t>
            </a:r>
            <a:r>
              <a:rPr lang="en-US" sz="1400" dirty="0" err="1" smtClean="0">
                <a:latin typeface="Courier New" panose="02070309020205020404" pitchFamily="49" charset="0"/>
                <a:ea typeface="宋体" panose="02010600030101010101" pitchFamily="2" charset="-122"/>
              </a:rPr>
              <a:t>ccAlfFilterCount</a:t>
            </a:r>
            <a:r>
              <a:rPr lang="en-US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[</a:t>
            </a:r>
            <a:r>
              <a:rPr lang="en-US" sz="1400" dirty="0" err="1" smtClean="0">
                <a:latin typeface="Courier New" panose="02070309020205020404" pitchFamily="49" charset="0"/>
                <a:ea typeface="宋体" panose="02010600030101010101" pitchFamily="2" charset="-122"/>
              </a:rPr>
              <a:t>COMPONENT_Cb</a:t>
            </a:r>
            <a:r>
              <a:rPr lang="ru-RU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-</a:t>
            </a:r>
            <a:r>
              <a:rPr lang="en-US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1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];</a:t>
            </a:r>
            <a:endParaRPr lang="en-US" sz="60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2231" y="5461277"/>
            <a:ext cx="11173888" cy="30777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400" dirty="0" err="1" smtClean="0">
                <a:latin typeface="Courier New" panose="02070309020205020404" pitchFamily="49" charset="0"/>
                <a:ea typeface="宋体" panose="02010600030101010101" pitchFamily="2" charset="-122"/>
              </a:rPr>
              <a:t>filterParam.ccAlfFilterCount</a:t>
            </a:r>
            <a:r>
              <a:rPr lang="en-US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[COMPONENT_Cr-1]= 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aps-&gt;</a:t>
            </a:r>
            <a:r>
              <a:rPr lang="en-US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getCcAlfAPSParam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().</a:t>
            </a:r>
            <a:r>
              <a:rPr lang="en-US" sz="1400" dirty="0" err="1" smtClean="0">
                <a:latin typeface="Courier New" panose="02070309020205020404" pitchFamily="49" charset="0"/>
                <a:ea typeface="宋体" panose="02010600030101010101" pitchFamily="2" charset="-122"/>
              </a:rPr>
              <a:t>ccAlfFilterCount</a:t>
            </a:r>
            <a:r>
              <a:rPr lang="en-US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[</a:t>
            </a:r>
            <a:r>
              <a:rPr lang="en-US" sz="1400" dirty="0" err="1" smtClean="0">
                <a:latin typeface="Courier New" panose="02070309020205020404" pitchFamily="49" charset="0"/>
                <a:ea typeface="宋体" panose="02010600030101010101" pitchFamily="2" charset="-122"/>
              </a:rPr>
              <a:t>COMPONENT_Cr</a:t>
            </a:r>
            <a:r>
              <a:rPr lang="ru-RU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-</a:t>
            </a:r>
            <a:r>
              <a:rPr lang="en-US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1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];</a:t>
            </a:r>
            <a:endParaRPr lang="en-US" sz="60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1438" y="5910190"/>
            <a:ext cx="10216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sh_alf_chroma_num_alts_minus1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writes into new slice field </a:t>
            </a:r>
            <a:r>
              <a:rPr lang="en-US" i="1" dirty="0" err="1" smtClean="0"/>
              <a:t>m_alfParamNumAlternativesChroma</a:t>
            </a:r>
            <a:r>
              <a:rPr lang="en-US" i="1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86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JVET-AN0081</a:t>
            </a:r>
            <a:endParaRPr lang="en-US" dirty="0" smtClean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13265" y="-5336"/>
            <a:ext cx="4216402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Aspect 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5527" y="1299484"/>
            <a:ext cx="1074903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Referencing on unavailable </a:t>
            </a:r>
            <a:r>
              <a:rPr lang="en-US" dirty="0" smtClean="0"/>
              <a:t>APS ALF </a:t>
            </a:r>
            <a:r>
              <a:rPr lang="en-US" dirty="0"/>
              <a:t>parameter leads to unexpected behavior or interruption of decoding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6725" y="898597"/>
            <a:ext cx="976036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5527" y="2443069"/>
            <a:ext cx="10749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kip ALF processing if the referenced APS is unavailable.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6725" y="1912380"/>
            <a:ext cx="960519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4324" y="3574816"/>
            <a:ext cx="5785910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int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apsIdx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 = 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cs.slice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-&gt;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getAlfApsIdsLuma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()[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i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];</a:t>
            </a:r>
            <a:endParaRPr 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curAPS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 = aps[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apsIdx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];</a:t>
            </a:r>
            <a:endParaRPr 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if (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curAPS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 == 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nullptr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) {</a:t>
            </a:r>
            <a:endParaRPr 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  return false;</a:t>
            </a:r>
            <a:endParaRPr 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}</a:t>
            </a:r>
            <a:endParaRPr lang="en-US" sz="24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4324" y="4905539"/>
            <a:ext cx="5785910" cy="116955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 err="1" smtClean="0">
                <a:latin typeface="Courier New" panose="02070309020205020404" pitchFamily="49" charset="0"/>
                <a:ea typeface="宋体" panose="02010600030101010101" pitchFamily="2" charset="-122"/>
              </a:rPr>
              <a:t>int</a:t>
            </a:r>
            <a:r>
              <a:rPr lang="en-CA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 </a:t>
            </a:r>
            <a:r>
              <a:rPr lang="en-CA" sz="1400" dirty="0" err="1" smtClean="0">
                <a:latin typeface="Courier New" panose="02070309020205020404" pitchFamily="49" charset="0"/>
                <a:ea typeface="宋体" panose="02010600030101010101" pitchFamily="2" charset="-122"/>
              </a:rPr>
              <a:t>apsIdxChroma</a:t>
            </a:r>
            <a:r>
              <a:rPr lang="en-CA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 = 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cs.slice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-&gt;</a:t>
            </a:r>
            <a:r>
              <a:rPr lang="en-CA" sz="1400" dirty="0" err="1" smtClean="0">
                <a:latin typeface="Courier New" panose="02070309020205020404" pitchFamily="49" charset="0"/>
                <a:ea typeface="宋体" panose="02010600030101010101" pitchFamily="2" charset="-122"/>
              </a:rPr>
              <a:t>getAlfApsIdChroma</a:t>
            </a:r>
            <a:r>
              <a:rPr lang="en-CA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()[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i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];</a:t>
            </a:r>
            <a:endParaRPr 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curAPS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 = </a:t>
            </a:r>
            <a:r>
              <a:rPr lang="en-CA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aps[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apsIdxChroma</a:t>
            </a:r>
            <a:r>
              <a:rPr lang="en-CA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];</a:t>
            </a:r>
            <a:endParaRPr 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if (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curAPS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 == 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nullptr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) {</a:t>
            </a:r>
            <a:endParaRPr 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  return false;</a:t>
            </a:r>
            <a:endParaRPr 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}</a:t>
            </a:r>
            <a:endParaRPr lang="en-US" sz="24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10044" y="3983969"/>
            <a:ext cx="6096000" cy="16312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>
            <a:spAutoFit/>
          </a:bodyPr>
          <a:lstStyle/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bool success = 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reconstructCoeffAPSs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(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cs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, true, cu-&gt;slice-&gt;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getAlfEnabledFlag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(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COMPONENT_Cb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) || cu-&gt;slice-&gt;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getAlfEnabledFlag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(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COMPONENT_Cr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), false);</a:t>
            </a:r>
            <a:endParaRPr 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if (!success) {</a:t>
            </a:r>
            <a:endParaRPr 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  </a:t>
            </a:r>
            <a:r>
              <a:rPr lang="en-CA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ctuIdx</a:t>
            </a: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++;</a:t>
            </a:r>
            <a:endParaRPr 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  continue;</a:t>
            </a:r>
            <a:endParaRPr 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400" dirty="0">
                <a:latin typeface="Courier New" panose="02070309020205020404" pitchFamily="49" charset="0"/>
                <a:ea typeface="宋体" panose="02010600030101010101" pitchFamily="2" charset="-122"/>
              </a:rPr>
              <a:t>}</a:t>
            </a:r>
            <a:endParaRPr lang="en-US" sz="24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125" y="3053322"/>
            <a:ext cx="2176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 err="1"/>
              <a:t>reconstructCoeffAPSs</a:t>
            </a:r>
            <a:endParaRPr lang="en-US" dirty="0"/>
          </a:p>
        </p:txBody>
      </p:sp>
      <p:sp>
        <p:nvSpPr>
          <p:cNvPr id="18" name="Right Brace 17"/>
          <p:cNvSpPr/>
          <p:nvPr/>
        </p:nvSpPr>
        <p:spPr>
          <a:xfrm>
            <a:off x="5815839" y="3422654"/>
            <a:ext cx="218148" cy="28160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110044" y="3560231"/>
            <a:ext cx="1317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i="1" dirty="0" err="1">
                <a:latin typeface="Times New Roman" panose="02020603050405020304" pitchFamily="18" charset="0"/>
                <a:ea typeface="宋体" panose="02010600030101010101" pitchFamily="2" charset="-122"/>
              </a:rPr>
              <a:t>ALFProcess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13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JVET-AN0081</a:t>
            </a:r>
            <a:endParaRPr lang="en-US" dirty="0" smtClean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13265" y="79480"/>
            <a:ext cx="4157135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Aspect 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2775" y="1382791"/>
            <a:ext cx="1097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 standalone </a:t>
            </a:r>
            <a:r>
              <a:rPr lang="en-US" dirty="0"/>
              <a:t>APS cannot be decoded with </a:t>
            </a:r>
            <a:r>
              <a:rPr lang="en-US" dirty="0" smtClean="0"/>
              <a:t>non-VCL </a:t>
            </a:r>
            <a:r>
              <a:rPr lang="en-US" dirty="0"/>
              <a:t>NAL </a:t>
            </a:r>
            <a:r>
              <a:rPr lang="en-US" dirty="0" smtClean="0"/>
              <a:t>unit. </a:t>
            </a:r>
            <a:r>
              <a:rPr lang="en-US" dirty="0"/>
              <a:t>VVC requires that there is at least one VCL NAL unit in a picture unit and that no VCL NAL unit can appear before </a:t>
            </a:r>
            <a:r>
              <a:rPr lang="en-US" i="1" dirty="0" smtClean="0"/>
              <a:t>NAL_UNIT_PREFIX_APS.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12442" y="889202"/>
            <a:ext cx="976036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1336" y="2484264"/>
            <a:ext cx="960519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1669" y="2853596"/>
            <a:ext cx="1097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Allow decoder to accept standalone APS NAL unit for processing</a:t>
            </a:r>
            <a:r>
              <a:rPr lang="en-US" dirty="0"/>
              <a:t>. Apply explicit </a:t>
            </a:r>
            <a:r>
              <a:rPr lang="en-US" dirty="0" smtClean="0"/>
              <a:t>VCL </a:t>
            </a:r>
            <a:r>
              <a:rPr lang="en-US" dirty="0"/>
              <a:t>NAL unit receipt check before NAL_UNIT_PREFIX_APS..</a:t>
            </a:r>
            <a:endParaRPr lang="en-US" dirty="0" smtClean="0"/>
          </a:p>
        </p:txBody>
      </p:sp>
      <p:sp>
        <p:nvSpPr>
          <p:cNvPr id="16" name="Rectangle 15"/>
          <p:cNvSpPr/>
          <p:nvPr/>
        </p:nvSpPr>
        <p:spPr>
          <a:xfrm>
            <a:off x="2753795" y="4054316"/>
            <a:ext cx="6690760" cy="181588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600" dirty="0">
                <a:latin typeface="Courier New" panose="02070309020205020404" pitchFamily="49" charset="0"/>
                <a:ea typeface="宋体" panose="02010600030101010101" pitchFamily="2" charset="-122"/>
              </a:rPr>
              <a:t>case NAL_UNIT_PREFIX_APS:</a:t>
            </a:r>
            <a:endParaRPr 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600" dirty="0">
                <a:latin typeface="Courier New" panose="02070309020205020404" pitchFamily="49" charset="0"/>
                <a:ea typeface="宋体" panose="02010600030101010101" pitchFamily="2" charset="-122"/>
              </a:rPr>
              <a:t>  if (</a:t>
            </a:r>
            <a:r>
              <a:rPr lang="en-CA" sz="1600" dirty="0" err="1">
                <a:latin typeface="Courier New" panose="02070309020205020404" pitchFamily="49" charset="0"/>
                <a:ea typeface="宋体" panose="02010600030101010101" pitchFamily="2" charset="-122"/>
              </a:rPr>
              <a:t>m_pictureUnitNals</a:t>
            </a:r>
            <a:r>
              <a:rPr lang="en-CA" sz="1600" dirty="0">
                <a:latin typeface="Courier New" panose="02070309020205020404" pitchFamily="49" charset="0"/>
                <a:ea typeface="宋体" panose="02010600030101010101" pitchFamily="2" charset="-122"/>
              </a:rPr>
              <a:t> contains any </a:t>
            </a:r>
            <a:r>
              <a:rPr lang="en-CA" sz="16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VCL </a:t>
            </a:r>
            <a:r>
              <a:rPr lang="en-CA" sz="1600" dirty="0">
                <a:latin typeface="Courier New" panose="02070309020205020404" pitchFamily="49" charset="0"/>
                <a:ea typeface="宋体" panose="02010600030101010101" pitchFamily="2" charset="-122"/>
              </a:rPr>
              <a:t>NAL unit)</a:t>
            </a:r>
            <a:endParaRPr 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600" dirty="0">
                <a:latin typeface="Courier New" panose="02070309020205020404" pitchFamily="49" charset="0"/>
                <a:ea typeface="宋体" panose="02010600030101010101" pitchFamily="2" charset="-122"/>
              </a:rPr>
              <a:t>  {</a:t>
            </a:r>
            <a:endParaRPr 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600" dirty="0">
                <a:latin typeface="Courier New" panose="02070309020205020404" pitchFamily="49" charset="0"/>
                <a:ea typeface="宋体" panose="02010600030101010101" pitchFamily="2" charset="-122"/>
              </a:rPr>
              <a:t>    ret = true;</a:t>
            </a:r>
            <a:endParaRPr 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600" dirty="0">
                <a:latin typeface="Courier New" panose="02070309020205020404" pitchFamily="49" charset="0"/>
                <a:ea typeface="宋体" panose="02010600030101010101" pitchFamily="2" charset="-122"/>
              </a:rPr>
              <a:t>    finished = true;</a:t>
            </a:r>
            <a:endParaRPr 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600" dirty="0">
                <a:latin typeface="Courier New" panose="02070309020205020404" pitchFamily="49" charset="0"/>
                <a:ea typeface="宋体" panose="02010600030101010101" pitchFamily="2" charset="-122"/>
              </a:rPr>
              <a:t>  }</a:t>
            </a:r>
            <a:endParaRPr 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hangingPunct="0"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CA" sz="1600" dirty="0">
                <a:latin typeface="Courier New" panose="02070309020205020404" pitchFamily="49" charset="0"/>
                <a:ea typeface="宋体" panose="02010600030101010101" pitchFamily="2" charset="-122"/>
              </a:rPr>
              <a:t>  break;</a:t>
            </a:r>
            <a:endParaRPr lang="en-US" sz="28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614369" y="4224762"/>
            <a:ext cx="243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*pseudo code condition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7" idx="1"/>
          </p:cNvCxnSpPr>
          <p:nvPr/>
        </p:nvCxnSpPr>
        <p:spPr>
          <a:xfrm flipH="1">
            <a:off x="8959537" y="4409428"/>
            <a:ext cx="6548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98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JVET-AN0081</a:t>
            </a:r>
            <a:endParaRPr lang="en-US" dirty="0" smtClean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13265" y="79480"/>
            <a:ext cx="4157135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Aspect 4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4063" y="934940"/>
            <a:ext cx="976036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91822" y="3052976"/>
            <a:ext cx="960519" cy="3693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22013" y="1252874"/>
            <a:ext cx="105521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en-US" dirty="0"/>
              <a:t>The current software implementation has limit on maximum distance between </a:t>
            </a:r>
            <a:r>
              <a:rPr lang="en-US" dirty="0" smtClean="0"/>
              <a:t>current </a:t>
            </a:r>
            <a:r>
              <a:rPr lang="en-US" dirty="0"/>
              <a:t>and referenced frames. It restricted by 8 bits with 1 bit for </a:t>
            </a:r>
            <a:r>
              <a:rPr lang="en-US" dirty="0" smtClean="0"/>
              <a:t>sign (</a:t>
            </a:r>
            <a:r>
              <a:rPr lang="en-US" b="1" i="1" dirty="0" smtClean="0"/>
              <a:t>128</a:t>
            </a:r>
            <a:r>
              <a:rPr lang="en-US" dirty="0" smtClean="0"/>
              <a:t> – maximum number of distance). </a:t>
            </a:r>
            <a:r>
              <a:rPr lang="en-US" dirty="0"/>
              <a:t>In the event of high network losses, it is possible to experience a gap between sequential POCs that exceeds more than </a:t>
            </a:r>
            <a:r>
              <a:rPr lang="en-US" b="1" i="1" dirty="0"/>
              <a:t>128</a:t>
            </a:r>
            <a:r>
              <a:rPr lang="en-US" dirty="0"/>
              <a:t> frame. It may result in the decoder crashing.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22013" y="3494233"/>
                <a:ext cx="10552189" cy="19441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 hangingPunct="0">
                  <a:spcBef>
                    <a:spcPts val="680"/>
                  </a:spcBef>
                  <a:buFont typeface="Wingdings" panose="05000000000000000000" pitchFamily="2" charset="2"/>
                  <a:buChar char="§"/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US" dirty="0">
                    <a:ea typeface="宋体" panose="02010600030101010101" pitchFamily="2" charset="-122"/>
                  </a:rPr>
                  <a:t>VVC allows to have more bits for POC </a:t>
                </a:r>
                <a:r>
                  <a:rPr lang="en-US" dirty="0" smtClean="0">
                    <a:ea typeface="宋体" panose="02010600030101010101" pitchFamily="2" charset="-122"/>
                  </a:rPr>
                  <a:t>signaling</a:t>
                </a:r>
                <a:endParaRPr lang="en-US" dirty="0">
                  <a:ea typeface="宋体" panose="02010600030101010101" pitchFamily="2" charset="-122"/>
                </a:endParaRPr>
              </a:p>
              <a:p>
                <a:pPr marL="285750" indent="-285750" algn="just" hangingPunct="0">
                  <a:lnSpc>
                    <a:spcPct val="150000"/>
                  </a:lnSpc>
                  <a:spcBef>
                    <a:spcPts val="680"/>
                  </a:spcBef>
                  <a:buFont typeface="Wingdings" panose="05000000000000000000" pitchFamily="2" charset="2"/>
                  <a:buChar char="§"/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US" dirty="0" smtClean="0">
                    <a:ea typeface="宋体" panose="02010600030101010101" pitchFamily="2" charset="-122"/>
                  </a:rPr>
                  <a:t>The </a:t>
                </a:r>
                <a:r>
                  <a:rPr lang="en-US" dirty="0">
                    <a:ea typeface="宋体" panose="02010600030101010101" pitchFamily="2" charset="-122"/>
                  </a:rPr>
                  <a:t>new command line option </a:t>
                </a:r>
                <a:r>
                  <a:rPr lang="en-US" dirty="0" smtClean="0">
                    <a:ea typeface="宋体" panose="02010600030101010101" pitchFamily="2" charset="-122"/>
                  </a:rPr>
                  <a:t>“</a:t>
                </a:r>
                <a:r>
                  <a:rPr lang="en-US" b="1" i="1" dirty="0" err="1" smtClean="0">
                    <a:ea typeface="宋体" panose="02010600030101010101" pitchFamily="2" charset="-122"/>
                  </a:rPr>
                  <a:t>BitsForPoc</a:t>
                </a:r>
                <a:r>
                  <a:rPr lang="en-US" dirty="0" smtClean="0">
                    <a:ea typeface="宋体" panose="02010600030101010101" pitchFamily="2" charset="-122"/>
                  </a:rPr>
                  <a:t>”</a:t>
                </a:r>
                <a:r>
                  <a:rPr lang="en-US" dirty="0" smtClean="0">
                    <a:latin typeface="Courier New" panose="02070309020205020404" pitchFamily="49" charset="0"/>
                    <a:ea typeface="宋体" panose="02010600030101010101" pitchFamily="2" charset="-122"/>
                  </a:rPr>
                  <a:t> </a:t>
                </a:r>
                <a:r>
                  <a:rPr lang="en-US" dirty="0" smtClean="0">
                    <a:ea typeface="宋体" panose="02010600030101010101" pitchFamily="2" charset="-122"/>
                  </a:rPr>
                  <a:t>has </a:t>
                </a:r>
                <a:r>
                  <a:rPr lang="en-US" dirty="0">
                    <a:ea typeface="宋体" panose="02010600030101010101" pitchFamily="2" charset="-122"/>
                  </a:rPr>
                  <a:t>been </a:t>
                </a:r>
                <a:r>
                  <a:rPr lang="en-US" dirty="0" smtClean="0">
                    <a:ea typeface="宋体" panose="02010600030101010101" pitchFamily="2" charset="-122"/>
                  </a:rPr>
                  <a:t>added. </a:t>
                </a:r>
                <a:r>
                  <a:rPr lang="en-CA" dirty="0" smtClean="0"/>
                  <a:t>The </a:t>
                </a:r>
                <a:r>
                  <a:rPr lang="en-CA" dirty="0"/>
                  <a:t>default configuration is not modified </a:t>
                </a:r>
                <a:r>
                  <a:rPr lang="en-CA" dirty="0" smtClean="0"/>
                  <a:t>and </a:t>
                </a:r>
                <a:r>
                  <a:rPr lang="en-CA" b="1" dirty="0"/>
                  <a:t>just added possibility to change that value</a:t>
                </a:r>
                <a:r>
                  <a:rPr lang="en-CA" dirty="0"/>
                  <a:t>. </a:t>
                </a:r>
                <a:endParaRPr lang="en-CA" dirty="0" smtClean="0"/>
              </a:p>
              <a:p>
                <a:pPr algn="just" hangingPunct="0">
                  <a:spcBef>
                    <a:spcPts val="680"/>
                  </a:spcBef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CA" dirty="0" smtClean="0"/>
                  <a:t>For </a:t>
                </a:r>
                <a:r>
                  <a:rPr lang="en-CA" dirty="0"/>
                  <a:t>example, if pass</a:t>
                </a:r>
                <a:r>
                  <a:rPr lang="en-CA" i="1" dirty="0"/>
                  <a:t> </a:t>
                </a:r>
                <a:r>
                  <a:rPr lang="en-CA" i="1" dirty="0" smtClean="0"/>
                  <a:t>“--</a:t>
                </a:r>
                <a:r>
                  <a:rPr lang="en-CA" i="1" dirty="0" err="1" smtClean="0"/>
                  <a:t>BitsForPoc</a:t>
                </a:r>
                <a:r>
                  <a:rPr lang="en-CA" i="1" dirty="0" smtClean="0"/>
                  <a:t>=16” </a:t>
                </a:r>
                <a:r>
                  <a:rPr lang="en-CA" dirty="0"/>
                  <a:t>option into command line lacks between frames up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1" i="1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CA" b="1" i="1">
                            <a:latin typeface="Cambria Math" panose="02040503050406030204" pitchFamily="18" charset="0"/>
                          </a:rPr>
                          <m:t>𝟏𝟓</m:t>
                        </m:r>
                      </m:sup>
                    </m:sSup>
                  </m:oMath>
                </a14:m>
                <a:r>
                  <a:rPr lang="en-CA" dirty="0"/>
                  <a:t> will be </a:t>
                </a:r>
                <a:r>
                  <a:rPr lang="en-CA" dirty="0" smtClean="0"/>
                  <a:t>allowed.</a:t>
                </a:r>
                <a:endParaRPr 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013" y="3494233"/>
                <a:ext cx="10552189" cy="1944187"/>
              </a:xfrm>
              <a:prstGeom prst="rect">
                <a:avLst/>
              </a:prstGeom>
              <a:blipFill rotWithShape="0">
                <a:blip r:embed="rId4"/>
                <a:stretch>
                  <a:fillRect l="-520" t="-1567" r="-462" b="-4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313265" y="5748462"/>
            <a:ext cx="11591129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("</a:t>
            </a:r>
            <a:r>
              <a:rPr lang="en-US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BitsForPoc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", </a:t>
            </a:r>
            <a:r>
              <a:rPr lang="en-US" sz="1400" dirty="0" err="1">
                <a:latin typeface="Courier New" panose="02070309020205020404" pitchFamily="49" charset="0"/>
                <a:ea typeface="宋体" panose="02010600030101010101" pitchFamily="2" charset="-122"/>
              </a:rPr>
              <a:t>m_bitsForPoc</a:t>
            </a:r>
            <a:r>
              <a:rPr lang="en-US" sz="1400" dirty="0">
                <a:latin typeface="Courier New" panose="02070309020205020404" pitchFamily="49" charset="0"/>
                <a:ea typeface="宋体" panose="02010600030101010101" pitchFamily="2" charset="-122"/>
              </a:rPr>
              <a:t>, 8, "Number of bits that is used in the decoding process for picture order </a:t>
            </a:r>
            <a:r>
              <a:rPr lang="en-US" sz="1400" dirty="0" smtClean="0">
                <a:latin typeface="Courier New" panose="02070309020205020404" pitchFamily="49" charset="0"/>
                <a:ea typeface="宋体" panose="02010600030101010101" pitchFamily="2" charset="-122"/>
              </a:rPr>
              <a:t>													       count")</a:t>
            </a:r>
            <a:endParaRPr lang="en-US" sz="24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970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JVET-AN0081</a:t>
            </a:r>
            <a:endParaRPr lang="en-US" dirty="0" smtClean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00963" y="227699"/>
            <a:ext cx="3623735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Conclusion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83" y="1326822"/>
            <a:ext cx="1137919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CA" dirty="0" smtClean="0"/>
              <a:t>This contribution </a:t>
            </a:r>
            <a:r>
              <a:rPr lang="en-US" dirty="0"/>
              <a:t>proposes improvement of AHG18 simulation software towards robust decoding in the unicast scenario. The </a:t>
            </a:r>
            <a:r>
              <a:rPr lang="en-US" dirty="0" smtClean="0"/>
              <a:t>four </a:t>
            </a:r>
            <a:r>
              <a:rPr lang="en-US" dirty="0"/>
              <a:t>aspects are considered and specific modifications are </a:t>
            </a:r>
            <a:r>
              <a:rPr lang="en-US" dirty="0" smtClean="0"/>
              <a:t>proposed: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Aspect 1: Specific </a:t>
            </a:r>
            <a:r>
              <a:rPr lang="en-US" dirty="0"/>
              <a:t>signaling in the slice header is added to provide a robust CTU-level decoding process</a:t>
            </a:r>
            <a:r>
              <a:rPr lang="en-US" dirty="0" smtClean="0"/>
              <a:t>.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Aspect 2: Skip </a:t>
            </a:r>
            <a:r>
              <a:rPr lang="en-US" dirty="0"/>
              <a:t>the ALF </a:t>
            </a:r>
            <a:r>
              <a:rPr lang="en-US" dirty="0" smtClean="0"/>
              <a:t>processing </a:t>
            </a:r>
            <a:r>
              <a:rPr lang="en-US" dirty="0"/>
              <a:t>when the referenced APS NAL unit is unavailable is implemented. 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Aspect 3: The </a:t>
            </a:r>
            <a:r>
              <a:rPr lang="en-US" dirty="0"/>
              <a:t>decoder is now allowed to obtain standalone APS NAL units for parsing and storing their parameters to ensure more stable APS availability. </a:t>
            </a:r>
            <a:endParaRPr lang="en-US" dirty="0" smtClean="0"/>
          </a:p>
          <a:p>
            <a:pPr lvl="1">
              <a:lnSpc>
                <a:spcPct val="150000"/>
              </a:lnSpc>
            </a:pPr>
            <a:r>
              <a:rPr lang="en-US" dirty="0" smtClean="0"/>
              <a:t>Aspect 4: The new command line option </a:t>
            </a:r>
            <a:r>
              <a:rPr lang="en-US" i="1" dirty="0" err="1" smtClean="0"/>
              <a:t>BitsForPoc</a:t>
            </a:r>
            <a:r>
              <a:rPr lang="en-US" dirty="0" smtClean="0"/>
              <a:t> for encoder to manage </a:t>
            </a:r>
            <a:r>
              <a:rPr lang="en-US" i="1" dirty="0" err="1" smtClean="0"/>
              <a:t>MaxPicOrderCntLsb</a:t>
            </a:r>
            <a:r>
              <a:rPr lang="en-US" dirty="0" smtClean="0"/>
              <a:t> has been added.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All </a:t>
            </a:r>
            <a:r>
              <a:rPr lang="en-US" dirty="0"/>
              <a:t>these </a:t>
            </a:r>
            <a:r>
              <a:rPr lang="en-US" dirty="0" smtClean="0"/>
              <a:t>four modifications </a:t>
            </a:r>
            <a:r>
              <a:rPr lang="en-US" dirty="0"/>
              <a:t>increase stability of VTM under packet loss conditions</a:t>
            </a:r>
            <a:r>
              <a:rPr lang="en-US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CA" dirty="0" smtClean="0"/>
              <a:t>It is proposed to adopt described modifications to AHG18 simulation software.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CA" dirty="0"/>
              <a:t>The described modifications were used in </a:t>
            </a:r>
            <a:r>
              <a:rPr lang="en-CA" dirty="0" err="1"/>
              <a:t>CfE</a:t>
            </a:r>
            <a:r>
              <a:rPr lang="en-CA" dirty="0"/>
              <a:t> response JVET-AN0080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/>
          </p:cNvSpPr>
          <p:nvPr/>
        </p:nvSpPr>
        <p:spPr>
          <a:xfrm>
            <a:off x="729486" y="1885446"/>
            <a:ext cx="6724828" cy="2789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4400" smtClean="0"/>
              <a:t>Thank you.</a:t>
            </a:r>
            <a:endParaRPr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10030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page_Image version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32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2CAB3CEB-A314-40CA-9193-70DA3C6C90B9}"/>
    </a:ext>
  </a:extLst>
</a:theme>
</file>

<file path=ppt/theme/theme2.xml><?xml version="1.0" encoding="utf-8"?>
<a:theme xmlns:a="http://schemas.openxmlformats.org/drawingml/2006/main" name="Contents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2200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BD6C002A-145D-48C4-BC37-8F185842FDD8}"/>
    </a:ext>
  </a:extLst>
</a:theme>
</file>

<file path=ppt/theme/theme3.xml><?xml version="1.0" encoding="utf-8"?>
<a:theme xmlns:a="http://schemas.openxmlformats.org/drawingml/2006/main" name="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4.xml><?xml version="1.0" encoding="utf-8"?>
<a:theme xmlns:a="http://schemas.openxmlformats.org/drawingml/2006/main" name="End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48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19CE10E0-DEB1-4025-A926-EA35B177B1A8}"/>
    </a:ext>
  </a:extLst>
</a:theme>
</file>

<file path=ppt/theme/theme5.xml><?xml version="1.0" encoding="utf-8"?>
<a:theme xmlns:a="http://schemas.openxmlformats.org/drawingml/2006/main" name="Office 主题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8247</TotalTime>
  <Words>835</Words>
  <Application>Microsoft Office PowerPoint</Application>
  <PresentationFormat>Custom</PresentationFormat>
  <Paragraphs>96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24" baseType="lpstr">
      <vt:lpstr>宋体</vt:lpstr>
      <vt:lpstr>Microsoft YaHei</vt:lpstr>
      <vt:lpstr>黑体</vt:lpstr>
      <vt:lpstr>Arial</vt:lpstr>
      <vt:lpstr>Calibri</vt:lpstr>
      <vt:lpstr>Calibri Light</vt:lpstr>
      <vt:lpstr>Cambria Math</vt:lpstr>
      <vt:lpstr>Courier New</vt:lpstr>
      <vt:lpstr>Times New Roman</vt:lpstr>
      <vt:lpstr>Wingdings</vt:lpstr>
      <vt:lpstr>Cover page_Image version</vt:lpstr>
      <vt:lpstr>Contents page</vt:lpstr>
      <vt:lpstr>Chapter page</vt:lpstr>
      <vt:lpstr>End page</vt:lpstr>
      <vt:lpstr>Office 主题</vt:lpstr>
      <vt:lpstr>Software fixes for robust decoding in unicast scenario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Sergey Ikonin</dc:creator>
  <cp:lastModifiedBy>Vyacheslav Khamidullin (A)</cp:lastModifiedBy>
  <cp:revision>286</cp:revision>
  <dcterms:created xsi:type="dcterms:W3CDTF">2025-01-16T22:21:44Z</dcterms:created>
  <dcterms:modified xsi:type="dcterms:W3CDTF">2025-10-08T12:10:03Z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(3)ugBKOaJyAF+2ZR8jdmExaFyacnrLcOwJqVgt/eiAt7/9uRLjr3/83KfJXffCG1wvFVPSeP10
Dc9NNvHGUWrwtwKACI6q6nDY7NcezUIoD4FKlBcwq+4v0WlhdB9lj0DU9yPD/pgUXpzsro2u
qH2gSWTEwE78MEIg1nzvtxQ2ZrfVnJBql/WHhocm4WT+ALysekkM6h0D9v0dW90TDYeYAG8j
F4acTwDjPQB6Jvly/+</vt:lpwstr>
  </property>
  <property fmtid="{D5CDD505-2E9C-101B-9397-08002B2CF9AE}" pid="3" name="_2015_ms_pID_7253431">
    <vt:lpwstr>ziE1NCCJC2r3LDBHX5YS2y7Ei0yQjdt8IjSc6yaAzte6h9Vt2gm8GZ
IM9TVOOKsMVISWjPqTgRugMCEJJWz6zy8rzra4pEkJAAB9dSeb5WK2/Db6SCD4fOzPUpgWrB
TOuzAnrO4ie8dOvwiDydG3gULlJEXIFwJA5FjFT/amCZXakQtTLPQt9wmFCgTXIE+0BQ1Dnl
DNFUwz7BcD0XcrT4PaEJA2t/uvsWcaRAofjt</vt:lpwstr>
  </property>
  <property fmtid="{D5CDD505-2E9C-101B-9397-08002B2CF9AE}" pid="4" name="_2015_ms_pID_7253432">
    <vt:lpwstr>IQ==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1598576536</vt:lpwstr>
  </property>
</Properties>
</file>