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14" r:id="rId3"/>
    <p:sldId id="310" r:id="rId4"/>
    <p:sldId id="311" r:id="rId5"/>
    <p:sldId id="313" r:id="rId6"/>
    <p:sldId id="315" r:id="rId7"/>
    <p:sldId id="316" r:id="rId8"/>
    <p:sldId id="317" r:id="rId9"/>
    <p:sldId id="31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D9F5DB-ABB7-4797-9814-18F46EE9BA8B}" v="4" dt="2025-07-01T02:11:24.2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ouard Francois" userId="df04f631-6174-42c8-bfaa-959cef19a80a" providerId="ADAL" clId="{36D9F5DB-ABB7-4797-9814-18F46EE9BA8B}"/>
    <pc:docChg chg="custSel modSld">
      <pc:chgData name="Edouard Francois" userId="df04f631-6174-42c8-bfaa-959cef19a80a" providerId="ADAL" clId="{36D9F5DB-ABB7-4797-9814-18F46EE9BA8B}" dt="2025-07-01T02:14:44.259" v="83" actId="20577"/>
      <pc:docMkLst>
        <pc:docMk/>
      </pc:docMkLst>
      <pc:sldChg chg="modSp mod">
        <pc:chgData name="Edouard Francois" userId="df04f631-6174-42c8-bfaa-959cef19a80a" providerId="ADAL" clId="{36D9F5DB-ABB7-4797-9814-18F46EE9BA8B}" dt="2025-07-01T02:08:23.903" v="7"/>
        <pc:sldMkLst>
          <pc:docMk/>
          <pc:sldMk cId="4149412828" sldId="310"/>
        </pc:sldMkLst>
        <pc:spChg chg="mod">
          <ac:chgData name="Edouard Francois" userId="df04f631-6174-42c8-bfaa-959cef19a80a" providerId="ADAL" clId="{36D9F5DB-ABB7-4797-9814-18F46EE9BA8B}" dt="2025-07-01T02:08:23.903" v="7"/>
          <ac:spMkLst>
            <pc:docMk/>
            <pc:sldMk cId="4149412828" sldId="310"/>
            <ac:spMk id="9" creationId="{E6C71B0C-2C4E-E79A-F254-975EF99C944D}"/>
          </ac:spMkLst>
        </pc:spChg>
      </pc:sldChg>
      <pc:sldChg chg="modSp mod">
        <pc:chgData name="Edouard Francois" userId="df04f631-6174-42c8-bfaa-959cef19a80a" providerId="ADAL" clId="{36D9F5DB-ABB7-4797-9814-18F46EE9BA8B}" dt="2025-07-01T02:08:49.368" v="16" actId="6549"/>
        <pc:sldMkLst>
          <pc:docMk/>
          <pc:sldMk cId="1354875186" sldId="311"/>
        </pc:sldMkLst>
        <pc:spChg chg="mod">
          <ac:chgData name="Edouard Francois" userId="df04f631-6174-42c8-bfaa-959cef19a80a" providerId="ADAL" clId="{36D9F5DB-ABB7-4797-9814-18F46EE9BA8B}" dt="2025-07-01T02:08:49.368" v="16" actId="6549"/>
          <ac:spMkLst>
            <pc:docMk/>
            <pc:sldMk cId="1354875186" sldId="311"/>
            <ac:spMk id="9" creationId="{CC15497D-337A-F929-23C7-673632FF1A07}"/>
          </ac:spMkLst>
        </pc:spChg>
      </pc:sldChg>
      <pc:sldChg chg="modSp mod">
        <pc:chgData name="Edouard Francois" userId="df04f631-6174-42c8-bfaa-959cef19a80a" providerId="ADAL" clId="{36D9F5DB-ABB7-4797-9814-18F46EE9BA8B}" dt="2025-07-01T02:08:53.079" v="19" actId="6549"/>
        <pc:sldMkLst>
          <pc:docMk/>
          <pc:sldMk cId="2844711973" sldId="314"/>
        </pc:sldMkLst>
        <pc:spChg chg="mod">
          <ac:chgData name="Edouard Francois" userId="df04f631-6174-42c8-bfaa-959cef19a80a" providerId="ADAL" clId="{36D9F5DB-ABB7-4797-9814-18F46EE9BA8B}" dt="2025-07-01T02:08:53.079" v="19" actId="6549"/>
          <ac:spMkLst>
            <pc:docMk/>
            <pc:sldMk cId="2844711973" sldId="314"/>
            <ac:spMk id="9" creationId="{291D5425-9696-8AC6-90CB-B5CB44DFFFCE}"/>
          </ac:spMkLst>
        </pc:spChg>
      </pc:sldChg>
      <pc:sldChg chg="addSp modSp mod">
        <pc:chgData name="Edouard Francois" userId="df04f631-6174-42c8-bfaa-959cef19a80a" providerId="ADAL" clId="{36D9F5DB-ABB7-4797-9814-18F46EE9BA8B}" dt="2025-07-01T02:14:40.301" v="81" actId="20577"/>
        <pc:sldMkLst>
          <pc:docMk/>
          <pc:sldMk cId="3710745130" sldId="316"/>
        </pc:sldMkLst>
        <pc:spChg chg="add mod">
          <ac:chgData name="Edouard Francois" userId="df04f631-6174-42c8-bfaa-959cef19a80a" providerId="ADAL" clId="{36D9F5DB-ABB7-4797-9814-18F46EE9BA8B}" dt="2025-07-01T02:14:40.301" v="81" actId="20577"/>
          <ac:spMkLst>
            <pc:docMk/>
            <pc:sldMk cId="3710745130" sldId="316"/>
            <ac:spMk id="3" creationId="{0998BBE5-C20E-1288-EDF6-661F92F86E79}"/>
          </ac:spMkLst>
        </pc:spChg>
        <pc:picChg chg="mod">
          <ac:chgData name="Edouard Francois" userId="df04f631-6174-42c8-bfaa-959cef19a80a" providerId="ADAL" clId="{36D9F5DB-ABB7-4797-9814-18F46EE9BA8B}" dt="2025-07-01T02:14:19.167" v="76" actId="1076"/>
          <ac:picMkLst>
            <pc:docMk/>
            <pc:sldMk cId="3710745130" sldId="316"/>
            <ac:picMk id="2" creationId="{78FA8D2E-68AA-0AB7-4575-CE764782AE22}"/>
          </ac:picMkLst>
        </pc:picChg>
      </pc:sldChg>
      <pc:sldChg chg="addSp delSp modSp mod">
        <pc:chgData name="Edouard Francois" userId="df04f631-6174-42c8-bfaa-959cef19a80a" providerId="ADAL" clId="{36D9F5DB-ABB7-4797-9814-18F46EE9BA8B}" dt="2025-07-01T02:14:44.259" v="83" actId="20577"/>
        <pc:sldMkLst>
          <pc:docMk/>
          <pc:sldMk cId="3758616488" sldId="317"/>
        </pc:sldMkLst>
        <pc:spChg chg="add mod">
          <ac:chgData name="Edouard Francois" userId="df04f631-6174-42c8-bfaa-959cef19a80a" providerId="ADAL" clId="{36D9F5DB-ABB7-4797-9814-18F46EE9BA8B}" dt="2025-07-01T02:10:26.989" v="33" actId="208"/>
          <ac:spMkLst>
            <pc:docMk/>
            <pc:sldMk cId="3758616488" sldId="317"/>
            <ac:spMk id="5" creationId="{057386BF-A692-7B2D-DFBD-DFED9D4959FB}"/>
          </ac:spMkLst>
        </pc:spChg>
        <pc:spChg chg="add mod">
          <ac:chgData name="Edouard Francois" userId="df04f631-6174-42c8-bfaa-959cef19a80a" providerId="ADAL" clId="{36D9F5DB-ABB7-4797-9814-18F46EE9BA8B}" dt="2025-07-01T02:14:44.259" v="83" actId="20577"/>
          <ac:spMkLst>
            <pc:docMk/>
            <pc:sldMk cId="3758616488" sldId="317"/>
            <ac:spMk id="7" creationId="{EDF22166-D868-51BF-40A6-EF7BDE8E24BC}"/>
          </ac:spMkLst>
        </pc:spChg>
        <pc:spChg chg="mod">
          <ac:chgData name="Edouard Francois" userId="df04f631-6174-42c8-bfaa-959cef19a80a" providerId="ADAL" clId="{36D9F5DB-ABB7-4797-9814-18F46EE9BA8B}" dt="2025-07-01T02:09:13.832" v="21" actId="20577"/>
          <ac:spMkLst>
            <pc:docMk/>
            <pc:sldMk cId="3758616488" sldId="317"/>
            <ac:spMk id="8" creationId="{808C620E-7D38-9A55-0208-E438988FAC04}"/>
          </ac:spMkLst>
        </pc:spChg>
        <pc:graphicFrameChg chg="del">
          <ac:chgData name="Edouard Francois" userId="df04f631-6174-42c8-bfaa-959cef19a80a" providerId="ADAL" clId="{36D9F5DB-ABB7-4797-9814-18F46EE9BA8B}" dt="2025-07-01T02:09:31.598" v="26" actId="478"/>
          <ac:graphicFrameMkLst>
            <pc:docMk/>
            <pc:sldMk cId="3758616488" sldId="317"/>
            <ac:graphicFrameMk id="9" creationId="{05EA90BE-8A36-3EE8-E0DC-4B935C69A03D}"/>
          </ac:graphicFrameMkLst>
        </pc:graphicFrameChg>
        <pc:graphicFrameChg chg="del">
          <ac:chgData name="Edouard Francois" userId="df04f631-6174-42c8-bfaa-959cef19a80a" providerId="ADAL" clId="{36D9F5DB-ABB7-4797-9814-18F46EE9BA8B}" dt="2025-07-01T02:09:30.563" v="25" actId="478"/>
          <ac:graphicFrameMkLst>
            <pc:docMk/>
            <pc:sldMk cId="3758616488" sldId="317"/>
            <ac:graphicFrameMk id="10" creationId="{866CDBD2-2F30-BEEC-4092-09E41DEFEDAC}"/>
          </ac:graphicFrameMkLst>
        </pc:graphicFrameChg>
        <pc:picChg chg="add del mod">
          <ac:chgData name="Edouard Francois" userId="df04f631-6174-42c8-bfaa-959cef19a80a" providerId="ADAL" clId="{36D9F5DB-ABB7-4797-9814-18F46EE9BA8B}" dt="2025-07-01T02:10:00.122" v="27" actId="478"/>
          <ac:picMkLst>
            <pc:docMk/>
            <pc:sldMk cId="3758616488" sldId="317"/>
            <ac:picMk id="2" creationId="{A74C4E8C-5C54-A7E7-FC33-80B97905B556}"/>
          </ac:picMkLst>
        </pc:picChg>
        <pc:picChg chg="add mod">
          <ac:chgData name="Edouard Francois" userId="df04f631-6174-42c8-bfaa-959cef19a80a" providerId="ADAL" clId="{36D9F5DB-ABB7-4797-9814-18F46EE9BA8B}" dt="2025-07-01T02:10:06.896" v="30" actId="14100"/>
          <ac:picMkLst>
            <pc:docMk/>
            <pc:sldMk cId="3758616488" sldId="317"/>
            <ac:picMk id="4" creationId="{C04ECD0F-BEAB-F967-A07D-414B810C3650}"/>
          </ac:picMkLst>
        </pc:picChg>
      </pc:sldChg>
      <pc:sldChg chg="modSp mod">
        <pc:chgData name="Edouard Francois" userId="df04f631-6174-42c8-bfaa-959cef19a80a" providerId="ADAL" clId="{36D9F5DB-ABB7-4797-9814-18F46EE9BA8B}" dt="2025-07-01T02:11:46.528" v="41"/>
        <pc:sldMkLst>
          <pc:docMk/>
          <pc:sldMk cId="2501117705" sldId="318"/>
        </pc:sldMkLst>
        <pc:spChg chg="mod">
          <ac:chgData name="Edouard Francois" userId="df04f631-6174-42c8-bfaa-959cef19a80a" providerId="ADAL" clId="{36D9F5DB-ABB7-4797-9814-18F46EE9BA8B}" dt="2025-07-01T02:11:46.528" v="41"/>
          <ac:spMkLst>
            <pc:docMk/>
            <pc:sldMk cId="2501117705" sldId="318"/>
            <ac:spMk id="9" creationId="{4C3F1EDF-EA4A-19EF-D782-EF639FAA9C3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2EA8-EE1B-1257-2AC7-165358217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4CCD81-C52F-4381-CA6D-9D68674A42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A0F62-1285-EE2F-04CA-A6E9BFCB4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7D2CB-735F-1981-17A4-BF8BE9ABF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7D59B-3899-F15E-3D2E-F839A6F2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18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4E23B-C445-CDB4-0499-18D1E8DD8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47055-155F-31D5-93A7-1AD46EB7C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D488B-D27B-002C-2AEB-B3CB87C9B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104DA-9BC8-7E6D-F2B1-2D4078B8F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425C0-36A8-A734-FE8D-AA170FA33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6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7CA47-CEB6-B70B-E36D-3B92D2E2C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57597-9A73-5245-5ABD-7B3F179F1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ED9B0-0930-DE21-2007-35E7DCE8F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7FEA8-05DC-C69A-159D-264C7BE66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D3B70-B4F3-0D1C-9923-49F7D10D8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74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4347E-13B6-0AC4-C152-EF9902AB6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60D4C-4421-9994-3E5E-57E2FDD4D9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EFE47-1C42-AD98-E4E3-2D4D40FCC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20E1D-FF21-8AD1-84E6-2B88D7238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A163FA-B5C1-2F00-3A16-91A7DC0AE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CDC6F6-6589-2570-58EE-CE1B8DE1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3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31C46-6835-05C0-DD04-8EFA307E8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D32F6-B127-7381-C5C1-111AD40CE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1E1EAB-B3ED-07CF-CFB8-C80922E63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C341D4-A7DB-50FA-EDB1-C98ADBFFD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E49139-A304-2CEE-EA17-69D17E113F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0A9BA0-FFE5-292A-217E-692657AC6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1F0DAB-90C3-8EE3-475E-2D09E951D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AA10B2-94C0-E448-D97A-9107D7F85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0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3489-A5CD-F8DE-75AA-232D6E075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34AA70-920A-A819-AD70-B7EFFAEF8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4543D7-9C8B-A9FF-344D-77C2F3788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EDAD38-AB2A-58A8-C138-43B35D45B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42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3031F8-BBF1-551E-A09F-AEE68EA40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247DB-89AE-8A31-3033-1B7F6D03F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C56C5-16B1-8E4C-4C8F-FFD1471C7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167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CA78-E47E-8791-E333-7E25DD686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279AE-6E28-8AFD-8B35-482649D64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2ED50-B5A3-9A51-8D4A-C8C3B5987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F712EA-3CA9-DC33-AB25-A631921A8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D72B98-FE36-BD58-AC5A-E7394B14E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C4B7C-AD29-3094-F9D1-9FC698A8A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98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51EB0-BF85-29BB-B830-9B4C1E967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7BEC6F-E174-24BA-A6C4-F5FEB4B193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3F5CB-D250-E84D-A835-9793763E9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D3C7D9-A803-8CC1-41AB-1CC3A227F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6DA17-897B-172C-AB2B-45CD399C5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E32CB-7AB4-8548-EACE-20EE7F161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73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581BC-CDBD-6850-8406-121B53ED3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E7A0AA-C37D-3BDF-AF7C-AD3FC500A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6CC92-BBD9-0A4B-12DD-77C6BC10E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2EC63-788A-40FF-2A1F-81A86CC0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524F2-42C8-4FC8-A6B0-3961C4CFD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8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CEAC9A-5B9C-900E-62BD-B01540F74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36E38A-D84B-198B-36B0-CD9E9270A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22F5C5-E45C-3145-0F5C-C42230CEA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43CD7-02DC-CA9F-1699-EACF542E1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8BD65-6162-BB6F-223D-32879778A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721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5DB2E2-F02E-4F26-79B0-59376F74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92766-5BFB-49DE-AAC8-99E3E3D88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BE510-B586-7A97-5EBF-4183CE86E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EBBB79-0822-4C4F-AB8F-84575BFB26FA}" type="datetimeFigureOut">
              <a:rPr lang="en-US" smtClean="0"/>
              <a:t>6/30/2025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15251-CD10-F3A5-90E3-75668CD1E3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6E6B-1E84-1106-4546-9C444EC84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DD53EA-7463-4955-9112-4F20CB647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29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7C939EE8-B330-6F9A-56F7-C4ABF6564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02979"/>
            <a:ext cx="10515600" cy="1325563"/>
          </a:xfrm>
        </p:spPr>
        <p:txBody>
          <a:bodyPr>
            <a:normAutofit/>
          </a:bodyPr>
          <a:lstStyle/>
          <a:p>
            <a:r>
              <a:rPr lang="en-CA" sz="3600" dirty="0"/>
              <a:t>[AHG17] On HDR coding and metrics, </a:t>
            </a:r>
            <a:r>
              <a:rPr lang="en-US" sz="3600" dirty="0"/>
              <a:t>JVET-AM0287.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99F24278-9E03-DB7D-BA6A-E3C9388D3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24204" y="3528542"/>
            <a:ext cx="7273705" cy="4358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noProof="0" dirty="0"/>
              <a:t>Dmytro Rusanovskyy (Nokia), </a:t>
            </a:r>
            <a:r>
              <a:rPr lang="pt-BR" sz="2000" noProof="0" dirty="0"/>
              <a:t>Edouard Francois (</a:t>
            </a:r>
            <a:r>
              <a:rPr lang="pt-BR" sz="2000" noProof="0" dirty="0" err="1"/>
              <a:t>InterDigital</a:t>
            </a:r>
            <a:r>
              <a:rPr lang="pt-BR" sz="2000" noProof="0" dirty="0"/>
              <a:t>)</a:t>
            </a:r>
            <a:endParaRPr lang="en-US" sz="2000" dirty="0"/>
          </a:p>
          <a:p>
            <a:pPr marL="0" indent="0">
              <a:buNone/>
            </a:pPr>
            <a:endParaRPr lang="en-US" sz="2000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6FDD8-380C-C2DB-21F8-AE4591CC5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9167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DDFDF-FB50-5452-148F-BE46AE538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C9A6F4B5-5A75-EE71-1298-EB5D8B564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JVET-AM0287: Summary</a:t>
            </a:r>
            <a:endParaRPr lang="en-US" noProof="0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291D5425-9696-8AC6-90CB-B5CB44DFF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039350" cy="4351338"/>
          </a:xfrm>
        </p:spPr>
        <p:txBody>
          <a:bodyPr>
            <a:normAutofit/>
          </a:bodyPr>
          <a:lstStyle/>
          <a:p>
            <a:r>
              <a:rPr lang="en-US" sz="1800" noProof="0" dirty="0"/>
              <a:t>Contribution reviews JVET-AL2026 (Draft </a:t>
            </a:r>
            <a:r>
              <a:rPr lang="en-US" sz="1800" noProof="0" dirty="0" err="1"/>
              <a:t>CfE</a:t>
            </a:r>
            <a:r>
              <a:rPr lang="en-US" sz="1800" noProof="0" dirty="0"/>
              <a:t>) text’s </a:t>
            </a:r>
            <a:r>
              <a:rPr lang="en-US" sz="1800" dirty="0"/>
              <a:t>aspects </a:t>
            </a:r>
            <a:r>
              <a:rPr lang="en-US" sz="1800" noProof="0" dirty="0"/>
              <a:t>related to coding efficiency evaluation for HDR content.</a:t>
            </a:r>
          </a:p>
          <a:p>
            <a:pPr lvl="1"/>
            <a:r>
              <a:rPr lang="en-C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[1] Draft Joint Call for Evidence on video compression with capability beyond VVC, JVET-AL2026.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/>
            <a:r>
              <a:rPr lang="en-C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[2] VTM and HM common test conditions and evaluation procedures for HDR/WCG video, JVET-AC2021</a:t>
            </a:r>
            <a:endParaRPr lang="en-US" sz="1600" noProof="0" dirty="0"/>
          </a:p>
          <a:p>
            <a:endParaRPr lang="en-US" sz="1800" noProof="0" dirty="0"/>
          </a:p>
          <a:p>
            <a:r>
              <a:rPr lang="en-US" sz="1800" noProof="0" dirty="0"/>
              <a:t>Contributions proposes:</a:t>
            </a:r>
          </a:p>
          <a:p>
            <a:pPr lvl="1"/>
            <a:r>
              <a:rPr lang="en-US" sz="1600" noProof="0" dirty="0"/>
              <a:t>Change HDR tests categorization from resolution (4K/8K) to transfer characteristics (BT.2100 PQ/HLG).</a:t>
            </a:r>
          </a:p>
          <a:p>
            <a:pPr lvl="1"/>
            <a:r>
              <a:rPr lang="en-US" sz="1600" noProof="0" dirty="0"/>
              <a:t>Incorporate in </a:t>
            </a:r>
            <a:r>
              <a:rPr lang="en-US" sz="1600" noProof="0" dirty="0" err="1"/>
              <a:t>CfE</a:t>
            </a:r>
            <a:r>
              <a:rPr lang="en-US" sz="1600" noProof="0" dirty="0"/>
              <a:t> clarification text on compile and run-time settings for deriving of HDR metrics.</a:t>
            </a:r>
          </a:p>
          <a:p>
            <a:pPr lvl="1"/>
            <a:r>
              <a:rPr lang="en-US" sz="1600" dirty="0"/>
              <a:t>Evaluate need for PSNRL100/DeltaE100 HDR metrics reporting in the view of observed redundancy in additional to the weighted PSNR. </a:t>
            </a:r>
          </a:p>
          <a:p>
            <a:pPr lvl="1"/>
            <a:r>
              <a:rPr lang="en-US" sz="1600" dirty="0"/>
              <a:t>Document in </a:t>
            </a:r>
            <a:r>
              <a:rPr lang="en-US" sz="1600" dirty="0" err="1"/>
              <a:t>CfE</a:t>
            </a:r>
            <a:r>
              <a:rPr lang="en-US" sz="1600" dirty="0"/>
              <a:t> document the HDR metrics used for </a:t>
            </a:r>
            <a:r>
              <a:rPr lang="en-US" sz="1600" dirty="0" err="1"/>
              <a:t>CfE</a:t>
            </a:r>
            <a:endParaRPr lang="en-US" sz="16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A2AA244-5A70-9B77-4459-1A2C79A22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44711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76F13-D89B-2AB1-A60C-AFD0AAFF3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6FAFEAC9-371D-A28E-F632-5B9386394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HDR Test Categories of JVET-AL2026</a:t>
            </a:r>
            <a:endParaRPr lang="en-US" noProof="0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E6C71B0C-2C4E-E79A-F254-975EF99C94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6842" y="1639887"/>
            <a:ext cx="10039350" cy="4351338"/>
          </a:xfrm>
        </p:spPr>
        <p:txBody>
          <a:bodyPr>
            <a:normAutofit/>
          </a:bodyPr>
          <a:lstStyle/>
          <a:p>
            <a:r>
              <a:rPr lang="en-US" sz="1800" dirty="0"/>
              <a:t>Draft </a:t>
            </a:r>
            <a:r>
              <a:rPr lang="en-US" sz="1800" dirty="0" err="1"/>
              <a:t>CfE</a:t>
            </a:r>
            <a:r>
              <a:rPr lang="en-US" sz="1800" dirty="0"/>
              <a:t> defines 2 </a:t>
            </a: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HDR </a:t>
            </a:r>
            <a:r>
              <a:rPr lang="en-US" sz="1800" dirty="0"/>
              <a:t>test categories:  HDR RA 4K (HRU) and HDR RA 8K cropped (HRC), 3840x2160</a:t>
            </a:r>
            <a:r>
              <a:rPr lang="en-GB" sz="1800" dirty="0"/>
              <a:t>.</a:t>
            </a:r>
            <a:endParaRPr lang="en-US" sz="1800" dirty="0"/>
          </a:p>
          <a:p>
            <a:pPr lvl="1"/>
            <a:r>
              <a:rPr lang="en-US" sz="1800" dirty="0"/>
              <a:t>Mixed HLG and PQ with different peak brightness in each category.</a:t>
            </a:r>
          </a:p>
          <a:p>
            <a:pPr lvl="1"/>
            <a:r>
              <a:rPr lang="en-US" sz="1800" dirty="0"/>
              <a:t>TFs distinct codewords allocations characteristics and tone mapping.</a:t>
            </a:r>
          </a:p>
          <a:p>
            <a:pPr lvl="1"/>
            <a:r>
              <a:rPr lang="en-US" sz="1800" dirty="0"/>
              <a:t>Objective metrics (JVET-AC2021): PSNR for HLG,  </a:t>
            </a:r>
            <a:r>
              <a:rPr lang="en-US" sz="1800" dirty="0" err="1"/>
              <a:t>wPSNR</a:t>
            </a:r>
            <a:r>
              <a:rPr lang="en-US" sz="1800" dirty="0"/>
              <a:t> and PSNRL100/DeltaE100 for PQ.</a:t>
            </a:r>
          </a:p>
          <a:p>
            <a:pPr lvl="1"/>
            <a:endParaRPr lang="en-US" sz="1800" dirty="0"/>
          </a:p>
          <a:p>
            <a:r>
              <a:rPr lang="en-US" sz="1800" dirty="0"/>
              <a:t>Proposal:  Split HDR test categories to HLG and PQ for viewing and objective metrics reporting.</a:t>
            </a:r>
          </a:p>
          <a:p>
            <a:pPr marL="457200" lvl="1" indent="0">
              <a:buNone/>
            </a:pPr>
            <a:endParaRPr lang="en-US" sz="18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819DB6-6903-A565-8F57-F9F1CAFB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3</a:t>
            </a:fld>
            <a:endParaRPr lang="en-US" noProof="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58E72B6-DEFF-FD24-C713-A28BE3959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643677"/>
              </p:ext>
            </p:extLst>
          </p:nvPr>
        </p:nvGraphicFramePr>
        <p:xfrm>
          <a:off x="2646785" y="4022932"/>
          <a:ext cx="6223001" cy="2068830"/>
        </p:xfrm>
        <a:graphic>
          <a:graphicData uri="http://schemas.openxmlformats.org/drawingml/2006/table">
            <a:tbl>
              <a:tblPr/>
              <a:tblGrid>
                <a:gridCol w="777542">
                  <a:extLst>
                    <a:ext uri="{9D8B030D-6E8A-4147-A177-3AD203B41FA5}">
                      <a16:colId xmlns:a16="http://schemas.microsoft.com/office/drawing/2014/main" val="788420666"/>
                    </a:ext>
                  </a:extLst>
                </a:gridCol>
                <a:gridCol w="930390">
                  <a:extLst>
                    <a:ext uri="{9D8B030D-6E8A-4147-A177-3AD203B41FA5}">
                      <a16:colId xmlns:a16="http://schemas.microsoft.com/office/drawing/2014/main" val="3071982211"/>
                    </a:ext>
                  </a:extLst>
                </a:gridCol>
                <a:gridCol w="1348980">
                  <a:extLst>
                    <a:ext uri="{9D8B030D-6E8A-4147-A177-3AD203B41FA5}">
                      <a16:colId xmlns:a16="http://schemas.microsoft.com/office/drawing/2014/main" val="828978401"/>
                    </a:ext>
                  </a:extLst>
                </a:gridCol>
                <a:gridCol w="884055">
                  <a:extLst>
                    <a:ext uri="{9D8B030D-6E8A-4147-A177-3AD203B41FA5}">
                      <a16:colId xmlns:a16="http://schemas.microsoft.com/office/drawing/2014/main" val="1262821062"/>
                    </a:ext>
                  </a:extLst>
                </a:gridCol>
                <a:gridCol w="511261">
                  <a:extLst>
                    <a:ext uri="{9D8B030D-6E8A-4147-A177-3AD203B41FA5}">
                      <a16:colId xmlns:a16="http://schemas.microsoft.com/office/drawing/2014/main" val="1948711197"/>
                    </a:ext>
                  </a:extLst>
                </a:gridCol>
                <a:gridCol w="884055">
                  <a:extLst>
                    <a:ext uri="{9D8B030D-6E8A-4147-A177-3AD203B41FA5}">
                      <a16:colId xmlns:a16="http://schemas.microsoft.com/office/drawing/2014/main" val="3915571585"/>
                    </a:ext>
                  </a:extLst>
                </a:gridCol>
                <a:gridCol w="886718">
                  <a:extLst>
                    <a:ext uri="{9D8B030D-6E8A-4147-A177-3AD203B41FA5}">
                      <a16:colId xmlns:a16="http://schemas.microsoft.com/office/drawing/2014/main" val="1222917438"/>
                    </a:ext>
                  </a:extLst>
                </a:gridCol>
              </a:tblGrid>
              <a:tr h="159385"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Sequence ID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Sequence 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Transfer fct.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PSNR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wPSNR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L100/DE100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0074039"/>
                  </a:ext>
                </a:extLst>
              </a:tr>
              <a:tr h="209550">
                <a:tc rowSpan="4"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HRU1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AMS06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HLG10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933719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HRU2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MeridianHDR2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P3 PQ 4Knits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3843855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HRU3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NeptuneFountain3R1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HDR10 PQ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4537321"/>
                  </a:ext>
                </a:extLst>
              </a:tr>
              <a:tr h="409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HRU4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SparksWelding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HDR10 PQ 1Knits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1037307"/>
                  </a:ext>
                </a:extLst>
              </a:tr>
              <a:tr h="209550">
                <a:tc rowSpan="4"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HRC1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ChandelierCropBR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HDR10 PQ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9711208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HRC2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FashionLadyCrop1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HDR10 PQ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639010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HRC3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WaterfallForest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HLG10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58902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HRC4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WomenFootball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HLG10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565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412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DF0DE-5B7A-295C-69DF-7BA00F584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98629DB8-D5CC-A0F2-746B-83DEA1C89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HDR-related compile and run-time settings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CC15497D-337A-F929-23C7-673632FF1A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6842" y="1639887"/>
            <a:ext cx="10039350" cy="4351338"/>
          </a:xfrm>
        </p:spPr>
        <p:txBody>
          <a:bodyPr>
            <a:normAutofit/>
          </a:bodyPr>
          <a:lstStyle/>
          <a:p>
            <a:r>
              <a:rPr lang="en-US" sz="1800" dirty="0"/>
              <a:t>JVET-AL2026 (Draft </a:t>
            </a:r>
            <a:r>
              <a:rPr lang="en-US" sz="1800" dirty="0" err="1"/>
              <a:t>CfE</a:t>
            </a:r>
            <a:r>
              <a:rPr lang="en-US" sz="1800" dirty="0"/>
              <a:t>) specifies that compile and run-time configurations for VTM and ECM anchors to follow CTC for HDR/WCG JVET-AC2011 [1].</a:t>
            </a:r>
          </a:p>
          <a:p>
            <a:pPr lvl="1"/>
            <a:r>
              <a:rPr lang="en-US" sz="1800" dirty="0"/>
              <a:t>Compile and run-time configurations of ECM are not defined in JVET-AC2011.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1800" dirty="0"/>
          </a:p>
          <a:p>
            <a:r>
              <a:rPr lang="en-US" sz="1800" dirty="0"/>
              <a:t>For HDR metrics calculations, JVET-AL2026 (Draft </a:t>
            </a:r>
            <a:r>
              <a:rPr lang="en-US" sz="1800" dirty="0" err="1"/>
              <a:t>CfE</a:t>
            </a:r>
            <a:r>
              <a:rPr lang="en-US" sz="1800" dirty="0"/>
              <a:t>) refers to JVET-AC2011.</a:t>
            </a:r>
          </a:p>
          <a:p>
            <a:pPr lvl="1"/>
            <a:r>
              <a:rPr lang="en-US" sz="1800" dirty="0"/>
              <a:t>HDR extension of VTM and ECM SW were used to report anchor’s results. </a:t>
            </a:r>
          </a:p>
          <a:p>
            <a:pPr lvl="1"/>
            <a:r>
              <a:rPr lang="en-US" sz="1800" dirty="0"/>
              <a:t>Reporting of HDR Metrics for other proposals are expected to be aligned to </a:t>
            </a:r>
            <a:r>
              <a:rPr lang="en-US" sz="1800" dirty="0" err="1"/>
              <a:t>HDRTools</a:t>
            </a:r>
            <a:r>
              <a:rPr lang="en-US" sz="1800" dirty="0"/>
              <a:t> implementation. </a:t>
            </a:r>
          </a:p>
          <a:p>
            <a:pPr lvl="1"/>
            <a:r>
              <a:rPr lang="en-US" sz="1800" dirty="0"/>
              <a:t>HDR metrics derivation remained an active topic of discussion during the AhG17 Calls.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1800" dirty="0"/>
          </a:p>
          <a:p>
            <a:r>
              <a:rPr lang="en-US" sz="1800" dirty="0"/>
              <a:t>Proposal: </a:t>
            </a:r>
          </a:p>
          <a:p>
            <a:pPr lvl="1"/>
            <a:r>
              <a:rPr lang="en-US" sz="1800" dirty="0"/>
              <a:t>Update </a:t>
            </a:r>
            <a:r>
              <a:rPr lang="en-US" sz="1800" dirty="0" err="1"/>
              <a:t>CfE</a:t>
            </a:r>
            <a:r>
              <a:rPr lang="en-US" sz="1800" dirty="0"/>
              <a:t> document with self-contained instructions on VTM and ECM compile/run-time configurations and metrics derivation.</a:t>
            </a:r>
          </a:p>
          <a:p>
            <a:pPr lvl="1"/>
            <a:r>
              <a:rPr lang="en-US" sz="1800" dirty="0"/>
              <a:t>Document in </a:t>
            </a:r>
            <a:r>
              <a:rPr lang="en-US" sz="1800" dirty="0" err="1"/>
              <a:t>CfE</a:t>
            </a:r>
            <a:r>
              <a:rPr lang="en-US" sz="1800" dirty="0"/>
              <a:t> document the HDR metrics used for </a:t>
            </a:r>
            <a:r>
              <a:rPr lang="en-US" sz="1800" dirty="0" err="1"/>
              <a:t>CfE</a:t>
            </a:r>
            <a:r>
              <a:rPr lang="en-US" sz="1800" dirty="0"/>
              <a:t>.</a:t>
            </a:r>
          </a:p>
          <a:p>
            <a:pPr marL="457200" lvl="1" indent="0">
              <a:buNone/>
            </a:pPr>
            <a:endParaRPr lang="en-US" sz="18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545AD2-1EA5-1E93-8962-CCC09E312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4875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B3B2B-F3CD-17DF-A98C-CE1E2B82A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FCB7A442-EBBE-9429-56DC-7573B3D95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Observed redundancy in HDR Metrics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45446147-5985-5002-8E8C-D1CBE44CAC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6842" y="1639887"/>
            <a:ext cx="10039350" cy="4351338"/>
          </a:xfrm>
        </p:spPr>
        <p:txBody>
          <a:bodyPr>
            <a:normAutofit/>
          </a:bodyPr>
          <a:lstStyle/>
          <a:p>
            <a:r>
              <a:rPr lang="en-US" sz="1800" dirty="0"/>
              <a:t>For HDR metrics calculations, JVET-AL2026 (Draft </a:t>
            </a:r>
            <a:r>
              <a:rPr lang="en-US" sz="1800" dirty="0" err="1"/>
              <a:t>CfE</a:t>
            </a:r>
            <a:r>
              <a:rPr lang="en-US" sz="1800" dirty="0"/>
              <a:t>) refers to JVET-AC2011.</a:t>
            </a:r>
          </a:p>
          <a:p>
            <a:pPr marL="685800" lvl="2">
              <a:spcBef>
                <a:spcPts val="1000"/>
              </a:spcBef>
            </a:pPr>
            <a:r>
              <a:rPr lang="en-US" sz="1600" dirty="0"/>
              <a:t>PSNR to be reported for content with BT.2100/PQ and BT.2100/HLG.</a:t>
            </a:r>
          </a:p>
          <a:p>
            <a:pPr marL="685800" lvl="2">
              <a:spcBef>
                <a:spcPts val="1000"/>
              </a:spcBef>
            </a:pPr>
            <a:r>
              <a:rPr lang="en-US" sz="1600" dirty="0" err="1"/>
              <a:t>wPSNR</a:t>
            </a:r>
            <a:r>
              <a:rPr lang="en-US" sz="1600" dirty="0"/>
              <a:t> and PSNRL100 and DeltaE100 to be reported for BT.2100/PQ. </a:t>
            </a:r>
          </a:p>
          <a:p>
            <a:pPr marL="685800" lvl="2">
              <a:spcBef>
                <a:spcPts val="1000"/>
              </a:spcBef>
            </a:pPr>
            <a:r>
              <a:rPr lang="en-US" sz="1600" dirty="0"/>
              <a:t>For metrics derivation JVET-AC2011 is referenced. </a:t>
            </a:r>
          </a:p>
          <a:p>
            <a:pPr marL="685800" lvl="2">
              <a:spcBef>
                <a:spcPts val="1000"/>
              </a:spcBef>
            </a:pPr>
            <a:endParaRPr lang="en-US" sz="1400" dirty="0"/>
          </a:p>
          <a:p>
            <a:r>
              <a:rPr lang="en-US" sz="1800" dirty="0" err="1"/>
              <a:t>wPSNR</a:t>
            </a:r>
            <a:r>
              <a:rPr lang="en-US" sz="1800" dirty="0"/>
              <a:t> is straightforward LUT-based method aligned with conventional PSNR, integer implementation. </a:t>
            </a:r>
          </a:p>
          <a:p>
            <a:r>
              <a:rPr lang="en-US" sz="1800" dirty="0"/>
              <a:t>PSNRL100 and </a:t>
            </a:r>
            <a:r>
              <a:rPr lang="en-US" sz="1800" dirty="0" err="1"/>
              <a:t>DeltaE</a:t>
            </a:r>
            <a:r>
              <a:rPr lang="en-US" sz="1800" dirty="0"/>
              <a:t> metrics are computationally and resource demanding, floating point implementations. </a:t>
            </a:r>
          </a:p>
          <a:p>
            <a:r>
              <a:rPr lang="en-US" sz="1800" dirty="0"/>
              <a:t>There are observations on correlation of PSNRL100 and DeltaE100 with </a:t>
            </a:r>
            <a:r>
              <a:rPr lang="en-US" sz="1800" dirty="0" err="1"/>
              <a:t>wPSNR</a:t>
            </a:r>
            <a:r>
              <a:rPr lang="en-US" sz="1800" dirty="0"/>
              <a:t> for PQ data.</a:t>
            </a:r>
          </a:p>
          <a:p>
            <a:pPr marL="457200" lvl="1" indent="0">
              <a:buNone/>
            </a:pPr>
            <a:endParaRPr lang="en-US" sz="1400" dirty="0"/>
          </a:p>
          <a:p>
            <a:r>
              <a:rPr lang="en-US" sz="1800" dirty="0"/>
              <a:t>Proposal:  </a:t>
            </a:r>
            <a:r>
              <a:rPr lang="en-CA" sz="1800" dirty="0"/>
              <a:t>Assess correlation of PSNRL100 and DeltaE100 in addition to </a:t>
            </a:r>
            <a:r>
              <a:rPr lang="en-CA" sz="1800" dirty="0" err="1"/>
              <a:t>wPSNR</a:t>
            </a:r>
            <a:r>
              <a:rPr lang="en-CA" sz="1800" dirty="0"/>
              <a:t> from the results of visual quality assessment conducted during </a:t>
            </a:r>
            <a:r>
              <a:rPr lang="en-CA" sz="1800" dirty="0" err="1"/>
              <a:t>CfE</a:t>
            </a:r>
            <a:r>
              <a:rPr lang="en-CA" sz="1800" dirty="0"/>
              <a:t> evaluation. </a:t>
            </a:r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F27A44-7CB2-AE31-606A-380E3B466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1464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2DDA1-A0E2-3F13-B488-399D18A8A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AA914370-1692-850C-F44E-4D51445AF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HDR Metrics comparisons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04CF91-D211-37F9-3FB4-509AAE286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6</a:t>
            </a:fld>
            <a:endParaRPr lang="en-US" noProof="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B23C6A0-0608-E5CF-2357-1F82A9B17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81" y="1610138"/>
            <a:ext cx="5748884" cy="42030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944480-A639-27F4-6E78-F887AF7E2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177" y="1610138"/>
            <a:ext cx="5680216" cy="296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28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A551B-13D4-6FEF-914A-04B20B2B6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FC5DBD1E-F71A-18FC-2B87-D26E6D91D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of </a:t>
            </a:r>
            <a:r>
              <a:rPr lang="en-US" dirty="0" err="1"/>
              <a:t>wPSNR</a:t>
            </a:r>
            <a:r>
              <a:rPr lang="en-US" dirty="0"/>
              <a:t> Y and PSNR L100</a:t>
            </a:r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9638B4-F7A8-BF8F-DEBA-CEB00A46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7</a:t>
            </a:fld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FA8D2E-68AA-0AB7-4575-CE764782A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025" y="1956594"/>
            <a:ext cx="6868819" cy="413385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98BBE5-C20E-1288-EDF6-661F92F86E79}"/>
              </a:ext>
            </a:extLst>
          </p:cNvPr>
          <p:cNvSpPr txBox="1"/>
          <p:nvPr/>
        </p:nvSpPr>
        <p:spPr>
          <a:xfrm>
            <a:off x="452284" y="1506022"/>
            <a:ext cx="26981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PSNRL = a + b*</a:t>
            </a:r>
            <a:r>
              <a:rPr lang="en-US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wPSNRY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Multiple R = 0.991665932</a:t>
            </a:r>
          </a:p>
        </p:txBody>
      </p:sp>
    </p:spTree>
    <p:extLst>
      <p:ext uri="{BB962C8B-B14F-4D97-AF65-F5344CB8AC3E}">
        <p14:creationId xmlns:p14="http://schemas.microsoft.com/office/powerpoint/2010/main" val="3710745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18B37-4286-F3D3-B921-67A00C758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808C620E-7D38-9A55-0208-E438988FA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of </a:t>
            </a:r>
            <a:r>
              <a:rPr lang="en-US" dirty="0" err="1"/>
              <a:t>wPSNR</a:t>
            </a:r>
            <a:r>
              <a:rPr lang="en-US" dirty="0"/>
              <a:t> Y,U,V and Delta E100</a:t>
            </a:r>
            <a:endParaRPr lang="en-US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2F0D89-B491-35EA-E731-BEAE87438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8</a:t>
            </a:fld>
            <a:endParaRPr lang="en-US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4ECD0F-BEAB-F967-A07D-414B810C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44" y="1401529"/>
            <a:ext cx="8004564" cy="513738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57386BF-A692-7B2D-DFBD-DFED9D4959FB}"/>
              </a:ext>
            </a:extLst>
          </p:cNvPr>
          <p:cNvSpPr/>
          <p:nvPr/>
        </p:nvSpPr>
        <p:spPr>
          <a:xfrm>
            <a:off x="5662246" y="1401529"/>
            <a:ext cx="4044462" cy="25608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F22166-D868-51BF-40A6-EF7BDE8E24BC}"/>
              </a:ext>
            </a:extLst>
          </p:cNvPr>
          <p:cNvSpPr txBox="1"/>
          <p:nvPr/>
        </p:nvSpPr>
        <p:spPr>
          <a:xfrm>
            <a:off x="6416359" y="2262989"/>
            <a:ext cx="51548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DE100 = a + b*</a:t>
            </a:r>
            <a:r>
              <a:rPr lang="en-US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wPSNRY</a:t>
            </a: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+ c*</a:t>
            </a:r>
            <a:r>
              <a:rPr lang="en-US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wPSNRU</a:t>
            </a:r>
            <a:r>
              <a:rPr lang="en-U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+ d*</a:t>
            </a:r>
            <a:r>
              <a:rPr lang="en-US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wPSNRV</a:t>
            </a:r>
            <a:endParaRPr lang="en-US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Multiple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</a:t>
            </a:r>
            <a:r>
              <a:rPr lang="en-US"/>
              <a:t> = </a:t>
            </a:r>
            <a:r>
              <a:rPr lang="en-US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0.991473965</a:t>
            </a:r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616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19408-9CC3-E436-3BEE-565B2389F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79F876D2-D53B-1F95-DC7A-C6E52465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JVET-AM0287: Conclusion</a:t>
            </a:r>
            <a:endParaRPr lang="en-US" noProof="0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4C3F1EDF-EA4A-19EF-D782-EF639FAA9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039350" cy="4351338"/>
          </a:xfrm>
        </p:spPr>
        <p:txBody>
          <a:bodyPr>
            <a:normAutofit/>
          </a:bodyPr>
          <a:lstStyle/>
          <a:p>
            <a:r>
              <a:rPr lang="en-US" sz="1800" noProof="0" dirty="0"/>
              <a:t>Contributions proposes:</a:t>
            </a:r>
          </a:p>
          <a:p>
            <a:pPr lvl="1"/>
            <a:r>
              <a:rPr lang="en-US" sz="1600" noProof="0" dirty="0"/>
              <a:t>Change HDR tests categorization from resolution (4K/8K) to transfer characteristics (PQ/HLG).</a:t>
            </a:r>
          </a:p>
          <a:p>
            <a:pPr lvl="1"/>
            <a:r>
              <a:rPr lang="en-US" sz="1600" noProof="0" dirty="0"/>
              <a:t>Incorporate in </a:t>
            </a:r>
            <a:r>
              <a:rPr lang="en-US" sz="1600" noProof="0" dirty="0" err="1"/>
              <a:t>CfE</a:t>
            </a:r>
            <a:r>
              <a:rPr lang="en-US" sz="1600" noProof="0" dirty="0"/>
              <a:t> clarification text on compile and run-time settings for deriving of HDR metrics.</a:t>
            </a:r>
          </a:p>
          <a:p>
            <a:pPr lvl="1"/>
            <a:r>
              <a:rPr lang="en-US" sz="1600" dirty="0"/>
              <a:t>Evaluate need for L100/DE100 HDR metrics reporting in the view of observed redundancy in additional to the weighted PSNR. </a:t>
            </a:r>
          </a:p>
          <a:p>
            <a:pPr lvl="1"/>
            <a:r>
              <a:rPr lang="en-US" sz="1600" dirty="0"/>
              <a:t>Document in </a:t>
            </a:r>
            <a:r>
              <a:rPr lang="en-US" sz="1600" dirty="0" err="1"/>
              <a:t>CfE</a:t>
            </a:r>
            <a:r>
              <a:rPr lang="en-US" sz="1600" dirty="0"/>
              <a:t> document the HDR metrics used for </a:t>
            </a:r>
            <a:r>
              <a:rPr lang="en-US" sz="1600" dirty="0" err="1"/>
              <a:t>CfE</a:t>
            </a:r>
            <a:endParaRPr lang="en-US" sz="1600" dirty="0"/>
          </a:p>
          <a:p>
            <a:pPr lvl="1"/>
            <a:endParaRPr lang="en-US" sz="160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EEDBEB-C040-1861-84C5-EA14266D1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9C32C-BD22-42B8-ACA8-F9C9D70FE6D7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1117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710</Words>
  <Application>Microsoft Office PowerPoint</Application>
  <PresentationFormat>Widescreen</PresentationFormat>
  <Paragraphs>123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Times New Roman</vt:lpstr>
      <vt:lpstr>Office Theme</vt:lpstr>
      <vt:lpstr>[AHG17] On HDR coding and metrics, JVET-AM0287.</vt:lpstr>
      <vt:lpstr>JVET-AM0287: Summary</vt:lpstr>
      <vt:lpstr>HDR Test Categories of JVET-AL2026</vt:lpstr>
      <vt:lpstr>HDR-related compile and run-time settings</vt:lpstr>
      <vt:lpstr>Observed redundancy in HDR Metrics</vt:lpstr>
      <vt:lpstr>HDR Metrics comparisons</vt:lpstr>
      <vt:lpstr>Correlation of wPSNR Y and PSNR L100</vt:lpstr>
      <vt:lpstr>Correlation of wPSNR Y,U,V and Delta E100</vt:lpstr>
      <vt:lpstr>JVET-AM0287: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Dmytro Rusanovskyy (Nokia)</dc:creator>
  <cp:lastModifiedBy>Dmytro Rusanovskyy (Nokia)</cp:lastModifiedBy>
  <cp:revision>13</cp:revision>
  <dcterms:created xsi:type="dcterms:W3CDTF">2025-06-30T23:46:11Z</dcterms:created>
  <dcterms:modified xsi:type="dcterms:W3CDTF">2025-07-01T06:03:08Z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d2f777e-4347-4fc6-823a-b44ab313546a_Enabled">
    <vt:lpwstr>true</vt:lpwstr>
  </property>
  <property fmtid="{D5CDD505-2E9C-101B-9397-08002B2CF9AE}" pid="3" name="MSIP_Label_4d2f777e-4347-4fc6-823a-b44ab313546a_SetDate">
    <vt:lpwstr>2025-07-01T02:07:38Z</vt:lpwstr>
  </property>
  <property fmtid="{D5CDD505-2E9C-101B-9397-08002B2CF9AE}" pid="4" name="MSIP_Label_4d2f777e-4347-4fc6-823a-b44ab313546a_Method">
    <vt:lpwstr>Standard</vt:lpwstr>
  </property>
  <property fmtid="{D5CDD505-2E9C-101B-9397-08002B2CF9AE}" pid="5" name="MSIP_Label_4d2f777e-4347-4fc6-823a-b44ab313546a_Name">
    <vt:lpwstr>Non-Public</vt:lpwstr>
  </property>
  <property fmtid="{D5CDD505-2E9C-101B-9397-08002B2CF9AE}" pid="6" name="MSIP_Label_4d2f777e-4347-4fc6-823a-b44ab313546a_SiteId">
    <vt:lpwstr>e351b779-f6d5-4e50-8568-80e922d180ae</vt:lpwstr>
  </property>
  <property fmtid="{D5CDD505-2E9C-101B-9397-08002B2CF9AE}" pid="7" name="MSIP_Label_4d2f777e-4347-4fc6-823a-b44ab313546a_ActionId">
    <vt:lpwstr>c02ecdda-7488-4577-85c8-aea6808276b6</vt:lpwstr>
  </property>
  <property fmtid="{D5CDD505-2E9C-101B-9397-08002B2CF9AE}" pid="8" name="MSIP_Label_4d2f777e-4347-4fc6-823a-b44ab313546a_ContentBits">
    <vt:lpwstr>0</vt:lpwstr>
  </property>
  <property fmtid="{D5CDD505-2E9C-101B-9397-08002B2CF9AE}" pid="9" name="MSIP_Label_4d2f777e-4347-4fc6-823a-b44ab313546a_Tag">
    <vt:lpwstr>10, 3, 0, 1</vt:lpwstr>
  </property>
</Properties>
</file>