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9"/>
  </p:handoutMasterIdLst>
  <p:sldIdLst>
    <p:sldId id="262" r:id="rId3"/>
    <p:sldId id="264" r:id="rId4"/>
    <p:sldId id="271" r:id="rId5"/>
    <p:sldId id="272" r:id="rId6"/>
    <p:sldId id="273" r:id="rId7"/>
    <p:sldId id="261" r:id="rId8"/>
  </p:sldIdLst>
  <p:sldSz cx="9144000" cy="5143500" type="screen16x9"/>
  <p:notesSz cx="6858000" cy="9144000"/>
  <p:defaultTextStyle>
    <a:defPPr>
      <a:defRPr lang="zh-CN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404040"/>
    <a:srgbClr val="008FD4"/>
    <a:srgbClr val="5ACBF5"/>
    <a:srgbClr val="8CC63E"/>
    <a:srgbClr val="0070B1"/>
    <a:srgbClr val="00ABBD"/>
    <a:srgbClr val="00AEEF"/>
    <a:srgbClr val="0089CF"/>
    <a:srgbClr val="005B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2" autoAdjust="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591" y="-54"/>
      </p:cViewPr>
      <p:guideLst>
        <p:guide orient="horz" pos="1620"/>
        <p:guide pos="289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2FAECFD-CC53-4182-9FDD-29AABDA331A7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8C7C476-630F-4E97-AD79-548321178EA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848350" y="4454525"/>
            <a:ext cx="18415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14888" y="4170363"/>
            <a:ext cx="18415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037013" y="3638550"/>
            <a:ext cx="18573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8"/>
          <p:cNvSpPr txBox="1">
            <a:spLocks noChangeArrowheads="1"/>
          </p:cNvSpPr>
          <p:nvPr/>
        </p:nvSpPr>
        <p:spPr bwMode="auto">
          <a:xfrm>
            <a:off x="8153400" y="1016000"/>
            <a:ext cx="91440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864100" y="3378200"/>
            <a:ext cx="914400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430210" y="1314082"/>
            <a:ext cx="6400800" cy="562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200" b="0" i="0" kern="1200" dirty="0">
                <a:solidFill>
                  <a:srgbClr val="8CC63E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/>
          </p:nvPr>
        </p:nvSpPr>
        <p:spPr>
          <a:xfrm>
            <a:off x="430622" y="2391270"/>
            <a:ext cx="4478338" cy="100682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430210" y="860996"/>
            <a:ext cx="6400800" cy="444238"/>
          </a:xfrm>
        </p:spPr>
        <p:txBody>
          <a:bodyPr>
            <a:noAutofit/>
          </a:bodyPr>
          <a:lstStyle>
            <a:lvl1pPr algn="l">
              <a:defRPr kumimoji="1" lang="zh-CN" altLang="en-US" sz="2800" b="1" i="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  <p:pic>
        <p:nvPicPr>
          <p:cNvPr id="3" name="图片 2" descr="未标题-1-0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38720" y="314960"/>
            <a:ext cx="1397000" cy="7010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标题 1"/>
          <p:cNvSpPr>
            <a:spLocks noGrp="1"/>
          </p:cNvSpPr>
          <p:nvPr>
            <p:ph type="ctrTitle"/>
          </p:nvPr>
        </p:nvSpPr>
        <p:spPr>
          <a:xfrm>
            <a:off x="1645426" y="415004"/>
            <a:ext cx="6920949" cy="718293"/>
          </a:xfrm>
        </p:spPr>
        <p:txBody>
          <a:bodyPr rtlCol="0">
            <a:normAutofit/>
          </a:bodyPr>
          <a:lstStyle>
            <a:lvl1pPr>
              <a:defRPr lang="en-US" altLang="zh-CN" sz="2400" dirty="0" smtClean="0">
                <a:solidFill>
                  <a:srgbClr val="008F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altLang="zh-CN" dirty="0" smtClean="0"/>
          </a:p>
        </p:txBody>
      </p:sp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1645426" y="1180188"/>
            <a:ext cx="6920949" cy="304449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kumimoji="1" lang="zh-CN" altLang="en-US" sz="1800" b="0" i="0" kern="12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2pPr>
            <a:lvl3pPr>
              <a:defRPr kumimoji="1" lang="zh-CN" altLang="en-US" sz="16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3pPr>
            <a:lvl4pPr>
              <a:defRPr kumimoji="1" lang="zh-CN" altLang="en-US" sz="1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4pPr>
            <a:lvl5pPr>
              <a:defRPr kumimoji="1" lang="zh-CN" altLang="en-US" sz="12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5" descr="ZTE_ppt_design_0202-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ZTE </a:t>
            </a:r>
            <a:r>
              <a:rPr kumimoji="1" lang="en-US" sz="600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kumimoji="1"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 reserved</a:t>
            </a:r>
            <a:endParaRPr kumimoji="1" lang="en-US" sz="6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lide Number Placeholder 5"/>
          <p:cNvSpPr>
            <a:spLocks noGrp="1"/>
          </p:cNvSpPr>
          <p:nvPr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C0E72943-9F54-4067-A950-84A709784270}" type="slidenum">
              <a:rPr lang="en-US" sz="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en-US" sz="80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占位符 2"/>
          <p:cNvSpPr>
            <a:spLocks noGrp="1"/>
          </p:cNvSpPr>
          <p:nvPr>
            <p:ph idx="12"/>
          </p:nvPr>
        </p:nvSpPr>
        <p:spPr>
          <a:xfrm>
            <a:off x="336136" y="1270076"/>
            <a:ext cx="8513763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33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0" dirty="0">
                <a:solidFill>
                  <a:srgbClr val="008F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8" name="TextBox 18"/>
          <p:cNvSpPr txBox="1">
            <a:spLocks noChangeArrowheads="1"/>
          </p:cNvSpPr>
          <p:nvPr userDrawn="1"/>
        </p:nvSpPr>
        <p:spPr bwMode="auto">
          <a:xfrm>
            <a:off x="8340725" y="208915"/>
            <a:ext cx="616585" cy="4051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en-US" sz="1000" b="1" dirty="0">
                <a:solidFill>
                  <a:srgbClr val="404040"/>
                </a:solidFill>
                <a:latin typeface="Arial" panose="020B0604020202020204" pitchFamily="34" charset="0"/>
                <a:ea typeface="Heiti SC Light" panose="02000000000000000000" charset="-122"/>
                <a:cs typeface="Arial" panose="020B0604020202020204" pitchFamily="34" charset="0"/>
              </a:rPr>
              <a:t>▲</a:t>
            </a:r>
            <a:endParaRPr kumimoji="1" lang="en-US" sz="1000" b="1" dirty="0">
              <a:solidFill>
                <a:srgbClr val="404040"/>
              </a:solidFill>
              <a:latin typeface="Arial" panose="020B0604020202020204" pitchFamily="34" charset="0"/>
              <a:ea typeface="Heiti SC Light" panose="02000000000000000000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ZTE </a:t>
            </a:r>
            <a:r>
              <a:rPr kumimoji="1" lang="en-US" sz="600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kumimoji="1"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 reserved</a:t>
            </a:r>
            <a:endParaRPr kumimoji="1" lang="en-US" sz="6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 userDrawn="1"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113F1D33-9059-47D3-954B-5D17F3B4270F}" type="slidenum">
              <a:rPr lang="en-US" sz="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en-US" sz="80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占位符 2"/>
          <p:cNvSpPr>
            <a:spLocks noGrp="1"/>
          </p:cNvSpPr>
          <p:nvPr>
            <p:ph idx="12"/>
          </p:nvPr>
        </p:nvSpPr>
        <p:spPr>
          <a:xfrm>
            <a:off x="4747351" y="1270076"/>
            <a:ext cx="4102547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27" name="文本占位符 2"/>
          <p:cNvSpPr>
            <a:spLocks noGrp="1"/>
          </p:cNvSpPr>
          <p:nvPr>
            <p:ph idx="13"/>
          </p:nvPr>
        </p:nvSpPr>
        <p:spPr>
          <a:xfrm>
            <a:off x="336136" y="1270076"/>
            <a:ext cx="4102549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28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0" dirty="0">
                <a:solidFill>
                  <a:srgbClr val="008F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8" name="TextBox 18"/>
          <p:cNvSpPr txBox="1">
            <a:spLocks noChangeArrowheads="1"/>
          </p:cNvSpPr>
          <p:nvPr userDrawn="1"/>
        </p:nvSpPr>
        <p:spPr bwMode="auto">
          <a:xfrm>
            <a:off x="8340725" y="208915"/>
            <a:ext cx="616585" cy="4051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en-US" sz="1000" b="1" dirty="0">
                <a:solidFill>
                  <a:srgbClr val="404040"/>
                </a:solidFill>
                <a:latin typeface="Arial" panose="020B0604020202020204" pitchFamily="34" charset="0"/>
                <a:ea typeface="Heiti SC Light" panose="02000000000000000000" charset="-122"/>
                <a:cs typeface="Arial" panose="020B0604020202020204" pitchFamily="34" charset="0"/>
              </a:rPr>
              <a:t>▲</a:t>
            </a:r>
            <a:endParaRPr kumimoji="1" lang="en-US" sz="1000" b="1" dirty="0">
              <a:solidFill>
                <a:srgbClr val="404040"/>
              </a:solidFill>
              <a:latin typeface="Arial" panose="020B0604020202020204" pitchFamily="34" charset="0"/>
              <a:ea typeface="Heiti SC Light" panose="02000000000000000000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ZTE_ppt_design_0202-06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4779963"/>
            <a:ext cx="914400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4271963" y="4914900"/>
            <a:ext cx="2190750" cy="169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ZTE </a:t>
            </a:r>
            <a:r>
              <a:rPr kumimoji="1" lang="en-US" sz="600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kumimoji="1" lang="en-US" sz="6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 reserved</a:t>
            </a:r>
            <a:endParaRPr kumimoji="1" lang="en-US" sz="6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 userDrawn="1"/>
        </p:nvSpPr>
        <p:spPr bwMode="auto">
          <a:xfrm>
            <a:off x="238125" y="4849813"/>
            <a:ext cx="4191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D9DD1A95-C1D4-4F9A-857F-0557B7623FF8}" type="slidenum">
              <a:rPr lang="en-US" sz="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en-US" sz="80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占位符 2"/>
          <p:cNvSpPr>
            <a:spLocks noGrp="1"/>
          </p:cNvSpPr>
          <p:nvPr>
            <p:ph idx="11"/>
          </p:nvPr>
        </p:nvSpPr>
        <p:spPr>
          <a:xfrm>
            <a:off x="5678397" y="1270076"/>
            <a:ext cx="3171501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25" name="文本占位符 2"/>
          <p:cNvSpPr>
            <a:spLocks noGrp="1"/>
          </p:cNvSpPr>
          <p:nvPr>
            <p:ph idx="12"/>
          </p:nvPr>
        </p:nvSpPr>
        <p:spPr>
          <a:xfrm>
            <a:off x="336136" y="1270076"/>
            <a:ext cx="5041495" cy="334688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180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kumimoji="1" lang="zh-CN" altLang="en-US" sz="1400" b="0" i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defRPr>
            </a:lvl2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26" name="标题 13"/>
          <p:cNvSpPr>
            <a:spLocks noGrp="1"/>
          </p:cNvSpPr>
          <p:nvPr>
            <p:ph type="title"/>
          </p:nvPr>
        </p:nvSpPr>
        <p:spPr>
          <a:xfrm>
            <a:off x="336137" y="411131"/>
            <a:ext cx="8513762" cy="723727"/>
          </a:xfrm>
        </p:spPr>
        <p:txBody>
          <a:bodyPr rtlCol="0">
            <a:noAutofit/>
          </a:bodyPr>
          <a:lstStyle>
            <a:lvl1pPr>
              <a:defRPr lang="zh-CN" altLang="en-US" b="0" dirty="0">
                <a:solidFill>
                  <a:srgbClr val="008F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8" name="TextBox 18"/>
          <p:cNvSpPr txBox="1">
            <a:spLocks noChangeArrowheads="1"/>
          </p:cNvSpPr>
          <p:nvPr userDrawn="1"/>
        </p:nvSpPr>
        <p:spPr bwMode="auto">
          <a:xfrm>
            <a:off x="8340725" y="208915"/>
            <a:ext cx="616585" cy="4051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</a:t>
            </a:r>
            <a:r>
              <a:rPr lang="en-US" sz="1000" b="1" dirty="0">
                <a:solidFill>
                  <a:srgbClr val="404040"/>
                </a:solidFill>
                <a:latin typeface="Arial" panose="020B0604020202020204" pitchFamily="34" charset="0"/>
                <a:ea typeface="Heiti SC Light" panose="02000000000000000000" charset="-122"/>
                <a:cs typeface="Arial" panose="020B0604020202020204" pitchFamily="34" charset="0"/>
              </a:rPr>
              <a:t>▲</a:t>
            </a:r>
            <a:endParaRPr kumimoji="1" lang="en-US" sz="1000" b="1" dirty="0">
              <a:solidFill>
                <a:srgbClr val="404040"/>
              </a:solidFill>
              <a:latin typeface="Arial" panose="020B0604020202020204" pitchFamily="34" charset="0"/>
              <a:ea typeface="Heiti SC Light" panose="02000000000000000000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感谢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6858" y="1493618"/>
            <a:ext cx="6144216" cy="1115297"/>
          </a:xfrm>
        </p:spPr>
        <p:txBody>
          <a:bodyPr rtlCol="0">
            <a:noAutofit/>
          </a:bodyPr>
          <a:lstStyle>
            <a:lvl1pPr>
              <a:defRPr lang="en-US" sz="40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333375" y="341313"/>
            <a:ext cx="8516938" cy="7223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358775" y="1200150"/>
            <a:ext cx="8491538" cy="3189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zh-CN" altLang="en-US" smtClean="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9120188" y="2429667"/>
            <a:ext cx="1482725" cy="12493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3442" tIns="46725" rIns="93442" bIns="46725" anchor="b" anchorCtr="1">
            <a:sp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934720">
              <a:defRPr/>
            </a:pPr>
            <a:r>
              <a:rPr lang="en-US" sz="9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Arial" panose="020B0604020202020204" pitchFamily="34" charset="0"/>
              </a:rPr>
              <a:t>T</a:t>
            </a:r>
            <a:r>
              <a:rPr lang="en-US" altLang="zh-CN" sz="9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Arial" panose="020B0604020202020204" pitchFamily="34" charset="0"/>
              </a:rPr>
              <a:t>itle:</a:t>
            </a:r>
            <a:endParaRPr lang="en-US" altLang="ja-JP" sz="900" noProof="1">
              <a:solidFill>
                <a:schemeClr val="bg1"/>
              </a:solidFill>
              <a:latin typeface="Arial" panose="020B0604020202020204" pitchFamily="34" charset="0"/>
              <a:ea typeface="Heiti SC Light" panose="02000000000000000000" charset="-122"/>
              <a:cs typeface="Arial" panose="020B0604020202020204" pitchFamily="34" charset="0"/>
            </a:endParaRPr>
          </a:p>
          <a:p>
            <a:pPr defTabSz="934720">
              <a:defRPr/>
            </a:pPr>
            <a:r>
              <a:rPr lang="en-US" altLang="zh-CN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Arial" panose="020B0604020202020204" pitchFamily="34" charset="0"/>
              </a:rPr>
              <a:t>Type</a:t>
            </a:r>
            <a:r>
              <a:rPr lang="en-US" altLang="ja-JP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Arial" panose="020B0604020202020204" pitchFamily="34" charset="0"/>
              </a:rPr>
              <a:t>: Arial</a:t>
            </a:r>
            <a:endParaRPr lang="en-US" sz="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34720">
              <a:defRPr/>
            </a:pPr>
            <a:r>
              <a:rPr 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ize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：</a:t>
            </a:r>
            <a:r>
              <a:rPr lang="en-US" altLang="ja-JP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24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－</a:t>
            </a:r>
            <a:r>
              <a:rPr lang="en-US" altLang="zh-CN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32pt</a:t>
            </a:r>
            <a:endParaRPr lang="en-US" altLang="ja-JP" sz="800" noProof="1">
              <a:solidFill>
                <a:schemeClr val="bg1"/>
              </a:solidFill>
              <a:latin typeface="Arial" panose="020B0604020202020204" pitchFamily="34" charset="0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934720">
              <a:defRPr/>
            </a:pPr>
            <a:r>
              <a:rPr 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C</a:t>
            </a:r>
            <a:r>
              <a:rPr lang="en-US" altLang="zh-CN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olor</a:t>
            </a:r>
            <a:r>
              <a:rPr 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：T</a:t>
            </a:r>
            <a:r>
              <a:rPr lang="en-US" altLang="zh-CN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he ZTE blue</a:t>
            </a:r>
            <a:r>
              <a:rPr lang="en-US" altLang="ja-JP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 </a:t>
            </a:r>
            <a:endParaRPr lang="en-US" altLang="ja-JP" sz="800" noProof="1">
              <a:solidFill>
                <a:schemeClr val="bg1"/>
              </a:solidFill>
              <a:latin typeface="Arial" panose="020B0604020202020204" pitchFamily="34" charset="0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934720">
              <a:defRPr/>
            </a:pPr>
            <a:endParaRPr lang="en-US" altLang="zh-CN" sz="900" noProof="1">
              <a:solidFill>
                <a:schemeClr val="bg1"/>
              </a:solidFill>
              <a:latin typeface="Arial" panose="020B0604020202020204" pitchFamily="34" charset="0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934720">
              <a:defRPr/>
            </a:pPr>
            <a:r>
              <a:rPr lang="en-US" altLang="zh-CN" sz="9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Subtitle:</a:t>
            </a:r>
            <a:endParaRPr lang="en-US" altLang="ja-JP" sz="900" noProof="1">
              <a:solidFill>
                <a:schemeClr val="bg1"/>
              </a:solidFill>
              <a:latin typeface="Arial" panose="020B0604020202020204" pitchFamily="34" charset="0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934720">
              <a:defRPr/>
            </a:pPr>
            <a:r>
              <a:rPr 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T</a:t>
            </a:r>
            <a:r>
              <a:rPr lang="en-US" altLang="zh-CN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ype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：</a:t>
            </a:r>
            <a:r>
              <a:rPr lang="en-US" altLang="zh-CN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endParaRPr lang="en-US" altLang="zh-CN" sz="8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34720">
              <a:defRPr/>
            </a:pPr>
            <a:r>
              <a:rPr 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S</a:t>
            </a:r>
            <a:r>
              <a:rPr lang="en-US" altLang="zh-CN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ize</a:t>
            </a:r>
            <a:r>
              <a:rPr 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：  </a:t>
            </a:r>
            <a:r>
              <a:rPr lang="en-US" altLang="zh-CN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20</a:t>
            </a:r>
            <a:r>
              <a:rPr lang="en-US" alt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－</a:t>
            </a:r>
            <a:r>
              <a:rPr lang="en-US" altLang="zh-CN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22</a:t>
            </a:r>
            <a:r>
              <a:rPr lang="en-US" altLang="ja-JP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pt</a:t>
            </a:r>
            <a:endParaRPr lang="en-US" altLang="ja-JP" sz="800" noProof="1">
              <a:solidFill>
                <a:schemeClr val="bg1"/>
              </a:solidFill>
              <a:latin typeface="Arial" panose="020B0604020202020204" pitchFamily="34" charset="0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934720">
              <a:defRPr/>
            </a:pPr>
            <a:r>
              <a:rPr lang="en-US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Color:  The </a:t>
            </a:r>
            <a:r>
              <a:rPr lang="en-US" altLang="zh-CN" sz="800" noProof="1">
                <a:solidFill>
                  <a:schemeClr val="bg1"/>
                </a:solidFill>
                <a:latin typeface="Arial" panose="020B0604020202020204" pitchFamily="34" charset="0"/>
                <a:ea typeface="Heiti SC Light" panose="02000000000000000000" charset="-122"/>
                <a:cs typeface="Heiti SC Light" panose="02000000000000000000" charset="-122"/>
              </a:rPr>
              <a:t>ZTE green</a:t>
            </a:r>
            <a:endParaRPr lang="en-US" altLang="ja-JP" sz="800" noProof="1">
              <a:solidFill>
                <a:schemeClr val="bg1"/>
              </a:solidFill>
              <a:latin typeface="Arial" panose="020B0604020202020204" pitchFamily="34" charset="0"/>
              <a:ea typeface="Heiti SC Light" panose="02000000000000000000" charset="-122"/>
              <a:cs typeface="Heiti SC Light" panose="02000000000000000000" charset="-122"/>
            </a:endParaRPr>
          </a:p>
        </p:txBody>
      </p:sp>
      <p:grpSp>
        <p:nvGrpSpPr>
          <p:cNvPr id="5" name="组 5"/>
          <p:cNvGrpSpPr/>
          <p:nvPr/>
        </p:nvGrpSpPr>
        <p:grpSpPr bwMode="auto">
          <a:xfrm>
            <a:off x="9380539" y="3718714"/>
            <a:ext cx="1392237" cy="1317627"/>
            <a:chOff x="0" y="0"/>
            <a:chExt cx="1392554" cy="989008"/>
          </a:xfrm>
        </p:grpSpPr>
        <p:grpSp>
          <p:nvGrpSpPr>
            <p:cNvPr id="6" name="组 6"/>
            <p:cNvGrpSpPr/>
            <p:nvPr userDrawn="1"/>
          </p:nvGrpSpPr>
          <p:grpSpPr bwMode="auto">
            <a:xfrm>
              <a:off x="0" y="0"/>
              <a:ext cx="935250" cy="253805"/>
              <a:chOff x="0" y="0"/>
              <a:chExt cx="935250" cy="253805"/>
            </a:xfrm>
          </p:grpSpPr>
          <p:sp>
            <p:nvSpPr>
              <p:cNvPr id="12" name="矩形 11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254058" cy="253805"/>
              </a:xfrm>
              <a:prstGeom prst="rect">
                <a:avLst/>
              </a:prstGeom>
              <a:solidFill>
                <a:srgbClr val="008FD4"/>
              </a:solidFill>
              <a:ln w="9525">
                <a:noFill/>
                <a:miter lim="800000"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3" name="文本框 19"/>
              <p:cNvSpPr txBox="1">
                <a:spLocks noChangeArrowheads="1"/>
              </p:cNvSpPr>
              <p:nvPr userDrawn="1"/>
            </p:nvSpPr>
            <p:spPr bwMode="auto">
              <a:xfrm>
                <a:off x="217537" y="30981"/>
                <a:ext cx="717713" cy="150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700" i="1" dirty="0" smtClean="0">
                    <a:solidFill>
                      <a:schemeClr val="bg1"/>
                    </a:solidFill>
                    <a:latin typeface="Times" panose="00000500000000020000" pitchFamily="2" charset="0"/>
                    <a:cs typeface="Arial" panose="020B0604020202020204" pitchFamily="34" charset="0"/>
                  </a:rPr>
                  <a:t>G142, B211</a:t>
                </a:r>
                <a:endParaRPr lang="zh-CN" altLang="en-US" sz="700" i="1" dirty="0">
                  <a:solidFill>
                    <a:schemeClr val="bg1"/>
                  </a:solidFill>
                  <a:latin typeface="Times" panose="00000500000000020000" pitchFamily="2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组 9"/>
            <p:cNvGrpSpPr/>
            <p:nvPr userDrawn="1"/>
          </p:nvGrpSpPr>
          <p:grpSpPr bwMode="auto">
            <a:xfrm>
              <a:off x="1" y="372963"/>
              <a:ext cx="1198834" cy="254997"/>
              <a:chOff x="1" y="-497"/>
              <a:chExt cx="1198834" cy="254997"/>
            </a:xfrm>
          </p:grpSpPr>
          <p:sp>
            <p:nvSpPr>
              <p:cNvPr id="10" name="矩形 9"/>
              <p:cNvSpPr>
                <a:spLocks noChangeArrowheads="1"/>
              </p:cNvSpPr>
              <p:nvPr userDrawn="1"/>
            </p:nvSpPr>
            <p:spPr bwMode="auto">
              <a:xfrm>
                <a:off x="1" y="-497"/>
                <a:ext cx="254058" cy="254997"/>
              </a:xfrm>
              <a:prstGeom prst="rect">
                <a:avLst/>
              </a:prstGeom>
              <a:solidFill>
                <a:srgbClr val="8CC63E"/>
              </a:solidFill>
              <a:ln w="9525">
                <a:noFill/>
                <a:miter lim="800000"/>
              </a:ln>
            </p:spPr>
            <p:txBody>
              <a:bodyPr anchor="ctr"/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1" name="文本框 15"/>
              <p:cNvSpPr txBox="1">
                <a:spLocks noChangeArrowheads="1"/>
              </p:cNvSpPr>
              <p:nvPr userDrawn="1"/>
            </p:nvSpPr>
            <p:spPr bwMode="auto">
              <a:xfrm>
                <a:off x="217537" y="30484"/>
                <a:ext cx="981298" cy="150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sz="700" i="1" dirty="0" smtClean="0">
                    <a:solidFill>
                      <a:schemeClr val="bg1"/>
                    </a:solidFill>
                    <a:latin typeface="Times" panose="00000500000000020000" pitchFamily="2" charset="0"/>
                    <a:cs typeface="Arial" panose="020B0604020202020204" pitchFamily="34" charset="0"/>
                  </a:rPr>
                  <a:t>R154,G202, B60</a:t>
                </a:r>
                <a:endParaRPr lang="zh-CN" altLang="en-US" sz="700" i="1" dirty="0">
                  <a:solidFill>
                    <a:schemeClr val="bg1"/>
                  </a:solidFill>
                  <a:latin typeface="Times" panose="00000500000000020000" pitchFamily="2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矩形 7"/>
            <p:cNvSpPr>
              <a:spLocks noChangeArrowheads="1"/>
            </p:cNvSpPr>
            <p:nvPr userDrawn="1"/>
          </p:nvSpPr>
          <p:spPr bwMode="auto">
            <a:xfrm>
              <a:off x="0" y="735202"/>
              <a:ext cx="254058" cy="253806"/>
            </a:xfrm>
            <a:prstGeom prst="rect">
              <a:avLst/>
            </a:prstGeom>
            <a:solidFill>
              <a:srgbClr val="5ACBF5"/>
            </a:solidFill>
            <a:ln w="9525">
              <a:noFill/>
              <a:miter lim="800000"/>
            </a:ln>
          </p:spPr>
          <p:txBody>
            <a:bodyPr anchor="ctr"/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" name="文本框 12"/>
            <p:cNvSpPr txBox="1">
              <a:spLocks noChangeArrowheads="1"/>
            </p:cNvSpPr>
            <p:nvPr userDrawn="1"/>
          </p:nvSpPr>
          <p:spPr bwMode="auto">
            <a:xfrm>
              <a:off x="217537" y="766183"/>
              <a:ext cx="1175017" cy="15013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700" i="1" dirty="0" smtClean="0">
                  <a:solidFill>
                    <a:schemeClr val="bg1"/>
                  </a:solidFill>
                  <a:latin typeface="Times" panose="00000500000000020000" pitchFamily="2" charset="0"/>
                  <a:cs typeface="Arial" panose="020B0604020202020204" pitchFamily="34" charset="0"/>
                </a:rPr>
                <a:t>R68,G200, </a:t>
              </a:r>
              <a:r>
                <a:rPr lang="en-US" sz="700" i="1" dirty="0">
                  <a:solidFill>
                    <a:schemeClr val="bg1"/>
                  </a:solidFill>
                  <a:latin typeface="Times" panose="00000500000000020000" pitchFamily="2" charset="0"/>
                  <a:cs typeface="Arial" panose="020B0604020202020204" pitchFamily="34" charset="0"/>
                </a:rPr>
                <a:t>B245</a:t>
              </a:r>
              <a:endParaRPr lang="zh-CN" altLang="en-US" sz="700" i="1" dirty="0">
                <a:solidFill>
                  <a:schemeClr val="bg1"/>
                </a:solidFill>
                <a:latin typeface="Times" panose="00000500000000020000" pitchFamily="2" charset="0"/>
                <a:cs typeface="Arial" panose="020B0604020202020204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kumimoji="1" lang="zh-CN" altLang="en-US" sz="2400" kern="1200" dirty="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kumimoji="1" sz="24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marL="742950" indent="-28575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2pPr>
      <a:lvl3pPr marL="11430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3pPr>
      <a:lvl4pPr marL="16002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4pPr>
      <a:lvl5pPr marL="2057400" indent="-228600" algn="l" defTabSz="4572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0530" y="2479040"/>
            <a:ext cx="6419215" cy="539750"/>
          </a:xfrm>
        </p:spPr>
        <p:txBody>
          <a:bodyPr>
            <a:noAutofit/>
          </a:bodyPr>
          <a:lstStyle/>
          <a:p>
            <a:r>
              <a:rPr lang="en-US" altLang="zh-CN" smtClean="0">
                <a:latin typeface="微软雅黑" panose="020B0503020204020204" charset="-122"/>
                <a:cs typeface="微软雅黑" panose="020B0503020204020204" charset="-122"/>
              </a:rPr>
              <a:t>Yaxian Bai, Menghu Jia, Weihong Niu, Shaowei Xie, Cheng Huang</a:t>
            </a:r>
            <a:endParaRPr lang="en-US" altLang="zh-CN" smtClean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95" name="Subtitle 6"/>
          <p:cNvSpPr>
            <a:spLocks noGrp="1"/>
          </p:cNvSpPr>
          <p:nvPr>
            <p:ph type="subTitle" idx="1"/>
          </p:nvPr>
        </p:nvSpPr>
        <p:spPr>
          <a:xfrm>
            <a:off x="430530" y="1344930"/>
            <a:ext cx="7844155" cy="561975"/>
          </a:xfrm>
        </p:spPr>
        <p:txBody>
          <a:bodyPr>
            <a:noAutofit/>
          </a:bodyPr>
          <a:lstStyle/>
          <a:p>
            <a:r>
              <a:rPr lang="en-US" sz="240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AHG12: Reuse of TALF control information</a:t>
            </a:r>
            <a:endParaRPr lang="en-US" sz="240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96" name="Title 7"/>
          <p:cNvSpPr>
            <a:spLocks noGrp="1"/>
          </p:cNvSpPr>
          <p:nvPr>
            <p:ph type="ctrTitle"/>
          </p:nvPr>
        </p:nvSpPr>
        <p:spPr>
          <a:xfrm>
            <a:off x="430213" y="837565"/>
            <a:ext cx="6400800" cy="444500"/>
          </a:xfrm>
        </p:spPr>
        <p:txBody>
          <a:bodyPr/>
          <a:lstStyle/>
          <a:p>
            <a:r>
              <a:rPr lang="en-US" sz="3200" dirty="0" smtClean="0">
                <a:latin typeface="微软雅黑" panose="020B0503020204020204" charset="-122"/>
                <a:ea typeface="微软雅黑" panose="020B0503020204020204" charset="-122"/>
              </a:rPr>
              <a:t>JVET-AM0285</a:t>
            </a:r>
            <a:endParaRPr lang="en-US" sz="32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2"/>
          </p:nvPr>
        </p:nvSpPr>
        <p:spPr>
          <a:xfrm>
            <a:off x="336550" y="1270000"/>
            <a:ext cx="8513763" cy="3346450"/>
          </a:xfrm>
        </p:spPr>
        <p:txBody>
          <a:bodyPr/>
          <a:lstStyle/>
          <a:p>
            <a:pPr marL="285750" indent="-28575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p"/>
              <a:defRPr/>
            </a:pPr>
            <a:r>
              <a:rPr lang="en-US" sz="1600" b="1">
                <a:solidFill>
                  <a:schemeClr val="tx1"/>
                </a:solidFill>
                <a:latin typeface="微软雅黑" panose="020B0503020204020204" charset="-122"/>
              </a:rPr>
              <a:t>In ECM-17.0, TALF operations are controlled at both the Slice-level and CTB-level.</a:t>
            </a:r>
            <a:endParaRPr lang="en-US" sz="1600">
              <a:latin typeface="微软雅黑" panose="020B0503020204020204" charset="-122"/>
            </a:endParaRPr>
          </a:p>
          <a:p>
            <a:pPr marL="285750" indent="-28575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  <a:defRPr/>
            </a:pPr>
            <a:r>
              <a:rPr lang="en-US" sz="1600">
                <a:latin typeface="微软雅黑" panose="020B0503020204020204" charset="-122"/>
                <a:sym typeface="+mn-ea"/>
              </a:rPr>
              <a:t>Slice-level</a:t>
            </a:r>
            <a:r>
              <a:rPr lang="en-US" sz="1600">
                <a:latin typeface="微软雅黑" panose="020B0503020204020204" charset="-122"/>
              </a:rPr>
              <a:t>:  </a:t>
            </a:r>
            <a:endParaRPr lang="en-US" sz="1600">
              <a:latin typeface="微软雅黑" panose="020B0503020204020204" charset="-122"/>
            </a:endParaRPr>
          </a:p>
          <a:p>
            <a:pPr marL="742950" lvl="1" indent="-28575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>
                <a:latin typeface="微软雅黑" panose="020B0503020204020204" charset="-122"/>
              </a:rPr>
              <a:t>talf_enabled_flag</a:t>
            </a:r>
            <a:endParaRPr lang="en-US">
              <a:latin typeface="微软雅黑" panose="020B0503020204020204" charset="-122"/>
            </a:endParaRPr>
          </a:p>
          <a:p>
            <a:pPr marL="742950" lvl="1" indent="-28575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>
                <a:latin typeface="微软雅黑" panose="020B0503020204020204" charset="-122"/>
              </a:rPr>
              <a:t>talf_use_new_filter_flag</a:t>
            </a:r>
            <a:endParaRPr lang="en-US">
              <a:latin typeface="微软雅黑" panose="020B0503020204020204" charset="-122"/>
            </a:endParaRPr>
          </a:p>
          <a:p>
            <a:pPr marL="742950" lvl="1" indent="-28575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>
                <a:latin typeface="微软雅黑" panose="020B0503020204020204" charset="-122"/>
              </a:rPr>
              <a:t>talf_aps_id</a:t>
            </a:r>
            <a:endParaRPr lang="en-US">
              <a:latin typeface="微软雅黑" panose="020B0503020204020204" charset="-122"/>
            </a:endParaRPr>
          </a:p>
          <a:p>
            <a:pPr marL="742950" lvl="1" indent="-28575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>
                <a:latin typeface="微软雅黑" panose="020B0503020204020204" charset="-122"/>
              </a:rPr>
              <a:t>talf_mode</a:t>
            </a:r>
            <a:endParaRPr lang="en-US">
              <a:latin typeface="微软雅黑" panose="020B0503020204020204" charset="-122"/>
            </a:endParaRPr>
          </a:p>
          <a:p>
            <a:pPr marL="457200" lvl="1" indent="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>
              <a:latin typeface="微软雅黑" panose="020B0503020204020204" charset="-122"/>
            </a:endParaRPr>
          </a:p>
        </p:txBody>
      </p:sp>
      <p:sp>
        <p:nvSpPr>
          <p:cNvPr id="10243" name="Title 2"/>
          <p:cNvSpPr>
            <a:spLocks noGrp="1"/>
          </p:cNvSpPr>
          <p:nvPr>
            <p:ph type="title"/>
          </p:nvPr>
        </p:nvSpPr>
        <p:spPr>
          <a:xfrm>
            <a:off x="336550" y="411163"/>
            <a:ext cx="8513763" cy="723900"/>
          </a:xfrm>
        </p:spPr>
        <p:txBody>
          <a:bodyPr anchor="ctr" anchorCtr="0"/>
          <a:lstStyle/>
          <a:p>
            <a:r>
              <a:rPr lang="en-US" sz="3200" b="1" dirty="0" smtClean="0">
                <a:latin typeface="微软雅黑" panose="020B0503020204020204" charset="-122"/>
              </a:rPr>
              <a:t>Introduction</a:t>
            </a:r>
            <a:endParaRPr lang="en-US" sz="3200" b="1" dirty="0" smtClean="0">
              <a:latin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62340" y="267335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p>
            <a:endParaRPr kumimoji="1"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06140" y="1988185"/>
            <a:ext cx="2976245" cy="196151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p>
            <a:pPr marL="285750" indent="-28575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  <a:defRPr/>
            </a:pPr>
            <a:r>
              <a:rPr lang="en-US" altLang="zh-CN" sz="1600">
                <a:solidFill>
                  <a:srgbClr val="404040"/>
                </a:solidFill>
                <a:latin typeface="微软雅黑" panose="020B0503020204020204" charset="-122"/>
                <a:sym typeface="+mn-ea"/>
              </a:rPr>
              <a:t>CTB-level:</a:t>
            </a:r>
            <a:endParaRPr lang="en-US" altLang="zh-CN" sz="1600">
              <a:solidFill>
                <a:srgbClr val="404040"/>
              </a:solidFill>
              <a:latin typeface="微软雅黑" panose="020B0503020204020204" charset="-122"/>
            </a:endParaRPr>
          </a:p>
          <a:p>
            <a:pPr lvl="1" indent="-285750" algn="l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Char char="•"/>
              <a:defRPr/>
            </a:pPr>
            <a:r>
              <a:rPr lang="en-US" sz="1400">
                <a:solidFill>
                  <a:srgbClr val="404040"/>
                </a:solidFill>
                <a:latin typeface="微软雅黑" panose="020B0503020204020204" charset="-122"/>
                <a:sym typeface="+mn-ea"/>
              </a:rPr>
              <a:t>talf_ctb_flag</a:t>
            </a:r>
            <a:endParaRPr lang="en-US" sz="1400">
              <a:solidFill>
                <a:srgbClr val="404040"/>
              </a:solidFill>
              <a:latin typeface="微软雅黑" panose="020B0503020204020204" charset="-122"/>
              <a:sym typeface="+mn-ea"/>
            </a:endParaRPr>
          </a:p>
          <a:p>
            <a:pPr lvl="1" indent="-285750" algn="l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Char char="•"/>
              <a:defRPr/>
            </a:pPr>
            <a:r>
              <a:rPr kumimoji="1" lang="en-US" altLang="zh-CN" sz="1400" dirty="0" smtClean="0">
                <a:solidFill>
                  <a:srgbClr val="404040"/>
                </a:solidFill>
                <a:latin typeface="微软雅黑" panose="020B0503020204020204" charset="-122"/>
                <a:sym typeface="+mn-ea"/>
              </a:rPr>
              <a:t>talf_aps_index</a:t>
            </a:r>
            <a:endParaRPr kumimoji="1" lang="en-US" altLang="zh-CN" sz="1400" dirty="0" smtClean="0">
              <a:solidFill>
                <a:srgbClr val="404040"/>
              </a:solidFill>
              <a:latin typeface="微软雅黑" panose="020B0503020204020204" charset="-122"/>
              <a:sym typeface="+mn-ea"/>
            </a:endParaRPr>
          </a:p>
          <a:p>
            <a:pPr lvl="1" indent="-285750" algn="l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Char char="•"/>
              <a:defRPr/>
            </a:pPr>
            <a:r>
              <a:rPr kumimoji="1" lang="en-US" altLang="zh-CN" sz="1400" dirty="0" smtClean="0">
                <a:solidFill>
                  <a:srgbClr val="404040"/>
                </a:solidFill>
                <a:latin typeface="微软雅黑" panose="020B0503020204020204" charset="-122"/>
                <a:sym typeface="+mn-ea"/>
              </a:rPr>
              <a:t>talf_aps_filter_index</a:t>
            </a:r>
            <a:endParaRPr kumimoji="1" lang="en-US" altLang="zh-CN" sz="1400" dirty="0" smtClean="0">
              <a:solidFill>
                <a:srgbClr val="404040"/>
              </a:solidFill>
              <a:latin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2"/>
          </p:nvPr>
        </p:nvSpPr>
        <p:spPr>
          <a:xfrm>
            <a:off x="336550" y="1270000"/>
            <a:ext cx="8513763" cy="3346450"/>
          </a:xfrm>
        </p:spPr>
        <p:txBody>
          <a:bodyPr/>
          <a:lstStyle/>
          <a:p>
            <a:pPr marL="285750" indent="-28575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p"/>
              <a:defRPr/>
            </a:pPr>
            <a:r>
              <a:rPr lang="en-US" sz="1600" b="1">
                <a:solidFill>
                  <a:schemeClr val="tx1"/>
                </a:solidFill>
                <a:latin typeface="微软雅黑" panose="020B0503020204020204" charset="-122"/>
              </a:rPr>
              <a:t>This contribution proposes a method to store TALF control information of the current frame for potential reuse in future frames.</a:t>
            </a:r>
            <a:endParaRPr lang="en-US" sz="1600">
              <a:latin typeface="微软雅黑" panose="020B0503020204020204" charset="-122"/>
            </a:endParaRPr>
          </a:p>
          <a:p>
            <a:pPr marL="285750" indent="-285750" algn="l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lang="en-US" sz="1600">
                <a:solidFill>
                  <a:schemeClr val="tx1"/>
                </a:solidFill>
                <a:latin typeface="微软雅黑" panose="020B0503020204020204" charset="-122"/>
              </a:rPr>
              <a:t>Syntax changes</a:t>
            </a:r>
            <a:endParaRPr lang="en-US" sz="1600">
              <a:solidFill>
                <a:schemeClr val="tx1"/>
              </a:solidFill>
              <a:latin typeface="微软雅黑" panose="020B0503020204020204" charset="-122"/>
            </a:endParaRPr>
          </a:p>
          <a:p>
            <a:pPr marL="742950" lvl="1" indent="-28575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  <a:defRPr/>
            </a:pPr>
            <a:r>
              <a:rPr lang="en-US" altLang="zh-CN" sz="1240" b="1">
                <a:solidFill>
                  <a:srgbClr val="C00000"/>
                </a:solidFill>
                <a:latin typeface="微软雅黑" panose="020B0503020204020204" charset="-122"/>
              </a:rPr>
              <a:t>One flag at slice level</a:t>
            </a:r>
            <a:r>
              <a:rPr lang="en-US" altLang="zh-CN" sz="1240">
                <a:latin typeface="微软雅黑" panose="020B0503020204020204" charset="-122"/>
              </a:rPr>
              <a:t> to indicate whether to reuse the TALF control information of the previously encoded frame.</a:t>
            </a:r>
            <a:endParaRPr lang="en-US" altLang="zh-CN" sz="1240">
              <a:latin typeface="微软雅黑" panose="020B0503020204020204" charset="-122"/>
            </a:endParaRPr>
          </a:p>
          <a:p>
            <a:pPr marL="285750" indent="-285750" algn="l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l"/>
              <a:defRPr/>
            </a:pPr>
            <a:r>
              <a:rPr lang="en-US" sz="1600">
                <a:solidFill>
                  <a:schemeClr val="tx1"/>
                </a:solidFill>
                <a:latin typeface="微软雅黑" panose="020B0503020204020204" charset="-122"/>
              </a:rPr>
              <a:t>Similarity comparison</a:t>
            </a:r>
            <a:endParaRPr lang="en-US" sz="1600">
              <a:solidFill>
                <a:schemeClr val="tx1"/>
              </a:solidFill>
              <a:latin typeface="微软雅黑" panose="020B0503020204020204" charset="-122"/>
            </a:endParaRPr>
          </a:p>
          <a:p>
            <a:pPr marL="742950" lvl="1" indent="-28575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  <a:defRPr/>
            </a:pPr>
            <a:r>
              <a:rPr lang="en-US" altLang="zh-CN" sz="1240">
                <a:latin typeface="微软雅黑" panose="020B0503020204020204" charset="-122"/>
              </a:rPr>
              <a:t>At the encoder side, the similarity between the current frame and the previously encoded frame is evaluated by comparing the </a:t>
            </a:r>
            <a:r>
              <a:rPr lang="en-US" altLang="zh-CN" sz="1240" b="1">
                <a:solidFill>
                  <a:srgbClr val="C00000"/>
                </a:solidFill>
                <a:latin typeface="微软雅黑" panose="020B0503020204020204" charset="-122"/>
              </a:rPr>
              <a:t>ALF CTB on/off status</a:t>
            </a:r>
            <a:r>
              <a:rPr lang="en-US" altLang="zh-CN" sz="1240">
                <a:latin typeface="微软雅黑" panose="020B0503020204020204" charset="-122"/>
              </a:rPr>
              <a:t>. The similarity score is defined as the percentage of CTBs with identical statuses relative to the total number of CTBs. </a:t>
            </a:r>
            <a:endParaRPr lang="en-US" altLang="zh-CN" sz="1240">
              <a:latin typeface="微软雅黑" panose="020B0503020204020204" charset="-122"/>
            </a:endParaRPr>
          </a:p>
          <a:p>
            <a:pPr marL="742950" lvl="1" indent="-28575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  <a:defRPr/>
            </a:pPr>
            <a:r>
              <a:rPr lang="en-US" altLang="zh-CN" sz="1240">
                <a:latin typeface="微软雅黑" panose="020B0503020204020204" charset="-122"/>
              </a:rPr>
              <a:t>If the similarity score falls below 0.2, reuse of TALF control information will be disabled.</a:t>
            </a:r>
            <a:endParaRPr lang="en-US" altLang="zh-CN" sz="1240">
              <a:latin typeface="微软雅黑" panose="020B0503020204020204" charset="-122"/>
            </a:endParaRPr>
          </a:p>
        </p:txBody>
      </p:sp>
      <p:sp>
        <p:nvSpPr>
          <p:cNvPr id="10243" name="Title 2"/>
          <p:cNvSpPr>
            <a:spLocks noGrp="1"/>
          </p:cNvSpPr>
          <p:nvPr>
            <p:ph type="title"/>
          </p:nvPr>
        </p:nvSpPr>
        <p:spPr>
          <a:xfrm>
            <a:off x="336550" y="411163"/>
            <a:ext cx="8513763" cy="723900"/>
          </a:xfrm>
        </p:spPr>
        <p:txBody>
          <a:bodyPr anchor="ctr" anchorCtr="0"/>
          <a:lstStyle/>
          <a:p>
            <a:r>
              <a:rPr lang="en-US" sz="3200" b="1" dirty="0" smtClean="0">
                <a:latin typeface="微软雅黑" panose="020B0503020204020204" charset="-122"/>
              </a:rPr>
              <a:t>Proposal</a:t>
            </a:r>
            <a:endParaRPr lang="en-US" sz="3200" b="1" dirty="0" smtClean="0">
              <a:latin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62340" y="267335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p>
            <a:endParaRPr kumimoji="1"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2"/>
          <p:cNvSpPr>
            <a:spLocks noGrp="1"/>
          </p:cNvSpPr>
          <p:nvPr>
            <p:ph type="title"/>
          </p:nvPr>
        </p:nvSpPr>
        <p:spPr>
          <a:xfrm>
            <a:off x="336550" y="411163"/>
            <a:ext cx="8513763" cy="723900"/>
          </a:xfrm>
        </p:spPr>
        <p:txBody>
          <a:bodyPr anchor="ctr" anchorCtr="0"/>
          <a:lstStyle/>
          <a:p>
            <a:r>
              <a:rPr lang="en-US" sz="3200" b="1" dirty="0" smtClean="0">
                <a:latin typeface="微软雅黑" panose="020B0503020204020204" charset="-122"/>
              </a:rPr>
              <a:t>Results</a:t>
            </a:r>
            <a:endParaRPr lang="en-US" sz="3200" b="1" dirty="0" smtClean="0">
              <a:latin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62340" y="267335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p>
            <a:endParaRPr kumimoji="1"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242570" y="1419225"/>
          <a:ext cx="8702040" cy="33604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25170"/>
                <a:gridCol w="725170"/>
                <a:gridCol w="725170"/>
                <a:gridCol w="725170"/>
                <a:gridCol w="725170"/>
                <a:gridCol w="725170"/>
                <a:gridCol w="725170"/>
                <a:gridCol w="725170"/>
                <a:gridCol w="725170"/>
                <a:gridCol w="725170"/>
                <a:gridCol w="725170"/>
                <a:gridCol w="725170"/>
              </a:tblGrid>
              <a:tr h="280035">
                <a:tc gridSpan="1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Over ECM17.0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80035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Random Access Main 10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6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Low delay B Main 10 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80035"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Y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U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V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EncT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DecT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Y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U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V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EncT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/>
                        <a:t>DecT</a:t>
                      </a:r>
                      <a:endParaRPr lang="en-US" altLang="en-US" sz="1400"/>
                    </a:p>
                  </a:txBody>
                  <a:tcPr marL="12700" marR="12700" marT="12700" vert="horz" anchor="b" anchorCtr="0"/>
                </a:tc>
              </a:tr>
              <a:tr h="2800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Class A1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Class A1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</a:tr>
              <a:tr h="2800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Class A2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Class A2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</a:tr>
              <a:tr h="2800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Class B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0.00%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-0.03%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0.00%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Class B*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/>
                        <a:t>0.00%</a:t>
                      </a:r>
                      <a:endParaRPr lang="en-US" sz="1200" b="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/>
                        <a:t>-0.04%</a:t>
                      </a:r>
                      <a:endParaRPr lang="en-US" sz="1200" b="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/>
                        <a:t>0.05%</a:t>
                      </a:r>
                      <a:endParaRPr lang="en-US" sz="1200" b="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</a:tr>
              <a:tr h="2800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Class C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-0.02%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-0.02%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-0.01%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Class C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-0.02%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0.04%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0.20%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</a:tr>
              <a:tr h="2800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Class E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Class E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-0.05%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0.44%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0.30%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</a:tr>
              <a:tr h="2800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Overall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Overall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/>
                        <a:t>-0.02%</a:t>
                      </a:r>
                      <a:endParaRPr lang="en-US" sz="1200" b="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/>
                        <a:t>0.11%</a:t>
                      </a:r>
                      <a:endParaRPr lang="en-US" sz="1200" b="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 b="0"/>
                        <a:t>0.16%</a:t>
                      </a:r>
                      <a:endParaRPr lang="en-US" sz="1200" b="0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</a:tr>
              <a:tr h="2800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Class D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-0.01%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-0.01%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-0.03%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Class D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0.04%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0.62%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/>
                        <a:t>0.73%</a:t>
                      </a: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endParaRPr lang="en-US" altLang="en-US" sz="1200"/>
                    </a:p>
                  </a:txBody>
                  <a:tcPr marL="12700" marR="12700" marT="12700" vert="horz" anchor="b" anchorCtr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2"/>
          </p:nvPr>
        </p:nvSpPr>
        <p:spPr>
          <a:xfrm>
            <a:off x="336550" y="1270000"/>
            <a:ext cx="8513763" cy="3346450"/>
          </a:xfrm>
        </p:spPr>
        <p:txBody>
          <a:bodyPr/>
          <a:lstStyle/>
          <a:p>
            <a:pPr marL="285750" indent="-285750" fontAlgn="auto" latinLnBrk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p"/>
              <a:defRPr/>
            </a:pPr>
            <a:r>
              <a:rPr lang="en-US">
                <a:solidFill>
                  <a:schemeClr val="tx1"/>
                </a:solidFill>
                <a:latin typeface="微软雅黑" panose="020B0503020204020204" charset="-122"/>
                <a:sym typeface="+mn-ea"/>
              </a:rPr>
              <a:t>This contribution introduces a method to reuse TALF control information from previously encoded frames, which has the potential to improve coding performance.</a:t>
            </a:r>
            <a:endParaRPr lang="en-US">
              <a:solidFill>
                <a:schemeClr val="tx1"/>
              </a:solidFill>
              <a:latin typeface="微软雅黑" panose="020B0503020204020204" charset="-122"/>
              <a:sym typeface="+mn-ea"/>
            </a:endParaRPr>
          </a:p>
          <a:p>
            <a:pPr marL="285750" indent="-285750" fontAlgn="auto" latinLnBrk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p"/>
              <a:defRPr/>
            </a:pPr>
            <a:r>
              <a:rPr lang="en-US">
                <a:solidFill>
                  <a:schemeClr val="tx1"/>
                </a:solidFill>
                <a:latin typeface="微软雅黑" panose="020B0503020204020204" charset="-122"/>
                <a:sym typeface="+mn-ea"/>
              </a:rPr>
              <a:t>It is suggested to study in EE.</a:t>
            </a:r>
            <a:endParaRPr lang="en-US">
              <a:solidFill>
                <a:schemeClr val="tx1"/>
              </a:solidFill>
              <a:latin typeface="微软雅黑" panose="020B0503020204020204" charset="-122"/>
              <a:sym typeface="+mn-ea"/>
            </a:endParaRPr>
          </a:p>
          <a:p>
            <a:pPr marL="285750" indent="-285750" fontAlgn="auto" latinLnBrk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p"/>
              <a:defRPr/>
            </a:pPr>
            <a:r>
              <a:rPr lang="en-US" altLang="zh-CN">
                <a:solidFill>
                  <a:schemeClr val="tx1"/>
                </a:solidFill>
                <a:latin typeface="微软雅黑" panose="020B0503020204020204" charset="-122"/>
              </a:rPr>
              <a:t>Thanks to OPPO and Nokia for cross-checking.</a:t>
            </a:r>
            <a:endParaRPr>
              <a:solidFill>
                <a:schemeClr val="tx1"/>
              </a:solidFill>
              <a:latin typeface="微软雅黑" panose="020B0503020204020204" charset="-122"/>
            </a:endParaRPr>
          </a:p>
        </p:txBody>
      </p:sp>
      <p:sp>
        <p:nvSpPr>
          <p:cNvPr id="10243" name="Title 2"/>
          <p:cNvSpPr>
            <a:spLocks noGrp="1"/>
          </p:cNvSpPr>
          <p:nvPr>
            <p:ph type="title"/>
          </p:nvPr>
        </p:nvSpPr>
        <p:spPr>
          <a:xfrm>
            <a:off x="336550" y="411163"/>
            <a:ext cx="8513763" cy="723900"/>
          </a:xfrm>
        </p:spPr>
        <p:txBody>
          <a:bodyPr anchor="ctr" anchorCtr="0"/>
          <a:lstStyle/>
          <a:p>
            <a:r>
              <a:rPr lang="en-US" sz="3200" b="1" dirty="0" smtClean="0">
                <a:latin typeface="微软雅黑" panose="020B0503020204020204" charset="-122"/>
              </a:rPr>
              <a:t>Conclusion</a:t>
            </a:r>
            <a:endParaRPr lang="en-US" sz="3200" b="1" dirty="0" smtClean="0">
              <a:latin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62340" y="267335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p>
            <a:endParaRPr kumimoji="1"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4"/>
          <p:cNvSpPr>
            <a:spLocks noGrp="1"/>
          </p:cNvSpPr>
          <p:nvPr>
            <p:ph type="title"/>
          </p:nvPr>
        </p:nvSpPr>
        <p:spPr>
          <a:xfrm>
            <a:off x="1196975" y="1493838"/>
            <a:ext cx="6143625" cy="1114425"/>
          </a:xfrm>
        </p:spPr>
        <p:txBody>
          <a:bodyPr/>
          <a:lstStyle/>
          <a:p>
            <a:r>
              <a:rPr smtClean="0">
                <a:ea typeface="微软雅黑" panose="020B0503020204020204" charset="-122"/>
              </a:rPr>
              <a:t>Thank you</a:t>
            </a:r>
            <a:endParaRPr sz="2400" smtClean="0"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85*264"/>
  <p:tag name="TABLE_ENDDRAG_RECT" val="15*110*685*264"/>
</p:tagLst>
</file>

<file path=ppt/theme/theme1.xml><?xml version="1.0" encoding="utf-8"?>
<a:theme xmlns:a="http://schemas.openxmlformats.org/drawingml/2006/main" name="ZTE-Confidential-16X9">
  <a:themeElements>
    <a:clrScheme name="ZTE色彩系统">
      <a:dk1>
        <a:srgbClr val="000000"/>
      </a:dk1>
      <a:lt1>
        <a:srgbClr val="FFFFFF"/>
      </a:lt1>
      <a:dk2>
        <a:srgbClr val="FFDE40"/>
      </a:dk2>
      <a:lt2>
        <a:srgbClr val="008ED3"/>
      </a:lt2>
      <a:accent1>
        <a:srgbClr val="00A651"/>
      </a:accent1>
      <a:accent2>
        <a:srgbClr val="9ACA3C"/>
      </a:accent2>
      <a:accent3>
        <a:srgbClr val="F58233"/>
      </a:accent3>
      <a:accent4>
        <a:srgbClr val="F287B7"/>
      </a:accent4>
      <a:accent5>
        <a:srgbClr val="92278F"/>
      </a:accent5>
      <a:accent6>
        <a:srgbClr val="0066B3"/>
      </a:accent6>
      <a:hlink>
        <a:srgbClr val="0066B3"/>
      </a:hlink>
      <a:folHlink>
        <a:srgbClr val="92278F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ZTE-Confidential-16X9</Template>
  <TotalTime>0</TotalTime>
  <Words>1868</Words>
  <Application>WPS 演示</Application>
  <PresentationFormat>全屏显示(16:9)</PresentationFormat>
  <Paragraphs>182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宋体</vt:lpstr>
      <vt:lpstr>Wingdings</vt:lpstr>
      <vt:lpstr>Calibri</vt:lpstr>
      <vt:lpstr>Heiti SC Light</vt:lpstr>
      <vt:lpstr>微软雅黑</vt:lpstr>
      <vt:lpstr>Times</vt:lpstr>
      <vt:lpstr>Arial</vt:lpstr>
      <vt:lpstr>Wingdings</vt:lpstr>
      <vt:lpstr>Arial Unicode MS</vt:lpstr>
      <vt:lpstr>Times New Roman</vt:lpstr>
      <vt:lpstr>ZTE-Confidential-16X9</vt:lpstr>
      <vt:lpstr>JVET-AM0285</vt:lpstr>
      <vt:lpstr>Introduction</vt:lpstr>
      <vt:lpstr>Proposal</vt:lpstr>
      <vt:lpstr>Results</vt:lpstr>
      <vt:lpstr>Conclusion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00224985</dc:creator>
  <cp:lastModifiedBy>00224985</cp:lastModifiedBy>
  <cp:revision>43</cp:revision>
  <dcterms:created xsi:type="dcterms:W3CDTF">2022-10-11T07:27:00Z</dcterms:created>
  <dcterms:modified xsi:type="dcterms:W3CDTF">2025-06-29T05:34:38Z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2052-11.8.2.12085</vt:lpwstr>
  </property>
  <property fmtid="{D5CDD505-2E9C-101B-9397-08002B2CF9AE}" pid="3" name="ICV">
    <vt:lpwstr>D122419207FD4A9481F140F4CF548EC6</vt:lpwstr>
  </property>
</Properties>
</file>