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8" r:id="rId1"/>
    <p:sldMasterId id="2147483797" r:id="rId2"/>
    <p:sldMasterId id="2147483816" r:id="rId3"/>
    <p:sldMasterId id="2147483683" r:id="rId4"/>
    <p:sldMasterId id="2147483894" r:id="rId5"/>
  </p:sldMasterIdLst>
  <p:notesMasterIdLst>
    <p:notesMasterId r:id="rId15"/>
  </p:notesMasterIdLst>
  <p:handoutMasterIdLst>
    <p:handoutMasterId r:id="rId16"/>
  </p:handoutMasterIdLst>
  <p:sldIdLst>
    <p:sldId id="2662" r:id="rId6"/>
    <p:sldId id="2664" r:id="rId7"/>
    <p:sldId id="2665" r:id="rId8"/>
    <p:sldId id="2666" r:id="rId9"/>
    <p:sldId id="2667" r:id="rId10"/>
    <p:sldId id="2669" r:id="rId11"/>
    <p:sldId id="2668" r:id="rId12"/>
    <p:sldId id="2671" r:id="rId13"/>
    <p:sldId id="2663" r:id="rId14"/>
  </p:sldIdLst>
  <p:sldSz cx="12196763" cy="6858000"/>
  <p:notesSz cx="6858000" cy="9144000"/>
  <p:defaultTextStyle>
    <a:defPPr>
      <a:defRPr lang="en-US"/>
    </a:defPPr>
    <a:lvl1pPr marL="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7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1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57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196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3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67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13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hapter page" id="{FD05EE94-C931-8C4B-83A2-004B32AA1207}">
          <p14:sldIdLst>
            <p14:sldId id="2662"/>
            <p14:sldId id="2664"/>
            <p14:sldId id="2665"/>
            <p14:sldId id="2666"/>
            <p14:sldId id="2667"/>
            <p14:sldId id="2669"/>
            <p14:sldId id="2668"/>
            <p14:sldId id="2671"/>
            <p14:sldId id="2663"/>
          </p14:sldIdLst>
        </p14:section>
        <p14:section name="End page" id="{3F9D54A7-3BE2-2540-BB4C-DFE5509085F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9002F"/>
    <a:srgbClr val="C7000B"/>
    <a:srgbClr val="575756"/>
    <a:srgbClr val="4B4C4B"/>
    <a:srgbClr val="353530"/>
    <a:srgbClr val="4D4D4C"/>
    <a:srgbClr val="DD4654"/>
    <a:srgbClr val="FFFFFF"/>
    <a:srgbClr val="F3D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5467"/>
  </p:normalViewPr>
  <p:slideViewPr>
    <p:cSldViewPr snapToGrid="0" snapToObjects="1">
      <p:cViewPr varScale="1">
        <p:scale>
          <a:sx n="113" d="100"/>
          <a:sy n="113" d="100"/>
        </p:scale>
        <p:origin x="138" y="108"/>
      </p:cViewPr>
      <p:guideLst>
        <p:guide orient="horz" pos="2160"/>
        <p:guide pos="38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31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CC198DB-AFBD-584A-8986-364FF2B03F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D01315C-523F-A043-8029-B992149712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  <a:t>30-Jun-25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9601424-70F4-1643-8E3A-557A0258D6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85BF48A-FF5C-8145-95A7-EE66A87C73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95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  <a:t>30-Jun-25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32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5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304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957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60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26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913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566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21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80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604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39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26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667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544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926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447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90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67"/>
          <a:stretch/>
        </p:blipFill>
        <p:spPr>
          <a:xfrm>
            <a:off x="0" y="0"/>
            <a:ext cx="12206140" cy="5594695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xmlns="" id="{BC6FADA1-64AC-754D-8189-CC7486A73A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7" name="L 形 6"/>
          <p:cNvSpPr/>
          <p:nvPr userDrawn="1"/>
        </p:nvSpPr>
        <p:spPr>
          <a:xfrm rot="5400000">
            <a:off x="7853942" y="2130562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xmlns="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6522800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xmlns="" id="{D08BA7CF-6D0E-3345-90BD-85C5AFAE5B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19495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lligen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04"/>
          <a:stretch/>
        </p:blipFill>
        <p:spPr>
          <a:xfrm>
            <a:off x="0" y="375"/>
            <a:ext cx="12197432" cy="5599236"/>
          </a:xfrm>
          <a:prstGeom prst="rect">
            <a:avLst/>
          </a:prstGeom>
        </p:spPr>
      </p:pic>
      <p:sp>
        <p:nvSpPr>
          <p:cNvPr id="18" name="L 形 17"/>
          <p:cNvSpPr/>
          <p:nvPr userDrawn="1"/>
        </p:nvSpPr>
        <p:spPr>
          <a:xfrm rot="5400000">
            <a:off x="5352597" y="2376386"/>
            <a:ext cx="744262" cy="762208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="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4181685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xmlns="" id="{00C28CF6-72CE-7444-957F-92103ED405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6BEE1CA6-ECDC-5D4C-AF96-D8818FE883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44873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476"/>
          <a:stretch/>
        </p:blipFill>
        <p:spPr>
          <a:xfrm>
            <a:off x="0" y="374"/>
            <a:ext cx="12197432" cy="5590529"/>
          </a:xfrm>
          <a:prstGeom prst="rect">
            <a:avLst/>
          </a:prstGeom>
        </p:spPr>
      </p:pic>
      <p:sp>
        <p:nvSpPr>
          <p:cNvPr id="9" name="L 形 8"/>
          <p:cNvSpPr/>
          <p:nvPr userDrawn="1"/>
        </p:nvSpPr>
        <p:spPr>
          <a:xfrm rot="5400000">
            <a:off x="5945516" y="2323519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="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4913952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xmlns="" id="{2894DB30-FB81-8C43-84D2-D602CEBBFC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85547E01-69EF-354E-A3D7-2F57B5B164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9409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ce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02"/>
          <a:stretch/>
        </p:blipFill>
        <p:spPr>
          <a:xfrm>
            <a:off x="0" y="-74021"/>
            <a:ext cx="12197432" cy="5668718"/>
          </a:xfrm>
          <a:prstGeom prst="rect">
            <a:avLst/>
          </a:prstGeom>
        </p:spPr>
      </p:pic>
      <p:sp>
        <p:nvSpPr>
          <p:cNvPr id="8" name="L 形 7"/>
          <p:cNvSpPr/>
          <p:nvPr userDrawn="1"/>
        </p:nvSpPr>
        <p:spPr>
          <a:xfrm rot="5400000">
            <a:off x="7929967" y="1657555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="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6522800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xmlns="" id="{C25CFD13-9C9C-6F4D-9AC2-E2D74CD600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3BE97340-3746-2843-A081-908ECE911D8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73707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0599EA8-6349-3349-B5F3-BFB77398A869}"/>
              </a:ext>
            </a:extLst>
          </p:cNvPr>
          <p:cNvSpPr txBox="1"/>
          <p:nvPr userDrawn="1"/>
        </p:nvSpPr>
        <p:spPr>
          <a:xfrm>
            <a:off x="607486" y="1402064"/>
            <a:ext cx="3921034" cy="85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3664786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596" y="1122363"/>
            <a:ext cx="9147572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596" y="3602038"/>
            <a:ext cx="914757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7CFB5-01BB-4E7A-83F0-389CD766377A}" type="datetime1">
              <a:rPr lang="en-US" smtClean="0"/>
              <a:t>30-Jun-25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850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1E826-77FD-48F4-AC0C-D843F74FB427}" type="datetime1">
              <a:rPr lang="en-US" smtClean="0"/>
              <a:t>30-Jun-25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244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175" y="1709739"/>
            <a:ext cx="1051970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2175" y="4589464"/>
            <a:ext cx="1051970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7AD4C-7ECE-49A8-A4AA-E824DFB8EF43}" type="datetime1">
              <a:rPr lang="en-US" smtClean="0"/>
              <a:t>30-Jun-25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126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528" y="1825625"/>
            <a:ext cx="5183624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4611" y="1825625"/>
            <a:ext cx="5183624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C5314-9B99-4F19-8A8A-827437A110D2}" type="datetime1">
              <a:rPr lang="en-US" smtClean="0"/>
              <a:t>30-Jun-25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034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6" y="365126"/>
            <a:ext cx="10519708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117" y="1681163"/>
            <a:ext cx="51598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117" y="2505075"/>
            <a:ext cx="5159802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4611" y="1681163"/>
            <a:ext cx="51852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4611" y="2505075"/>
            <a:ext cx="5185213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8263-9EB4-4035-BD28-78835D27F90B}" type="datetime1">
              <a:rPr lang="en-US" smtClean="0"/>
              <a:t>30-Jun-25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073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96F51-12E9-40A2-8D20-FD3095165FE9}" type="datetime1">
              <a:rPr lang="en-US" smtClean="0"/>
              <a:t>30-Jun-25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547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EC1D-8E97-43BF-A24E-A00A2ADF1945}" type="datetime1">
              <a:rPr lang="en-US" smtClean="0"/>
              <a:t>30-Jun-25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04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7" y="457200"/>
            <a:ext cx="39337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5213" y="987426"/>
            <a:ext cx="617461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117" y="2057400"/>
            <a:ext cx="39337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02220-DCAF-4291-B0B0-FB4914FC037C}" type="datetime1">
              <a:rPr lang="en-US" smtClean="0"/>
              <a:t>30-Jun-25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673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7" y="457200"/>
            <a:ext cx="39337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5213" y="987426"/>
            <a:ext cx="617461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117" y="2057400"/>
            <a:ext cx="39337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AB594-1F9F-4193-8AFD-4DBAE6DDDFBF}" type="datetime1">
              <a:rPr lang="en-US" smtClean="0"/>
              <a:t>30-Jun-25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957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8CDE-6328-4C0F-BB84-7093E6042C43}" type="datetime1">
              <a:rPr lang="en-US" smtClean="0"/>
              <a:t>30-Jun-25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57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8309" y="365125"/>
            <a:ext cx="2629927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527" y="365125"/>
            <a:ext cx="7737322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2F9AC-75C1-43F7-93A9-905B425EA629}" type="datetime1">
              <a:rPr lang="en-US" smtClean="0"/>
              <a:t>30-Jun-25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4738613-2341-9046-8E35-A1048C744AF2}"/>
              </a:ext>
            </a:extLst>
          </p:cNvPr>
          <p:cNvSpPr/>
          <p:nvPr userDrawn="1"/>
        </p:nvSpPr>
        <p:spPr>
          <a:xfrm>
            <a:off x="0" y="5590903"/>
            <a:ext cx="12196763" cy="12670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74948CB-D146-5247-A1C4-675148CE077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076" y="5972665"/>
            <a:ext cx="2260800" cy="48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0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4" r:id="rId4"/>
  </p:sldLayoutIdLst>
  <p:hf sldNum="0" hdr="0" dt="0"/>
  <p:txStyles>
    <p:titleStyle>
      <a:lvl1pPr algn="l" defTabSz="914400" rtl="0" eaLnBrk="1" latinLnBrk="0" hangingPunct="1">
        <a:lnSpc>
          <a:spcPts val="3440"/>
        </a:lnSpc>
        <a:spcBef>
          <a:spcPct val="0"/>
        </a:spcBef>
        <a:buNone/>
        <a:defRPr sz="32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000" kern="1200">
          <a:solidFill>
            <a:srgbClr val="1D1D1B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239436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xmlns="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xmlns="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xmlns="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xmlns="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xmlns="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xmlns="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xmlns="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xmlns="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xmlns="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xmlns="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xmlns="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xmlns="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xmlns="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xmlns="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xmlns="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xmlns="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xmlns="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xmlns="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xmlns="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xmlns="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xmlns="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xmlns="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xmlns="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xmlns="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xmlns="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xmlns="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xmlns="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xmlns="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xmlns="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xmlns="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xmlns="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xmlns="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xmlns="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xmlns="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xmlns="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xmlns="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xmlns="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xmlns="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xmlns="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xmlns="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785A3D6-1271-D247-9E96-1B376F4BE7BE}"/>
              </a:ext>
            </a:extLst>
          </p:cNvPr>
          <p:cNvSpPr txBox="1"/>
          <p:nvPr userDrawn="1"/>
        </p:nvSpPr>
        <p:spPr>
          <a:xfrm>
            <a:off x="5501820" y="6356939"/>
            <a:ext cx="2388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0" kern="1200" baseline="0" dirty="0">
                <a:solidFill>
                  <a:srgbClr val="1D1D1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JVET-AK0193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5653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ACD1975-F435-0C43-9931-DC58CEAFFC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350" y="5239240"/>
            <a:ext cx="1875600" cy="40591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45F1158-B1AA-8F41-AF0A-FEA0EC187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44" y="1474840"/>
            <a:ext cx="3984232" cy="281608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xmlns="" id="{A24FF637-3127-064E-84EE-A0C7EB5BEE96}"/>
              </a:ext>
            </a:extLst>
          </p:cNvPr>
          <p:cNvSpPr txBox="1">
            <a:spLocks/>
          </p:cNvSpPr>
          <p:nvPr userDrawn="1"/>
        </p:nvSpPr>
        <p:spPr>
          <a:xfrm>
            <a:off x="7979357" y="2343267"/>
            <a:ext cx="3225168" cy="2029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65"/>
              </a:lnSpc>
            </a:pP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Copyright©2018 Huawei Technologies Co., Ltd.</a:t>
            </a:r>
            <a:b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</a:b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All Rights Reserved.</a:t>
            </a:r>
            <a:r>
              <a:rPr kumimoji="1" lang="en-US" altLang="zh-CN" sz="779" dirty="0">
                <a:solidFill>
                  <a:srgbClr val="1D1D1B"/>
                </a:solidFill>
                <a:latin typeface="+mn-lt"/>
              </a:rPr>
              <a:t/>
            </a: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r>
              <a:rPr kumimoji="1" lang="en-US" altLang="zh-CN" sz="779" dirty="0">
                <a:solidFill>
                  <a:srgbClr val="1D1D1B"/>
                </a:solidFill>
                <a:latin typeface="+mn-lt"/>
              </a:rPr>
              <a:t/>
            </a: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information in this document may contain predictive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statements including, without limitation, statements regarding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future financial and operating results, future product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portfolio, new technology, etc. There are a number of factors that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could cause actual results and developments to differ materially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from those expressed or implied in the predictive statements.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Therefore, such information is provided for reference purpose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only and constitutes neither an offer nor an acceptance. Huawei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may change the information at any time without notice. </a:t>
            </a:r>
          </a:p>
          <a:p>
            <a:pPr>
              <a:lnSpc>
                <a:spcPts val="1065"/>
              </a:lnSpc>
            </a:pPr>
            <a:endParaRPr kumimoji="1" lang="zh-CN" altLang="en-US" sz="779" dirty="0">
              <a:solidFill>
                <a:srgbClr val="1D1D1B"/>
              </a:solidFill>
              <a:latin typeface="+mn-lt"/>
            </a:endParaRPr>
          </a:p>
        </p:txBody>
      </p:sp>
      <p:sp>
        <p:nvSpPr>
          <p:cNvPr id="9" name="Subtitle 6">
            <a:extLst>
              <a:ext uri="{FF2B5EF4-FFF2-40B4-BE49-F238E27FC236}">
                <a16:creationId xmlns:a16="http://schemas.microsoft.com/office/drawing/2014/main" xmlns="" id="{FBF16AD5-9EBA-8547-984B-E4E106BBD6C0}"/>
              </a:ext>
            </a:extLst>
          </p:cNvPr>
          <p:cNvSpPr txBox="1">
            <a:spLocks/>
          </p:cNvSpPr>
          <p:nvPr userDrawn="1"/>
        </p:nvSpPr>
        <p:spPr>
          <a:xfrm>
            <a:off x="7977672" y="1654431"/>
            <a:ext cx="3481833" cy="5828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94"/>
              </a:lnSpc>
            </a:pP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Bring digital to every person, home and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organization for a fully connected,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intelligent world.</a:t>
            </a:r>
            <a:endParaRPr kumimoji="1" lang="zh-CN" altLang="en-US" sz="1200" dirty="0">
              <a:solidFill>
                <a:srgbClr val="1D1D1B"/>
              </a:solidFill>
              <a:latin typeface="+mn-lt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840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sldNum="0" hd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tx1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</p:titleStyle>
    <p:bodyStyle>
      <a:lvl1pPr marL="0" indent="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None/>
        <a:defRPr sz="1819" kern="1200">
          <a:solidFill>
            <a:srgbClr val="FFFFFF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593900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528" y="161918"/>
            <a:ext cx="105197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528" y="1825625"/>
            <a:ext cx="105197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527" y="6356351"/>
            <a:ext cx="27442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6F895-EE39-4608-9998-B9E62F035201}" type="datetime1">
              <a:rPr lang="en-US" smtClean="0"/>
              <a:t>30-Jun-25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40178" y="6356351"/>
            <a:ext cx="411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JVET-AM0203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3964" y="6356351"/>
            <a:ext cx="27442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75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1322" y="362125"/>
            <a:ext cx="10348958" cy="2387600"/>
          </a:xfrm>
        </p:spPr>
        <p:txBody>
          <a:bodyPr>
            <a:normAutofit/>
          </a:bodyPr>
          <a:lstStyle/>
          <a:p>
            <a:r>
              <a:rPr lang="en-US" altLang="zh-CN" sz="4400" b="1" dirty="0">
                <a:latin typeface="Calibri" panose="020F0502020204030204" pitchFamily="34" charset="0"/>
                <a:cs typeface="Calibri" panose="020F0502020204030204" pitchFamily="34" charset="0"/>
              </a:rPr>
              <a:t>Full VTM tool set in ultra-low latency test scenario</a:t>
            </a:r>
            <a:endParaRPr lang="zh-CN" alt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17836" y="4364009"/>
            <a:ext cx="8992124" cy="1380160"/>
          </a:xfrm>
        </p:spPr>
        <p:txBody>
          <a:bodyPr>
            <a:normAutofit/>
          </a:bodyPr>
          <a:lstStyle/>
          <a:p>
            <a:pPr algn="just" hangingPunct="0">
              <a:spcBef>
                <a:spcPts val="300"/>
              </a:spcBef>
              <a:spcAft>
                <a:spcPts val="30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altLang="zh-CN" sz="2000" dirty="0">
                <a:ea typeface="Times New Roman" panose="02020603050405020304" pitchFamily="18" charset="0"/>
              </a:rPr>
              <a:t>Vyacheslav </a:t>
            </a:r>
            <a:r>
              <a:rPr lang="en-US" altLang="zh-CN" sz="2000" dirty="0" smtClean="0">
                <a:ea typeface="Times New Roman" panose="02020603050405020304" pitchFamily="18" charset="0"/>
              </a:rPr>
              <a:t>Khamidullin, </a:t>
            </a:r>
            <a:r>
              <a:rPr lang="en-US" altLang="zh-CN" sz="2000" dirty="0">
                <a:ea typeface="Times New Roman" panose="02020603050405020304" pitchFamily="18" charset="0"/>
              </a:rPr>
              <a:t>Ivan Gribushin</a:t>
            </a:r>
            <a:r>
              <a:rPr lang="en-US" altLang="zh-CN" sz="2000" dirty="0" smtClean="0">
                <a:ea typeface="Times New Roman" panose="02020603050405020304" pitchFamily="18" charset="0"/>
              </a:rPr>
              <a:t>, Sergey Ikonin, Elena </a:t>
            </a:r>
            <a:r>
              <a:rPr lang="en-US" altLang="zh-CN" sz="2000" dirty="0">
                <a:ea typeface="Times New Roman" panose="02020603050405020304" pitchFamily="18" charset="0"/>
              </a:rPr>
              <a:t>Alshina (Huawei)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764869" y="3225314"/>
            <a:ext cx="2533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3200" b="1" dirty="0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rPr>
              <a:t>JVET-AM0203</a:t>
            </a:r>
            <a:endParaRPr lang="zh-CN" altLang="en-US" sz="3200" b="1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3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JVET-AM0203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6332" y="1402266"/>
            <a:ext cx="1159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A" dirty="0"/>
              <a:t>Ultra-low latency simulation software of AHG18 is currently using simplified encoding configuration with </a:t>
            </a:r>
            <a:r>
              <a:rPr lang="en-CA" b="1" i="1" dirty="0"/>
              <a:t>reduced coding tools </a:t>
            </a:r>
            <a:r>
              <a:rPr lang="en-CA" b="1" i="1" dirty="0" smtClean="0"/>
              <a:t>set</a:t>
            </a:r>
            <a:r>
              <a:rPr lang="en-CA" dirty="0" smtClean="0"/>
              <a:t>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6332" y="2967335"/>
            <a:ext cx="11599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A" dirty="0" smtClean="0"/>
              <a:t>The contribution </a:t>
            </a:r>
            <a:r>
              <a:rPr lang="en-CA" dirty="0"/>
              <a:t>proposes to </a:t>
            </a:r>
            <a:r>
              <a:rPr lang="en-CA" b="1" i="1" dirty="0"/>
              <a:t>enable back full set of VTM coding tools</a:t>
            </a:r>
            <a:r>
              <a:rPr lang="en-CA" dirty="0"/>
              <a:t> and reports its performance under ultra-low latency test scenario using fast encoding configuration </a:t>
            </a:r>
            <a:r>
              <a:rPr lang="en-CA" b="1" dirty="0"/>
              <a:t>VTM-Reduced-runtime-3</a:t>
            </a:r>
            <a:r>
              <a:rPr lang="en-CA" dirty="0"/>
              <a:t> </a:t>
            </a:r>
            <a:r>
              <a:rPr lang="en-CA" dirty="0" smtClean="0"/>
              <a:t> (</a:t>
            </a:r>
            <a:r>
              <a:rPr lang="en-CA" b="1" dirty="0" smtClean="0"/>
              <a:t>JVET-AL0055</a:t>
            </a:r>
            <a:r>
              <a:rPr lang="en-CA" dirty="0" smtClean="0"/>
              <a:t>, used in the draft </a:t>
            </a:r>
            <a:r>
              <a:rPr lang="en-CA" dirty="0" err="1"/>
              <a:t>CfE</a:t>
            </a:r>
            <a:r>
              <a:rPr lang="en-CA" dirty="0"/>
              <a:t> Section 3 (fast encoding) of </a:t>
            </a:r>
            <a:r>
              <a:rPr lang="en-CA" b="1" dirty="0"/>
              <a:t>JVET-</a:t>
            </a:r>
            <a:r>
              <a:rPr lang="en-US" b="1" dirty="0" smtClean="0"/>
              <a:t>АМ0041)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标题 1"/>
          <p:cNvSpPr txBox="1">
            <a:spLocks/>
          </p:cNvSpPr>
          <p:nvPr/>
        </p:nvSpPr>
        <p:spPr>
          <a:xfrm>
            <a:off x="313266" y="79480"/>
            <a:ext cx="2622286" cy="90685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11877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1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8779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smtClean="0">
                <a:ln>
                  <a:noFill/>
                </a:ln>
                <a:solidFill>
                  <a:srgbClr val="1D1D1A"/>
                </a:solidFill>
                <a:effectLst/>
                <a:uLnTx/>
                <a:uFillTx/>
                <a:latin typeface="Arial" panose="020B0604020202020204"/>
                <a:ea typeface="黑体" panose="02010609060101010101" pitchFamily="49" charset="-122"/>
                <a:cs typeface="+mj-cs"/>
              </a:rPr>
              <a:t>Introduction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266" y="4528402"/>
            <a:ext cx="11599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Bug fix concerning retransmission packets ordering.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84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JVET-AM0203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6331" y="1036609"/>
            <a:ext cx="11599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Adaptive Parameter Set (APS) section of slice header (or picture header) is used for signalling adaptive parameters of in-loop filters such as ALF, CC ALF and etc. These parameters can be lost during </a:t>
            </a:r>
            <a:r>
              <a:rPr lang="en-CA" dirty="0" smtClean="0"/>
              <a:t>transmission.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7920" y="1881400"/>
            <a:ext cx="11599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The </a:t>
            </a:r>
            <a:r>
              <a:rPr lang="en-CA" dirty="0"/>
              <a:t>problems as a decoder process interruption arises due to lost some APS while transmission. In the parsing </a:t>
            </a:r>
            <a:r>
              <a:rPr lang="en-CA" dirty="0" smtClean="0"/>
              <a:t>header </a:t>
            </a:r>
            <a:r>
              <a:rPr lang="en-CA" dirty="0"/>
              <a:t>APS identifiers (like </a:t>
            </a:r>
            <a:r>
              <a:rPr lang="en-CA" dirty="0" smtClean="0"/>
              <a:t>LUMA </a:t>
            </a:r>
            <a:r>
              <a:rPr lang="en-CA" dirty="0"/>
              <a:t>APS ALF identifier), some identifier could refer to non-existent </a:t>
            </a:r>
            <a:r>
              <a:rPr lang="en-CA" dirty="0" smtClean="0"/>
              <a:t>(in case of loses under the AhG18 testing scenario) APS, that leads to stop decoding process.</a:t>
            </a:r>
            <a:endParaRPr lang="en-US" b="1" dirty="0"/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13265" y="79480"/>
            <a:ext cx="3623735" cy="90685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11877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1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8779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smtClean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Problem description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>
            <a:off x="550332" y="4388220"/>
            <a:ext cx="5296978" cy="12291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64667" y="5987019"/>
            <a:ext cx="3219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Stop decoding reason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304797" y="3278814"/>
            <a:ext cx="115824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another </a:t>
            </a:r>
            <a:r>
              <a:rPr lang="en-US" dirty="0"/>
              <a:t>problem is that decoder interrupts due to </a:t>
            </a:r>
            <a:r>
              <a:rPr lang="en-US" dirty="0" smtClean="0"/>
              <a:t>existed </a:t>
            </a:r>
            <a:r>
              <a:rPr lang="en-US" dirty="0"/>
              <a:t>APS with same ID as parsed APS ID, and these APS have different data (different flags, attributes and coefficient s, etc.)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1534" y="4190069"/>
            <a:ext cx="5448280" cy="166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2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JVET-AM0203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13265" y="79480"/>
            <a:ext cx="4216402" cy="90685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11877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1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8779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smtClean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Proposed solution 1/2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6653" y="3353784"/>
            <a:ext cx="6981870" cy="282886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5319" y="812739"/>
            <a:ext cx="1276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ALF parsing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35319" y="1355776"/>
            <a:ext cx="119878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/>
              <a:t>Check on the availability APS before software CHECK:</a:t>
            </a:r>
          </a:p>
          <a:p>
            <a:pPr marL="742990" lvl="1" indent="-285750">
              <a:buFontTx/>
              <a:buChar char="-"/>
            </a:pPr>
            <a:r>
              <a:rPr lang="en-US" dirty="0" smtClean="0"/>
              <a:t>If the APS exists (non-null pointer) and APS Parameters set is new one (new flag is </a:t>
            </a:r>
            <a:r>
              <a:rPr lang="en-US" b="1" dirty="0" smtClean="0"/>
              <a:t>True</a:t>
            </a:r>
            <a:r>
              <a:rPr lang="en-US" dirty="0" smtClean="0"/>
              <a:t>), then the APS is “</a:t>
            </a:r>
            <a:r>
              <a:rPr lang="en-US" b="1" dirty="0" smtClean="0"/>
              <a:t>available</a:t>
            </a:r>
            <a:r>
              <a:rPr lang="en-US" dirty="0" smtClean="0"/>
              <a:t>”. </a:t>
            </a:r>
            <a:br>
              <a:rPr lang="en-US" dirty="0" smtClean="0"/>
            </a:br>
            <a:r>
              <a:rPr lang="en-US" dirty="0" smtClean="0"/>
              <a:t>The APS Parameters can be used.</a:t>
            </a:r>
          </a:p>
          <a:p>
            <a:pPr marL="742990" lvl="1" indent="-285750">
              <a:buFontTx/>
              <a:buChar char="-"/>
            </a:pPr>
            <a:r>
              <a:rPr lang="en-US" dirty="0"/>
              <a:t>Otherwise, the APS </a:t>
            </a:r>
            <a:r>
              <a:rPr lang="en-US" dirty="0" smtClean="0"/>
              <a:t>Parameters set </a:t>
            </a:r>
            <a:r>
              <a:rPr lang="en-US" dirty="0"/>
              <a:t>enabling flag will set as </a:t>
            </a:r>
            <a:r>
              <a:rPr lang="en-US" b="1" dirty="0" smtClean="0"/>
              <a:t>False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86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JVET-AM0203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13265" y="79480"/>
            <a:ext cx="4157135" cy="90685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11877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1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8779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smtClean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Proposed solution 2/2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8" name="Picture 7"/>
          <p:cNvPicPr/>
          <p:nvPr/>
        </p:nvPicPr>
        <p:blipFill>
          <a:blip r:embed="rId4"/>
          <a:stretch>
            <a:fillRect/>
          </a:stretch>
        </p:blipFill>
        <p:spPr>
          <a:xfrm>
            <a:off x="2431423" y="2838660"/>
            <a:ext cx="7333918" cy="35409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5319" y="812739"/>
            <a:ext cx="1478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APS decoding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13265" y="1573486"/>
            <a:ext cx="11484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additional </a:t>
            </a:r>
            <a:r>
              <a:rPr lang="en-US" dirty="0"/>
              <a:t>condition for checking existed APS in the “</a:t>
            </a:r>
            <a:r>
              <a:rPr lang="en-US" dirty="0" err="1"/>
              <a:t>xDecodeAPS</a:t>
            </a:r>
            <a:r>
              <a:rPr lang="en-US" dirty="0"/>
              <a:t>” method: </a:t>
            </a:r>
            <a:endParaRPr lang="en-US" dirty="0" smtClean="0"/>
          </a:p>
          <a:p>
            <a:pPr lvl="1"/>
            <a:r>
              <a:rPr lang="en-US" dirty="0" smtClean="0"/>
              <a:t>- If </a:t>
            </a:r>
            <a:r>
              <a:rPr lang="en-US" dirty="0"/>
              <a:t>identifiers of both existed and new </a:t>
            </a:r>
            <a:r>
              <a:rPr lang="en-US" dirty="0" smtClean="0"/>
              <a:t>parsed </a:t>
            </a:r>
            <a:r>
              <a:rPr lang="en-US" dirty="0"/>
              <a:t>APS are </a:t>
            </a:r>
            <a:r>
              <a:rPr lang="en-US" dirty="0" smtClean="0"/>
              <a:t>the same (same </a:t>
            </a:r>
            <a:r>
              <a:rPr lang="en-US" dirty="0"/>
              <a:t>APS type, same layer ID and same prefix NAL </a:t>
            </a:r>
            <a:r>
              <a:rPr lang="en-US" dirty="0" smtClean="0"/>
              <a:t>unit), </a:t>
            </a:r>
            <a:r>
              <a:rPr lang="en-US" dirty="0"/>
              <a:t>then </a:t>
            </a:r>
            <a:r>
              <a:rPr lang="en-US" b="1" dirty="0"/>
              <a:t>remove existed APS</a:t>
            </a:r>
            <a:r>
              <a:rPr lang="en-US" dirty="0"/>
              <a:t> from APS storage. </a:t>
            </a:r>
          </a:p>
        </p:txBody>
      </p:sp>
    </p:spTree>
    <p:extLst>
      <p:ext uri="{BB962C8B-B14F-4D97-AF65-F5344CB8AC3E}">
        <p14:creationId xmlns:p14="http://schemas.microsoft.com/office/powerpoint/2010/main" val="328998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JVET-AM0203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13265" y="79480"/>
            <a:ext cx="6019802" cy="90685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11877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1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8779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noProof="0" dirty="0" smtClean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Retransmission ordering bug fix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308" y="1113724"/>
            <a:ext cx="114841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en-US" dirty="0"/>
              <a:t>In the current version of AHG18 simulation software </a:t>
            </a:r>
            <a:r>
              <a:rPr lang="en-US" dirty="0" smtClean="0"/>
              <a:t>the bug </a:t>
            </a:r>
            <a:r>
              <a:rPr lang="en-US" dirty="0"/>
              <a:t>related to Wi-Fi retransmission logic was identified. The problem is the following: </a:t>
            </a:r>
          </a:p>
          <a:p>
            <a:pPr hangingPunct="0"/>
            <a:r>
              <a:rPr lang="en-US" dirty="0"/>
              <a:t>	- The order of all packets for sending was reversed before each retransmission (for example, the packets with numbers 1, 2, 3 were reordered to 3, 2, 1). The transmission time of retransmitted packets is violated. That affects the delivery status of late packets.</a:t>
            </a:r>
          </a:p>
        </p:txBody>
      </p:sp>
      <p:pic>
        <p:nvPicPr>
          <p:cNvPr id="10" name="Picture 9"/>
          <p:cNvPicPr/>
          <p:nvPr/>
        </p:nvPicPr>
        <p:blipFill>
          <a:blip r:embed="rId4"/>
          <a:stretch>
            <a:fillRect/>
          </a:stretch>
        </p:blipFill>
        <p:spPr>
          <a:xfrm>
            <a:off x="1642533" y="3437577"/>
            <a:ext cx="8911698" cy="282786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44136" y="3059780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Fix: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9216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0971" y="6356351"/>
            <a:ext cx="4116408" cy="365125"/>
          </a:xfrm>
        </p:spPr>
        <p:txBody>
          <a:bodyPr/>
          <a:lstStyle/>
          <a:p>
            <a:r>
              <a:rPr lang="en-US" dirty="0" smtClean="0"/>
              <a:t>JVET-AM0203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00963" y="-153301"/>
            <a:ext cx="3623735" cy="90685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11877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1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8779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smtClean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Results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46" y="684921"/>
            <a:ext cx="4971600" cy="332623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0133" y="684921"/>
            <a:ext cx="5003941" cy="332623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802" y="4399233"/>
            <a:ext cx="4231888" cy="1569042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146665" y="4011157"/>
            <a:ext cx="376416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1100" dirty="0">
                <a:latin typeface="Times New Roman" panose="02020603050405020304" pitchFamily="18" charset="0"/>
                <a:ea typeface="宋体" panose="02010600030101010101" pitchFamily="2" charset="-122"/>
              </a:rPr>
              <a:t>BD-Rate </a:t>
            </a:r>
            <a:r>
              <a:rPr lang="en-CA" sz="1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summary, </a:t>
            </a:r>
          </a:p>
          <a:p>
            <a:pPr algn="ctr"/>
            <a:r>
              <a:rPr lang="en-CA" sz="1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VTM-ULL-AhG18-SW </a:t>
            </a:r>
            <a:r>
              <a:rPr lang="en-CA" sz="1100" dirty="0">
                <a:latin typeface="Times New Roman" panose="02020603050405020304" pitchFamily="18" charset="0"/>
                <a:ea typeface="宋体" panose="02010600030101010101" pitchFamily="2" charset="-122"/>
              </a:rPr>
              <a:t>vs. VTM-Reduced-Runtime-3.</a:t>
            </a:r>
            <a:endParaRPr lang="en-US" sz="1100" dirty="0"/>
          </a:p>
        </p:txBody>
      </p:sp>
      <p:sp>
        <p:nvSpPr>
          <p:cNvPr id="27" name="Rectangle 26"/>
          <p:cNvSpPr/>
          <p:nvPr/>
        </p:nvSpPr>
        <p:spPr>
          <a:xfrm>
            <a:off x="7173853" y="4011157"/>
            <a:ext cx="376416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1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BD-PSNR summary, </a:t>
            </a:r>
            <a:r>
              <a:rPr lang="en-CA" sz="1100" dirty="0">
                <a:latin typeface="Times New Roman" panose="02020603050405020304" pitchFamily="18" charset="0"/>
                <a:ea typeface="宋体" panose="02010600030101010101" pitchFamily="2" charset="-122"/>
              </a:rPr>
              <a:t>Reduced-Runtime-3</a:t>
            </a:r>
            <a:endParaRPr lang="en-CA" sz="1100" dirty="0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ctr"/>
            <a:r>
              <a:rPr lang="en-CA" sz="1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VTM </a:t>
            </a:r>
            <a:r>
              <a:rPr lang="en-CA" sz="1100" dirty="0">
                <a:latin typeface="Times New Roman" panose="02020603050405020304" pitchFamily="18" charset="0"/>
                <a:ea typeface="宋体" panose="02010600030101010101" pitchFamily="2" charset="-122"/>
              </a:rPr>
              <a:t>vs. </a:t>
            </a:r>
            <a:r>
              <a:rPr lang="en-CA" sz="11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SVTM.</a:t>
            </a:r>
            <a:endParaRPr lang="en-US" sz="1100" dirty="0"/>
          </a:p>
        </p:txBody>
      </p:sp>
      <p:sp>
        <p:nvSpPr>
          <p:cNvPr id="28" name="Right Arrow 27"/>
          <p:cNvSpPr/>
          <p:nvPr/>
        </p:nvSpPr>
        <p:spPr>
          <a:xfrm>
            <a:off x="5681133" y="3719920"/>
            <a:ext cx="728134" cy="5824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/>
          <p:nvPr/>
        </p:nvPicPr>
        <p:blipFill>
          <a:blip r:embed="rId7"/>
          <a:stretch>
            <a:fillRect/>
          </a:stretch>
        </p:blipFill>
        <p:spPr>
          <a:xfrm>
            <a:off x="6863616" y="4383602"/>
            <a:ext cx="4384633" cy="1569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4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JVET-AM0203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00963" y="227699"/>
            <a:ext cx="3623735" cy="906857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118779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1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18779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smtClean="0">
                <a:solidFill>
                  <a:srgbClr val="1D1D1A"/>
                </a:solidFill>
                <a:latin typeface="Arial" panose="020B0604020202020204"/>
                <a:ea typeface="黑体" panose="02010609060101010101" pitchFamily="49" charset="-122"/>
              </a:rPr>
              <a:t>Conclusion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1D1D1A"/>
              </a:solidFill>
              <a:effectLst/>
              <a:uLnTx/>
              <a:uFillTx/>
              <a:latin typeface="Arial" panose="020B0604020202020204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783" y="1735691"/>
            <a:ext cx="113791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A" dirty="0"/>
              <a:t>This contribution enables back </a:t>
            </a:r>
            <a:r>
              <a:rPr lang="en-CA" dirty="0" smtClean="0"/>
              <a:t>the full </a:t>
            </a:r>
            <a:r>
              <a:rPr lang="en-CA" dirty="0"/>
              <a:t>set of VTM coding tools, describes software modification required to stability of APS logic in case of packet loss. </a:t>
            </a:r>
            <a:endParaRPr lang="en-CA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A" dirty="0" smtClean="0"/>
              <a:t>The </a:t>
            </a:r>
            <a:r>
              <a:rPr lang="en-CA" dirty="0"/>
              <a:t>performance under ultra-low latency test scenario is </a:t>
            </a:r>
            <a:r>
              <a:rPr lang="en-CA" dirty="0" smtClean="0"/>
              <a:t>reported: </a:t>
            </a:r>
          </a:p>
          <a:p>
            <a:pPr lvl="1"/>
            <a:r>
              <a:rPr lang="en-CA" smtClean="0"/>
              <a:t>The full </a:t>
            </a:r>
            <a:r>
              <a:rPr lang="en-CA" dirty="0" smtClean="0"/>
              <a:t>VTM coding tools set + fast encoding configuration VTM-Reduced-runtime-3 (JVET-AL0055 </a:t>
            </a:r>
            <a:r>
              <a:rPr lang="en-CA" dirty="0"/>
              <a:t>and currently used in draft </a:t>
            </a:r>
            <a:r>
              <a:rPr lang="en-CA" dirty="0" err="1"/>
              <a:t>CfE</a:t>
            </a:r>
            <a:r>
              <a:rPr lang="en-CA" dirty="0"/>
              <a:t> Section 3 (fast encoding) of JVET-</a:t>
            </a:r>
            <a:r>
              <a:rPr lang="ru-RU" dirty="0"/>
              <a:t>АМ0041)</a:t>
            </a:r>
            <a:r>
              <a:rPr lang="en-CA" dirty="0" smtClean="0"/>
              <a:t>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A" dirty="0" smtClean="0"/>
              <a:t>The </a:t>
            </a:r>
            <a:r>
              <a:rPr lang="en-CA" dirty="0"/>
              <a:t>software bug of Wi-Fi retransmission logic was identified and fixed. </a:t>
            </a:r>
            <a:endParaRPr lang="en-CA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A" dirty="0" smtClean="0"/>
              <a:t>It </a:t>
            </a:r>
            <a:r>
              <a:rPr lang="en-CA" dirty="0"/>
              <a:t>is proposed to adopt described modifications to AHG18 simulation software</a:t>
            </a:r>
            <a:r>
              <a:rPr lang="en-CA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>
            <a:spLocks/>
          </p:cNvSpPr>
          <p:nvPr/>
        </p:nvSpPr>
        <p:spPr>
          <a:xfrm>
            <a:off x="729486" y="1885446"/>
            <a:ext cx="6724828" cy="2789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4400" smtClean="0"/>
              <a:t>Thank you.</a:t>
            </a:r>
            <a:endParaRPr lang="zh-CN" altLang="en-US" sz="4400" dirty="0"/>
          </a:p>
        </p:txBody>
      </p:sp>
    </p:spTree>
    <p:extLst>
      <p:ext uri="{BB962C8B-B14F-4D97-AF65-F5344CB8AC3E}">
        <p14:creationId xmlns:p14="http://schemas.microsoft.com/office/powerpoint/2010/main" val="310030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page_Image version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sz="3200" dirty="0" err="1" smtClean="0">
            <a:solidFill>
              <a:srgbClr val="000000"/>
            </a:solidFill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2CAB3CEB-A314-40CA-9193-70DA3C6C90B9}"/>
    </a:ext>
  </a:extLst>
</a:theme>
</file>

<file path=ppt/theme/theme2.xml><?xml version="1.0" encoding="utf-8"?>
<a:theme xmlns:a="http://schemas.openxmlformats.org/drawingml/2006/main" name="Contents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sz="2200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BD6C002A-145D-48C4-BC37-8F185842FDD8}"/>
    </a:ext>
  </a:extLst>
</a:theme>
</file>

<file path=ppt/theme/theme3.xml><?xml version="1.0" encoding="utf-8"?>
<a:theme xmlns:a="http://schemas.openxmlformats.org/drawingml/2006/main" name="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4.xml><?xml version="1.0" encoding="utf-8"?>
<a:theme xmlns:a="http://schemas.openxmlformats.org/drawingml/2006/main" name="End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4800" dirty="0" err="1" smtClean="0">
            <a:solidFill>
              <a:srgbClr val="000000"/>
            </a:solidFill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19CE10E0-DEB1-4025-A926-EA35B177B1A8}"/>
    </a:ext>
  </a:extLst>
</a:theme>
</file>

<file path=ppt/theme/theme5.xml><?xml version="1.0" encoding="utf-8"?>
<a:theme xmlns:a="http://schemas.openxmlformats.org/drawingml/2006/main" name="Office 主题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3576</TotalTime>
  <Words>486</Words>
  <Application>Microsoft Office PowerPoint</Application>
  <PresentationFormat>Custom</PresentationFormat>
  <Paragraphs>53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宋体</vt:lpstr>
      <vt:lpstr>Microsoft YaHei</vt:lpstr>
      <vt:lpstr>黑体</vt:lpstr>
      <vt:lpstr>Arial</vt:lpstr>
      <vt:lpstr>Calibri</vt:lpstr>
      <vt:lpstr>Calibri Light</vt:lpstr>
      <vt:lpstr>Times New Roman</vt:lpstr>
      <vt:lpstr>Wingdings</vt:lpstr>
      <vt:lpstr>Cover page_Image version</vt:lpstr>
      <vt:lpstr>Contents page</vt:lpstr>
      <vt:lpstr>Chapter page</vt:lpstr>
      <vt:lpstr>End page</vt:lpstr>
      <vt:lpstr>Office 主题</vt:lpstr>
      <vt:lpstr>Full VTM tool set in ultra-low latency test scenario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Huawei Technologies Co.,Ltd.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Sergey Ikonin</dc:creator>
  <cp:lastModifiedBy>Vyacheslav Khamidullin (A)</cp:lastModifiedBy>
  <cp:revision>96</cp:revision>
  <dcterms:created xsi:type="dcterms:W3CDTF">2025-01-16T22:21:44Z</dcterms:created>
  <dcterms:modified xsi:type="dcterms:W3CDTF">2025-06-30T08:05:10Z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(3)ugBKOaJyAF+2ZR8jdmExaFyacnrLcOwJqVgt/eiAt7/9uRLjr3/83KfJXffCG1wvFVPSeP10
Dc9NNvHGUWrwtwKACI6q6nDY7NcezUIoD4FKlBcwq+4v0WlhdB9lj0DU9yPD/pgUXpzsro2u
qH2gSWTEwE78MEIg1nzvtxQ2ZrfVnJBql/WHhocm4WT+ALysekkM6h0D9v0dW90TDYeYAG8j
F4acTwDjPQB6Jvly/+</vt:lpwstr>
  </property>
  <property fmtid="{D5CDD505-2E9C-101B-9397-08002B2CF9AE}" pid="3" name="_2015_ms_pID_7253431">
    <vt:lpwstr>ziE1NCCJC2r3LDBHX5YS2y7Ei0yQjdt8IjSc6yaAzte6h9Vt2gm8GZ
IM9TVOOKsMVISWjPqTgRugMCEJJWz6zy8rzra4pEkJAAB9dSeb5WK2/Db6SCD4fOzPUpgWrB
TOuzAnrO4ie8dOvwiDydG3gULlJEXIFwJA5FjFT/amCZXakQtTLPQt9wmFCgTXIE+0BQ1Dnl
DNFUwz7BcD0XcrT4PaEJA2t/uvsWcaRAofjt</vt:lpwstr>
  </property>
  <property fmtid="{D5CDD505-2E9C-101B-9397-08002B2CF9AE}" pid="4" name="_2015_ms_pID_7253432">
    <vt:lpwstr>IQ==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1598576536</vt:lpwstr>
  </property>
</Properties>
</file>