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 bookmarkIdSeed="2">
  <p:sldMasterIdLst>
    <p:sldMasterId id="2147483648" r:id="rId1"/>
  </p:sldMasterIdLst>
  <p:notesMasterIdLst>
    <p:notesMasterId r:id="rId8"/>
  </p:notesMasterIdLst>
  <p:sldIdLst>
    <p:sldId id="263" r:id="rId2"/>
    <p:sldId id="367" r:id="rId3"/>
    <p:sldId id="356" r:id="rId4"/>
    <p:sldId id="358" r:id="rId5"/>
    <p:sldId id="369" r:id="rId6"/>
    <p:sldId id="352" r:id="rId7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CE239CB-A7E9-4806-8911-22D85B257CAB}">
          <p14:sldIdLst>
            <p14:sldId id="263"/>
          </p14:sldIdLst>
        </p14:section>
        <p14:section name="Part1-Overview" id="{811C784C-5F17-4BA5-A0F9-6D29679CA55F}">
          <p14:sldIdLst>
            <p14:sldId id="367"/>
            <p14:sldId id="356"/>
            <p14:sldId id="358"/>
            <p14:sldId id="369"/>
            <p14:sldId id="3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E0000"/>
    <a:srgbClr val="00FF00"/>
    <a:srgbClr val="808080"/>
    <a:srgbClr val="B8B400"/>
    <a:srgbClr val="333F50"/>
    <a:srgbClr val="172C51"/>
    <a:srgbClr val="BFBFBF"/>
    <a:srgbClr val="595959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7" autoAdjust="0"/>
    <p:restoredTop sz="93571" autoAdjust="0"/>
  </p:normalViewPr>
  <p:slideViewPr>
    <p:cSldViewPr snapToGrid="0" snapToObjects="1">
      <p:cViewPr>
        <p:scale>
          <a:sx n="66" d="100"/>
          <a:sy n="66" d="100"/>
        </p:scale>
        <p:origin x="-348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DC459-2FDE-384B-BC4D-E0C5A62CC535}" type="datetimeFigureOut">
              <a:rPr kumimoji="1" lang="zh-CN" altLang="en-US" smtClean="0"/>
              <a:t>2025/6/29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9F79E-B6B7-534B-AAEE-1F443B7D50D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0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3B5EB-5DC5-EAD3-319E-2C3898C37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B4B56E5-E7D7-5152-B18E-1B9E73547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99D8E6-6CC7-B07B-E2B8-37588C1B5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203EAFDC-1F47-88A5-E571-2FEDEBDEB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0580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7EDD-ED9C-1FF0-C250-67CF00DA8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18461F4-CFD0-1476-0EB4-40F2F8449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C2AD6A-C6EC-A673-EDAA-172A3CFF1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E8282BD1-CE47-A570-9A10-3F179C9900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8646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EF49A-3748-34B2-97DF-11D637C4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417A02-D8EC-BF05-0228-795444D20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09CB2EC-80DA-019B-59D7-242254B41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13911FC5-DB45-3C94-41C2-B6521BD803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8033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5C613-EB0B-DA81-BD86-F4D5A78A7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A2CAE20-FFFE-17AB-47E4-96A2FC568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7330482-EA3C-7671-A0B8-88247E78E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E0B7B72F-3EBB-72D4-C82E-98D56F2ABC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5076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E6473-B648-007E-94AD-F6154EFA6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ECDDBFC-D208-F309-051A-A34405C41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549274F-74CA-35DE-2872-EF045B81E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9AF7D35D-DE09-03A4-2108-E61C138D4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9F79E-B6B7-534B-AAEE-1F443B7D50D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7837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208747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4222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grpSp>
        <p:nvGrpSpPr>
          <p:cNvPr id="8" name="组合 12"/>
          <p:cNvGrpSpPr/>
          <p:nvPr userDrawn="1"/>
        </p:nvGrpSpPr>
        <p:grpSpPr>
          <a:xfrm>
            <a:off x="0" y="0"/>
            <a:ext cx="3200400" cy="901700"/>
            <a:chOff x="0" y="0"/>
            <a:chExt cx="3200400" cy="901700"/>
          </a:xfrm>
        </p:grpSpPr>
        <p:pic>
          <p:nvPicPr>
            <p:cNvPr id="9" name="图片 8" descr="图片包含 图形用户界面&#10;&#10;描述已自动生成"/>
            <p:cNvPicPr>
              <a:picLocks noChangeAspect="1"/>
            </p:cNvPicPr>
            <p:nvPr/>
          </p:nvPicPr>
          <p:blipFill rotWithShape="1">
            <a:blip r:embed="rId2"/>
            <a:srcRect r="68049"/>
            <a:stretch>
              <a:fillRect/>
            </a:stretch>
          </p:blipFill>
          <p:spPr>
            <a:xfrm>
              <a:off x="0" y="0"/>
              <a:ext cx="1022559" cy="901700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0" name="直线连接符 9"/>
            <p:cNvCxnSpPr/>
            <p:nvPr/>
          </p:nvCxnSpPr>
          <p:spPr>
            <a:xfrm>
              <a:off x="1108710" y="593368"/>
              <a:ext cx="209169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413" y="269875"/>
            <a:ext cx="854075" cy="273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4222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11" name="图片 10" descr="徽标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60800" y="2997198"/>
            <a:ext cx="1231900" cy="863600"/>
          </a:xfrm>
          <a:prstGeom prst="rect">
            <a:avLst/>
          </a:prstGeom>
        </p:spPr>
      </p:pic>
      <p:pic>
        <p:nvPicPr>
          <p:cNvPr id="307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3413" y="269875"/>
            <a:ext cx="854075" cy="273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徽标, 公司名称&#10;&#10;描述已自动生成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08600" y="2441487"/>
            <a:ext cx="1574800" cy="17526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10570040" y="6111102"/>
            <a:ext cx="11272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898989"/>
                </a:solidFill>
                <a:latin typeface="FZLanTingHei-M-GBK" panose="02000000000000000000" pitchFamily="2" charset="-122"/>
                <a:ea typeface="FZLanTingHei-M-GBK" panose="02000000000000000000" pitchFamily="2" charset="-122"/>
              </a:rPr>
              <a:t>www.tcl.com</a:t>
            </a:r>
            <a:endParaRPr lang="zh-CN" altLang="en-US" sz="1200" dirty="0">
              <a:solidFill>
                <a:srgbClr val="898989"/>
              </a:solidFill>
              <a:latin typeface="FZLanTingHei-M-GBK" panose="02000000000000000000" pitchFamily="2" charset="-122"/>
              <a:ea typeface="FZLanTingHei-M-GBK" panose="02000000000000000000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942228" y="6356350"/>
            <a:ext cx="2743200" cy="365125"/>
          </a:xfrm>
        </p:spPr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307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413" y="269875"/>
            <a:ext cx="854075" cy="273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E292F-1EBE-6D4A-B339-A324D614A37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581" y="1211127"/>
            <a:ext cx="1686959" cy="540000"/>
          </a:xfrm>
          <a:prstGeom prst="rect">
            <a:avLst/>
          </a:prstGeom>
        </p:spPr>
      </p:pic>
      <p:sp>
        <p:nvSpPr>
          <p:cNvPr id="3" name="主标题为方正兰亭 , 最大30pt">
            <a:extLst>
              <a:ext uri="{FF2B5EF4-FFF2-40B4-BE49-F238E27FC236}">
                <a16:creationId xmlns:a16="http://schemas.microsoft.com/office/drawing/2014/main" id="{C94C60DB-AF63-7A40-1324-DBB2608117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7323" y="3792932"/>
            <a:ext cx="7380525" cy="1097736"/>
          </a:xfrm>
          <a:prstGeom prst="rect">
            <a:avLst/>
          </a:prstGeom>
          <a:ln w="12700">
            <a:miter lim="400000"/>
          </a:ln>
        </p:spPr>
        <p:txBody>
          <a:bodyPr wrap="square" lIns="36000" tIns="25400" rIns="25400" bIns="25400" anchor="ctr">
            <a:spAutoFit/>
          </a:bodyPr>
          <a:lstStyle/>
          <a:p>
            <a:pPr defTabSz="205740">
              <a:spcBef>
                <a:spcPts val="1200"/>
              </a:spcBef>
              <a:spcAft>
                <a:spcPts val="600"/>
              </a:spcAft>
              <a:defRPr sz="6000">
                <a:solidFill>
                  <a:srgbClr val="5E5E5E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zh-CN" sz="3200" b="1" dirty="0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JVET-</a:t>
            </a:r>
            <a:r>
              <a:rPr lang="en-US" altLang="zh-CN" sz="3200" b="1" dirty="0" err="1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AM0185</a:t>
            </a:r>
            <a:r>
              <a:rPr lang="en-US" altLang="zh-CN" sz="4000" b="1" dirty="0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 </a:t>
            </a:r>
            <a:br>
              <a:rPr lang="en-US" altLang="zh-CN" sz="4000" b="1" dirty="0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</a:br>
            <a:r>
              <a:rPr lang="en-US" altLang="zh-CN" sz="2800" b="1" dirty="0" err="1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AhG11</a:t>
            </a:r>
            <a:r>
              <a:rPr lang="en-US" altLang="zh-CN" sz="2800" b="1" dirty="0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: Decomposed Content-adaptive </a:t>
            </a:r>
            <a:r>
              <a:rPr lang="en-US" altLang="zh-CN" sz="2800" b="1" dirty="0" err="1">
                <a:solidFill>
                  <a:schemeClr val="bg1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VLOP</a:t>
            </a:r>
            <a:endParaRPr lang="en-US" altLang="zh-CN" sz="2800" b="1" dirty="0">
              <a:solidFill>
                <a:schemeClr val="bg1"/>
              </a:solidFill>
              <a:latin typeface="Times" panose="02020603050405020304" pitchFamily="18" charset="0"/>
              <a:ea typeface="楷体" panose="02010609060101010101" pitchFamily="49" charset="-122"/>
              <a:cs typeface="Times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C7F972-99C0-30EB-7FBE-9B73757264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7323" y="5164058"/>
            <a:ext cx="7572549" cy="960328"/>
          </a:xfrm>
          <a:prstGeom prst="rect">
            <a:avLst/>
          </a:prstGeom>
          <a:noFill/>
        </p:spPr>
        <p:txBody>
          <a:bodyPr wrap="square" lIns="3600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Zhuowei Xu,</a:t>
            </a:r>
            <a:r>
              <a:rPr lang="zh-CN" altLang="en-US" sz="2000" b="1" dirty="0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 </a:t>
            </a:r>
            <a:r>
              <a:rPr lang="en-US" altLang="zh-CN" sz="2000" b="1" dirty="0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Jacek Konieczny, Alexey Filippov, Christopher Hollmann, Vasily </a:t>
            </a:r>
            <a:r>
              <a:rPr lang="en-US" altLang="zh-CN" sz="2000" b="1" dirty="0" err="1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Rufitskiy</a:t>
            </a:r>
            <a:r>
              <a:rPr lang="en-US" altLang="zh-CN" sz="2000" b="1" dirty="0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, Tianyu Dong, </a:t>
            </a:r>
            <a:r>
              <a:rPr lang="en-US" altLang="zh-CN" sz="2000" b="1" dirty="0" err="1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Hongdong</a:t>
            </a:r>
            <a:r>
              <a:rPr lang="en-US" altLang="zh-CN" sz="2000" b="1" dirty="0">
                <a:solidFill>
                  <a:prstClr val="white"/>
                </a:solidFill>
                <a:latin typeface="Times" panose="02020603050405020304" pitchFamily="18" charset="0"/>
                <a:ea typeface="楷体" panose="02010609060101010101" pitchFamily="49" charset="-122"/>
                <a:cs typeface="Times" panose="02020603050405020304" pitchFamily="18" charset="0"/>
              </a:rPr>
              <a:t> Qin (TCL)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7C306-EEE6-1432-4796-D328FBD45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幻灯片编号占位符 22">
            <a:extLst>
              <a:ext uri="{FF2B5EF4-FFF2-40B4-BE49-F238E27FC236}">
                <a16:creationId xmlns:a16="http://schemas.microsoft.com/office/drawing/2014/main" id="{65EB0E55-43F6-6A50-32B5-FF8DB55B21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2BFE292F-1EBE-6D4A-B339-A324D614A372}" type="slidenum">
              <a:rPr kumimoji="1" lang="zh-CN" altLang="en-US" smtClean="0"/>
              <a:t>1</a:t>
            </a:fld>
            <a:endParaRPr kumimoji="1"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8BF8B7E-B74F-B293-E7E1-4A2027DA2A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8140" y="134522"/>
            <a:ext cx="2303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1D1C1D"/>
                </a:solidFill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Introduction</a:t>
            </a:r>
            <a:endParaRPr lang="zh-CN" altLang="en-US" sz="2600" b="1" dirty="0">
              <a:latin typeface="Times" panose="02020603050405020304" pitchFamily="18" charset="0"/>
              <a:ea typeface="华文楷体" panose="02010600040101010101" pitchFamily="2" charset="-122"/>
              <a:cs typeface="Times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A2A8278-F613-032A-5DEC-1979BDC19B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8611" y="1097592"/>
            <a:ext cx="10211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In</a:t>
            </a:r>
            <a:r>
              <a:rPr lang="en-US" altLang="zh-CN" sz="2000" i="1" dirty="0"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JVET-</a:t>
            </a:r>
            <a:r>
              <a:rPr lang="en-US" altLang="zh-CN" sz="2000" i="1" dirty="0" err="1"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AL0169</a:t>
            </a:r>
            <a:r>
              <a:rPr lang="en-US" altLang="zh-CN" sz="2000" i="1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, 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a dimension-wise decomposed representation of content-adaptive multipliers is tested in </a:t>
            </a:r>
            <a:r>
              <a:rPr lang="en-US" altLang="zh-CN" sz="2000" dirty="0" err="1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LOP.4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and adopted in NNVC-13.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2BC802E-D4BC-CBC0-386C-75B0F18735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471" y="2064476"/>
            <a:ext cx="9638680" cy="429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6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2DDB-C770-FB22-5AE7-CF232ACFF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幻灯片编号占位符 22">
            <a:extLst>
              <a:ext uri="{FF2B5EF4-FFF2-40B4-BE49-F238E27FC236}">
                <a16:creationId xmlns:a16="http://schemas.microsoft.com/office/drawing/2014/main" id="{1E5E28E6-B646-C1BC-CC3E-85EB9F412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2BFE292F-1EBE-6D4A-B339-A324D614A372}" type="slidenum">
              <a:rPr kumimoji="1" lang="zh-CN" altLang="en-US" smtClean="0"/>
              <a:t>2</a:t>
            </a:fld>
            <a:endParaRPr kumimoji="1"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0634203-8851-95C7-4812-0955A162BC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8140" y="134522"/>
            <a:ext cx="2303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1D1C1D"/>
                </a:solidFill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Introduction </a:t>
            </a:r>
            <a:endParaRPr lang="zh-CN" altLang="en-US" sz="2600" b="1" dirty="0">
              <a:latin typeface="Times" panose="02020603050405020304" pitchFamily="18" charset="0"/>
              <a:ea typeface="华文楷体" panose="02010600040101010101" pitchFamily="2" charset="-122"/>
              <a:cs typeface="Times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D2C74E2-A9BC-FF2C-3E0A-DA9CC3931CA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98611" y="1097592"/>
                <a:ext cx="10512364" cy="273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32000" indent="-342900" algn="just">
                  <a:spcBef>
                    <a:spcPts val="120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Cambria" panose="02040503050406030204" pitchFamily="18" charset="0"/>
                    <a:ea typeface="Cambria" panose="02040503050406030204" pitchFamily="18" charset="0"/>
                    <a:cs typeface="Times" panose="02020603050405020304" pitchFamily="18" charset="0"/>
                  </a:rPr>
                  <a:t>For a trained multiplier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  <a:cs typeface="Times" panose="02020603050405020304" pitchFamily="18" charset="0"/>
                      </a:rPr>
                      <m:t>𝑚</m:t>
                    </m:r>
                  </m:oMath>
                </a14:m>
                <a:r>
                  <a:rPr lang="en-US" altLang="zh-CN" sz="2000" dirty="0">
                    <a:latin typeface="Cambria" panose="02040503050406030204" pitchFamily="18" charset="0"/>
                    <a:ea typeface="Cambria" panose="02040503050406030204" pitchFamily="18" charset="0"/>
                    <a:cs typeface="Times" panose="02020603050405020304" pitchFamily="18" charset="0"/>
                  </a:rPr>
                  <a:t>, it is represented by two low-rank matrices as:</a:t>
                </a:r>
              </a:p>
              <a:p>
                <a:pPr marL="89100"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zh-CN" sz="2000" i="1" smtClean="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𝑚</m:t>
                      </m:r>
                      <m:r>
                        <a:rPr lang="en-GB" altLang="zh-CN" sz="2000" i="1" smtClean="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zh-CN" sz="2000" i="1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𝑓𝑙𝑎𝑡𝑡𝑒𝑛</m:t>
                      </m:r>
                      <m:r>
                        <a:rPr lang="en-US" altLang="zh-CN" sz="2000" i="1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zh-CN" altLang="zh-CN" sz="2000" b="1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GB" altLang="zh-CN" sz="2000" b="1" i="1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zh-CN" altLang="zh-CN" sz="2000" b="1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𝒎</m:t>
                          </m:r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𝟐</m:t>
                          </m:r>
                        </m:sub>
                        <m:sup>
                          <m:r>
                            <a:rPr lang="en-GB" altLang="zh-CN" sz="2000" b="1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⊤</m:t>
                          </m:r>
                        </m:sup>
                      </m:sSubSup>
                      <m:r>
                        <a:rPr lang="en-US" altLang="zh-CN" sz="2000" i="1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000" dirty="0">
                  <a:latin typeface="Cambria" panose="02040503050406030204" pitchFamily="18" charset="0"/>
                  <a:ea typeface="Cambria" panose="02040503050406030204" pitchFamily="18" charset="0"/>
                  <a:cs typeface="Times" panose="02020603050405020304" pitchFamily="18" charset="0"/>
                </a:endParaRPr>
              </a:p>
              <a:p>
                <a:pPr lvl="1"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is a product operation,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b="1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b="1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𝑾</m:t>
                        </m:r>
                      </m:e>
                      <m:sub>
                        <m:r>
                          <a:rPr lang="en-GB" altLang="zh-CN" sz="2000" b="1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𝒎</m:t>
                        </m:r>
                        <m:r>
                          <a:rPr lang="en-GB" altLang="zh-CN" sz="2000" b="1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zh-CN" altLang="zh-CN" sz="20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sz="2000" i="1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GB" altLang="zh-CN" sz="2000" i="1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b="1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b="1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𝑾</m:t>
                        </m:r>
                      </m:e>
                      <m:sub>
                        <m:r>
                          <a:rPr lang="en-GB" altLang="zh-CN" sz="2000" b="1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𝒎</m:t>
                        </m:r>
                        <m:r>
                          <a:rPr lang="en-GB" altLang="zh-CN" sz="2000" b="1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p>
                        <m:sSub>
                          <m:sSubPr>
                            <m:ctrlPr>
                              <a:rPr lang="zh-CN" altLang="zh-CN" sz="20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altLang="zh-CN" sz="2000" i="1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GB" altLang="zh-CN" sz="2000" i="1">
                                <a:effectLst/>
                                <a:latin typeface="Cambria Math" panose="02040503050406030204" pitchFamily="18" charset="0"/>
                                <a:ea typeface="等线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×</m:t>
                        </m:r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are decomposed components,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are sizes of decomposition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×</m:t>
                    </m:r>
                    <m:sSub>
                      <m:sSub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GB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is the rank of decomposition,</a:t>
                </a:r>
                <a:r>
                  <a:rPr lang="en-US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𝑓𝑙𝑎𝑡𝑡𝑒𝑛</m:t>
                    </m:r>
                    <m:d>
                      <m:dPr>
                        <m:ctrlPr>
                          <a:rPr lang="zh-CN" altLang="zh-CN" sz="20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>
                            <a:effectLst/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is a tensor flattening operation</a:t>
                </a:r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to align </a:t>
                </a:r>
                <a:r>
                  <a:rPr lang="en-US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the result </a:t>
                </a:r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with the original </a:t>
                </a:r>
                <a:r>
                  <a:rPr lang="en-US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shape </a:t>
                </a:r>
                <a:r>
                  <a:rPr lang="en-GB" altLang="zh-CN" sz="2000" dirty="0"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GB" altLang="zh-CN" sz="2000" i="1">
                        <a:effectLst/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r>
                  <a:rPr lang="en-US" altLang="zh-CN" sz="2000" dirty="0">
                    <a:latin typeface="Cambria" panose="02040503050406030204" pitchFamily="18" charset="0"/>
                    <a:ea typeface="Cambria" panose="02040503050406030204" pitchFamily="18" charset="0"/>
                    <a:cs typeface="Times" panose="02020603050405020304" pitchFamily="18" charset="0"/>
                  </a:rPr>
                  <a:t> as:</a:t>
                </a:r>
                <a:endParaRPr lang="en-US" altLang="zh-CN" sz="2000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zh-CN" sz="200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zh-CN" sz="2000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lang="zh-CN" altLang="zh-CN" sz="20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000" i="1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GB" altLang="zh-CN" sz="2000" i="1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altLang="zh-CN" sz="2000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zh-CN" altLang="zh-CN" sz="20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000" i="1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GB" altLang="zh-CN" sz="2000" i="1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  <m:r>
                        <a:rPr lang="en-GB" altLang="zh-CN" sz="2000" i="1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zh-CN" altLang="zh-CN" sz="2000" i="1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altLang="zh-CN" sz="2000" i="1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lang="zh-CN" altLang="zh-CN" sz="20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altLang="zh-CN" sz="2000" i="1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altLang="zh-CN" sz="2000" i="1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altLang="zh-CN" sz="2000" dirty="0">
                  <a:latin typeface="Cambria" panose="02040503050406030204" pitchFamily="18" charset="0"/>
                  <a:ea typeface="Cambria" panose="02040503050406030204" pitchFamily="18" charset="0"/>
                  <a:cs typeface="Times" panose="02020603050405020304" pitchFamily="18" charset="0"/>
                </a:endParaRP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D2C74E2-A9BC-FF2C-3E0A-DA9CC3931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611" y="1097592"/>
                <a:ext cx="10512364" cy="2732286"/>
              </a:xfrm>
              <a:prstGeom prst="rect">
                <a:avLst/>
              </a:prstGeom>
              <a:blipFill>
                <a:blip r:embed="rId3"/>
                <a:stretch>
                  <a:fillRect t="-1116" r="-11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7" name="图片 216">
            <a:extLst>
              <a:ext uri="{FF2B5EF4-FFF2-40B4-BE49-F238E27FC236}">
                <a16:creationId xmlns:a16="http://schemas.microsoft.com/office/drawing/2014/main" id="{81175EAC-2469-22C2-BA51-46786B9F4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547" y="3829878"/>
            <a:ext cx="5551996" cy="171951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3BDC244-F868-DD40-9310-8EE6B3D5F0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01755" y="5756494"/>
            <a:ext cx="105092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Architecture of neural network is exactly the same as the original content-adaptive model.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0593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C03D6-8F62-B8E6-E856-B539F2B69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幻灯片编号占位符 22">
            <a:extLst>
              <a:ext uri="{FF2B5EF4-FFF2-40B4-BE49-F238E27FC236}">
                <a16:creationId xmlns:a16="http://schemas.microsoft.com/office/drawing/2014/main" id="{B24780F0-5D13-D08B-2EFE-1FF495C539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2BFE292F-1EBE-6D4A-B339-A324D614A372}" type="slidenum">
              <a:rPr kumimoji="1" lang="zh-CN" altLang="en-US" smtClean="0"/>
              <a:t>3</a:t>
            </a:fld>
            <a:endParaRPr kumimoji="1"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4C93FA8-3AE9-FFF6-654D-28F97AE22D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8140" y="134522"/>
            <a:ext cx="2303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1D1C1D"/>
                </a:solidFill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Proposal </a:t>
            </a:r>
            <a:endParaRPr lang="zh-CN" altLang="en-US" sz="2600" b="1" dirty="0">
              <a:latin typeface="Times" panose="02020603050405020304" pitchFamily="18" charset="0"/>
              <a:ea typeface="华文楷体" panose="02010600040101010101" pitchFamily="2" charset="-122"/>
              <a:cs typeface="Times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3AC6BC-BECD-67CE-6033-6D5BF4A2B1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8611" y="1097592"/>
            <a:ext cx="1043616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The decomposed multiplier is applied to content-adaptive </a:t>
            </a:r>
            <a:r>
              <a:rPr lang="en-US" altLang="zh-CN" sz="2000" dirty="0" err="1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VLOPs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(</a:t>
            </a:r>
            <a:r>
              <a:rPr lang="en-US" altLang="zh-CN" sz="2000" i="1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as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</a:t>
            </a:r>
            <a:r>
              <a:rPr lang="en-US" altLang="zh-CN" sz="2000" dirty="0" err="1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DCAVLOP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)</a:t>
            </a:r>
          </a:p>
          <a:p>
            <a:pPr marL="89100" algn="just">
              <a:spcBef>
                <a:spcPts val="1200"/>
              </a:spcBef>
              <a:spcAft>
                <a:spcPts val="1200"/>
              </a:spcAft>
            </a:pP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4320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Configurations are the same as JVET-</a:t>
            </a:r>
            <a:r>
              <a:rPr lang="en-US" altLang="zh-CN" sz="2000" dirty="0" err="1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AI0157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.</a:t>
            </a:r>
          </a:p>
          <a:p>
            <a:pPr marL="546300" lvl="1" algn="just">
              <a:spcBef>
                <a:spcPts val="1200"/>
              </a:spcBef>
              <a:spcAft>
                <a:spcPts val="1200"/>
              </a:spcAft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	Training settings </a:t>
            </a:r>
            <a:r>
              <a:rPr lang="en-US" altLang="zh-CN" sz="2000" i="1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e.g.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, number of layers being overfitted</a:t>
            </a:r>
          </a:p>
          <a:p>
            <a:pPr marL="546300" lvl="1" algn="just">
              <a:spcBef>
                <a:spcPts val="1200"/>
              </a:spcBef>
              <a:spcAft>
                <a:spcPts val="1200"/>
              </a:spcAft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	Signalling settings </a:t>
            </a:r>
            <a:r>
              <a:rPr lang="en-US" altLang="zh-CN" sz="2000" i="1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e.g.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multiplexed as NNR stream in APS</a:t>
            </a:r>
          </a:p>
          <a:p>
            <a:pPr marL="89100" algn="just">
              <a:spcBef>
                <a:spcPts val="1200"/>
              </a:spcBef>
              <a:spcAft>
                <a:spcPts val="1200"/>
              </a:spcAft>
            </a:pP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43200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Experimental results are reported.</a:t>
            </a:r>
          </a:p>
        </p:txBody>
      </p:sp>
    </p:spTree>
    <p:extLst>
      <p:ext uri="{BB962C8B-B14F-4D97-AF65-F5344CB8AC3E}">
        <p14:creationId xmlns:p14="http://schemas.microsoft.com/office/powerpoint/2010/main" val="3937113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ABECD-05DF-D10D-33FF-03D0D2A9C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幻灯片编号占位符 22">
            <a:extLst>
              <a:ext uri="{FF2B5EF4-FFF2-40B4-BE49-F238E27FC236}">
                <a16:creationId xmlns:a16="http://schemas.microsoft.com/office/drawing/2014/main" id="{7D6F9803-0B81-3CBB-029C-394A5E15A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2BFE292F-1EBE-6D4A-B339-A324D614A372}" type="slidenum">
              <a:rPr kumimoji="1" lang="zh-CN" altLang="en-US" smtClean="0"/>
              <a:t>4</a:t>
            </a:fld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3A6D77-2B5B-7D94-5C60-97E9593CBFC0}"/>
              </a:ext>
            </a:extLst>
          </p:cNvPr>
          <p:cNvSpPr txBox="1"/>
          <p:nvPr/>
        </p:nvSpPr>
        <p:spPr>
          <a:xfrm>
            <a:off x="1008140" y="134522"/>
            <a:ext cx="45936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1D1C1D"/>
                </a:solidFill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Experimental results</a:t>
            </a:r>
            <a:endParaRPr lang="zh-CN" altLang="en-US" sz="2600" b="1" dirty="0">
              <a:latin typeface="Times" panose="02020603050405020304" pitchFamily="18" charset="0"/>
              <a:ea typeface="华文楷体" panose="02010600040101010101" pitchFamily="2" charset="-122"/>
              <a:cs typeface="Times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9EE2013-B3CC-4823-5FFD-2EB400F705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98611" y="1097592"/>
            <a:ext cx="10321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100" algn="just">
              <a:spcBef>
                <a:spcPts val="1200"/>
              </a:spcBef>
              <a:spcAft>
                <a:spcPts val="1200"/>
              </a:spcAft>
            </a:pPr>
            <a:r>
              <a:rPr lang="en-US" altLang="zh-CN" sz="2000" b="1" i="1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Results compared with </a:t>
            </a:r>
            <a:r>
              <a:rPr lang="en-US" altLang="zh-CN" sz="2000" b="1" i="1" dirty="0" err="1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CAVLOP</a:t>
            </a:r>
            <a:endParaRPr lang="en-US" altLang="zh-CN" sz="2000" i="1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C19846F9-1391-3CDC-4B44-962F84013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750729"/>
              </p:ext>
            </p:extLst>
          </p:nvPr>
        </p:nvGraphicFramePr>
        <p:xfrm>
          <a:off x="1299839" y="1664274"/>
          <a:ext cx="9701990" cy="382134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893089">
                  <a:extLst>
                    <a:ext uri="{9D8B030D-6E8A-4147-A177-3AD203B41FA5}">
                      <a16:colId xmlns:a16="http://schemas.microsoft.com/office/drawing/2014/main" val="741851932"/>
                    </a:ext>
                  </a:extLst>
                </a:gridCol>
                <a:gridCol w="1934677">
                  <a:extLst>
                    <a:ext uri="{9D8B030D-6E8A-4147-A177-3AD203B41FA5}">
                      <a16:colId xmlns:a16="http://schemas.microsoft.com/office/drawing/2014/main" val="3563953034"/>
                    </a:ext>
                  </a:extLst>
                </a:gridCol>
                <a:gridCol w="1937112">
                  <a:extLst>
                    <a:ext uri="{9D8B030D-6E8A-4147-A177-3AD203B41FA5}">
                      <a16:colId xmlns:a16="http://schemas.microsoft.com/office/drawing/2014/main" val="3089594554"/>
                    </a:ext>
                  </a:extLst>
                </a:gridCol>
                <a:gridCol w="1937112">
                  <a:extLst>
                    <a:ext uri="{9D8B030D-6E8A-4147-A177-3AD203B41FA5}">
                      <a16:colId xmlns:a16="http://schemas.microsoft.com/office/drawing/2014/main" val="2222657221"/>
                    </a:ext>
                  </a:extLst>
                </a:gridCol>
              </a:tblGrid>
              <a:tr h="331513">
                <a:tc gridSpan="4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RA, NNVC-13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GB" sz="1800" dirty="0">
                        <a:effectLst/>
                        <a:latin typeface="Segoe UI" panose="020B0502040204020203" pitchFamily="34" charset="0"/>
                        <a:ea typeface="宋体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GB" sz="1800" dirty="0">
                        <a:effectLst/>
                        <a:latin typeface="Segoe UI" panose="020B0502040204020203" pitchFamily="34" charset="0"/>
                        <a:ea typeface="宋体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1903137"/>
                  </a:ext>
                </a:extLst>
              </a:tr>
              <a:tr h="331513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Y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U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V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9606656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Class A1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0.16%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-0.55%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8255130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Class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A2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-0.69%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-0.31%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23496095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Class B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-0.75%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0240824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Class C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2017671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Overall</a:t>
                      </a:r>
                      <a:endParaRPr lang="en-GB" sz="16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-0.40%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-0.32%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85802308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Class D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-0.03%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-0.19%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896212"/>
                  </a:ext>
                </a:extLst>
              </a:tr>
              <a:tr h="451188"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680"/>
                        </a:spcBef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  <a:tab pos="1143000" algn="l"/>
                          <a:tab pos="1371600" algn="l"/>
                          <a:tab pos="1600200" algn="l"/>
                          <a:tab pos="1828800" algn="l"/>
                          <a:tab pos="2057400" algn="l"/>
                          <a:tab pos="2286000" algn="l"/>
                          <a:tab pos="2514600" algn="l"/>
                          <a:tab pos="27432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" panose="02020603050405020304" pitchFamily="18" charset="0"/>
                        </a:rPr>
                        <a:t>Class F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-0.33%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-1.11%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-0.88%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7383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127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790C6-E50C-F85A-C43C-39ACC3515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幻灯片编号占位符 22">
            <a:extLst>
              <a:ext uri="{FF2B5EF4-FFF2-40B4-BE49-F238E27FC236}">
                <a16:creationId xmlns:a16="http://schemas.microsoft.com/office/drawing/2014/main" id="{D615B1AB-3B53-4F2E-ED7B-E2AA6ECD42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/>
        <p:txBody>
          <a:bodyPr/>
          <a:lstStyle/>
          <a:p>
            <a:fld id="{2BFE292F-1EBE-6D4A-B339-A324D614A372}" type="slidenum">
              <a:rPr kumimoji="1" lang="zh-CN" altLang="en-US" smtClean="0"/>
              <a:t>5</a:t>
            </a:fld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6B749C-E27A-3231-BB63-913EB6B2A68D}"/>
              </a:ext>
            </a:extLst>
          </p:cNvPr>
          <p:cNvSpPr txBox="1"/>
          <p:nvPr/>
        </p:nvSpPr>
        <p:spPr>
          <a:xfrm>
            <a:off x="1008140" y="134522"/>
            <a:ext cx="45936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1D1C1D"/>
                </a:solidFill>
                <a:latin typeface="Times" panose="02020603050405020304" pitchFamily="18" charset="0"/>
                <a:ea typeface="Cambria" panose="02040503050406030204" pitchFamily="18" charset="0"/>
                <a:cs typeface="Times" panose="02020603050405020304" pitchFamily="18" charset="0"/>
              </a:rPr>
              <a:t>Conclusion</a:t>
            </a:r>
            <a:endParaRPr lang="zh-CN" altLang="en-US" sz="2600" b="1" dirty="0">
              <a:latin typeface="Times" panose="02020603050405020304" pitchFamily="18" charset="0"/>
              <a:ea typeface="华文楷体" panose="02010600040101010101" pitchFamily="2" charset="-122"/>
              <a:cs typeface="Times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92D571-B3F0-4F50-4FF5-5C0BCB21FFA2}"/>
              </a:ext>
            </a:extLst>
          </p:cNvPr>
          <p:cNvSpPr txBox="1">
            <a:spLocks/>
          </p:cNvSpPr>
          <p:nvPr/>
        </p:nvSpPr>
        <p:spPr>
          <a:xfrm>
            <a:off x="1098612" y="1097592"/>
            <a:ext cx="101849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20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This contribution proposes to:</a:t>
            </a:r>
          </a:p>
          <a:p>
            <a:pPr marL="8892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apply decomposed representation of layer multipliers in content-adaptive </a:t>
            </a:r>
            <a:r>
              <a:rPr lang="en-US" altLang="zh-CN" sz="2000" dirty="0" err="1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VLOP</a:t>
            </a: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546300" lvl="1" algn="just">
              <a:spcBef>
                <a:spcPts val="600"/>
              </a:spcBef>
              <a:spcAft>
                <a:spcPts val="600"/>
              </a:spcAft>
            </a:pP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4320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The proposal brings about the following gains, compared with existing tool:</a:t>
            </a:r>
          </a:p>
          <a:p>
            <a:pPr marL="889200" lvl="1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Y: </a:t>
            </a:r>
            <a:r>
              <a:rPr lang="en-US" altLang="zh-CN" sz="2000" b="1" i="0" u="none" strike="noStrike" kern="12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-0.</a:t>
            </a:r>
            <a:r>
              <a:rPr lang="en-US" altLang="zh-CN" sz="2000" b="1" dirty="0">
                <a:solidFill>
                  <a:srgbClr val="000000"/>
                </a:solidFill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09</a:t>
            </a:r>
            <a:r>
              <a:rPr lang="en-US" altLang="zh-CN" sz="2000" b="1" i="0" u="none" strike="noStrike" kern="12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%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    U: </a:t>
            </a:r>
            <a:r>
              <a:rPr lang="en-US" altLang="zh-CN" sz="2000" b="1" i="0" u="none" strike="noStrike" kern="12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-0.</a:t>
            </a:r>
            <a:r>
              <a:rPr lang="en-US" altLang="zh-CN" sz="2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40</a:t>
            </a:r>
            <a:r>
              <a:rPr lang="en-US" altLang="zh-CN" sz="2000" b="1" i="0" u="none" strike="noStrike" kern="12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%</a:t>
            </a: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     V: </a:t>
            </a:r>
            <a:r>
              <a:rPr lang="en-US" altLang="zh-CN" sz="2000" b="1" i="0" u="none" strike="noStrike" kern="12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-</a:t>
            </a:r>
            <a:r>
              <a:rPr lang="en-US" altLang="zh-CN" sz="2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0.32</a:t>
            </a:r>
            <a:r>
              <a:rPr lang="en-US" altLang="zh-CN" sz="2000" b="1" i="0" u="none" strike="noStrike" kern="12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等线" panose="02010600030101010101" pitchFamily="2" charset="-122"/>
                <a:cs typeface="Times" panose="02020603050405020304" pitchFamily="18" charset="0"/>
              </a:rPr>
              <a:t>%</a:t>
            </a: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546300" lvl="1" algn="just">
              <a:spcBef>
                <a:spcPts val="600"/>
              </a:spcBef>
              <a:spcAft>
                <a:spcPts val="600"/>
              </a:spcAft>
            </a:pP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4320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It is recommended that the proposed methods be studied in the next round of EE.</a:t>
            </a:r>
          </a:p>
          <a:p>
            <a:pPr marL="4320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2000" dirty="0">
              <a:latin typeface="Cambria" panose="02040503050406030204" pitchFamily="18" charset="0"/>
              <a:ea typeface="Cambria" panose="02040503050406030204" pitchFamily="18" charset="0"/>
              <a:cs typeface="Times" panose="02020603050405020304" pitchFamily="18" charset="0"/>
            </a:endParaRPr>
          </a:p>
          <a:p>
            <a:pPr marL="4320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mbria" panose="02040503050406030204" pitchFamily="18" charset="0"/>
                <a:ea typeface="Cambria" panose="02040503050406030204" pitchFamily="18" charset="0"/>
                <a:cs typeface="Times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803332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QzMGQ3NzBmODFjYTE3YTViMTExYjY5ODQxNWFjMjg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25866</TotalTime>
  <Words>362</Words>
  <Application>Microsoft Office PowerPoint</Application>
  <PresentationFormat>宽屏</PresentationFormat>
  <Paragraphs>73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5" baseType="lpstr">
      <vt:lpstr>FZLanTingHei-M-GBK</vt:lpstr>
      <vt:lpstr>Times</vt:lpstr>
      <vt:lpstr>DengXian</vt:lpstr>
      <vt:lpstr>DengXian</vt:lpstr>
      <vt:lpstr>等线 Light</vt:lpstr>
      <vt:lpstr>Arial</vt:lpstr>
      <vt:lpstr>Cambria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w1683</dc:creator>
  <cp:lastModifiedBy>Zhuowei XU</cp:lastModifiedBy>
  <cp:revision>1275</cp:revision>
  <cp:lastPrinted>2022-05-23T10:03:00Z</cp:lastPrinted>
  <dcterms:created xsi:type="dcterms:W3CDTF">2022-05-23T10:03:00Z</dcterms:created>
  <dcterms:modified xsi:type="dcterms:W3CDTF">2025-06-29T00:30:47Z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4DD5E2EDF5A8409EB5739CC7A280CF94_12</vt:lpwstr>
  </property>
</Properties>
</file>