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9">
  <p:sldMasterIdLst>
    <p:sldMasterId id="2147483648" r:id="rId1"/>
    <p:sldMasterId id="2147483658" r:id="rId3"/>
  </p:sldMasterIdLst>
  <p:notesMasterIdLst>
    <p:notesMasterId r:id="rId6"/>
  </p:notesMasterIdLst>
  <p:handoutMasterIdLst>
    <p:handoutMasterId r:id="rId12"/>
  </p:handoutMasterIdLst>
  <p:sldIdLst>
    <p:sldId id="1051" r:id="rId4"/>
    <p:sldId id="1123" r:id="rId5"/>
    <p:sldId id="1128" r:id="rId7"/>
    <p:sldId id="1127" r:id="rId8"/>
    <p:sldId id="1118" r:id="rId9"/>
    <p:sldId id="1122" r:id="rId10"/>
    <p:sldId id="1112" r:id="rId11"/>
  </p:sldIdLst>
  <p:sldSz cx="12192000" cy="6858000"/>
  <p:notesSz cx="6814820" cy="994537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0" userDrawn="1">
          <p15:clr>
            <a:srgbClr val="A4A3A4"/>
          </p15:clr>
        </p15:guide>
        <p15:guide id="2" pos="375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00FF"/>
    <a:srgbClr val="CCDCFD"/>
    <a:srgbClr val="A7C4FF"/>
    <a:srgbClr val="1348B3"/>
    <a:srgbClr val="041554"/>
    <a:srgbClr val="3D2923"/>
    <a:srgbClr val="B4C2D6"/>
    <a:srgbClr val="BEC4CC"/>
    <a:srgbClr val="2E30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61" autoAdjust="0"/>
    <p:restoredTop sz="96238" autoAdjust="0"/>
  </p:normalViewPr>
  <p:slideViewPr>
    <p:cSldViewPr snapToGrid="0" showGuides="1">
      <p:cViewPr varScale="1">
        <p:scale>
          <a:sx n="74" d="100"/>
          <a:sy n="74" d="100"/>
        </p:scale>
        <p:origin x="819" y="31"/>
      </p:cViewPr>
      <p:guideLst>
        <p:guide orient="horz" pos="2050"/>
        <p:guide pos="375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304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7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60800" y="0"/>
            <a:ext cx="29527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0C860-5EE2-4CB6-9726-D0DBDEB4C9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527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60800" y="9447213"/>
            <a:ext cx="29527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583B5-6D33-449E-BC3D-F17037982D5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3226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60335" y="0"/>
            <a:ext cx="2953226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D780B-F0AB-4DEE-8985-8090BF5895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7412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1514" y="4786362"/>
            <a:ext cx="545211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53226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60335" y="9446678"/>
            <a:ext cx="2953226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9C36A-33AF-4F38-8518-2DE6EACFC1B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05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49C36A-33AF-4F38-8518-2DE6EACFC1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05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49C36A-33AF-4F38-8518-2DE6EACFC1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05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49C36A-33AF-4F38-8518-2DE6EACFC1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05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49C36A-33AF-4F38-8518-2DE6EACFC1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05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49C36A-33AF-4F38-8518-2DE6EACFC1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05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49C36A-33AF-4F38-8518-2DE6EACFC1B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microsoft.com/office/2007/relationships/hdphoto" Target="../media/image8.wdp"/><Relationship Id="rId8" Type="http://schemas.openxmlformats.org/officeDocument/2006/relationships/image" Target="../media/image7.png"/><Relationship Id="rId7" Type="http://schemas.microsoft.com/office/2007/relationships/hdphoto" Target="../media/image6.wdp"/><Relationship Id="rId6" Type="http://schemas.openxmlformats.org/officeDocument/2006/relationships/image" Target="../media/image5.png"/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11.png"/><Relationship Id="rId3" Type="http://schemas.microsoft.com/office/2007/relationships/hdphoto" Target="../media/image6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11.png"/><Relationship Id="rId3" Type="http://schemas.microsoft.com/office/2007/relationships/hdphoto" Target="../media/image6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microsoft.com/office/2007/relationships/hdphoto" Target="../media/image8.wdp"/><Relationship Id="rId7" Type="http://schemas.openxmlformats.org/officeDocument/2006/relationships/image" Target="../media/image7.png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143" b="18143"/>
          <a:stretch>
            <a:fillRect/>
          </a:stretch>
        </p:blipFill>
        <p:spPr bwMode="auto">
          <a:xfrm>
            <a:off x="0" y="0"/>
            <a:ext cx="12192000" cy="5336771"/>
          </a:xfrm>
          <a:prstGeom prst="rect">
            <a:avLst/>
          </a:prstGeom>
          <a:noFill/>
          <a:effectLst>
            <a:reflection blurRad="6350" stA="52000" endA="3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 userDrawn="1"/>
        </p:nvSpPr>
        <p:spPr>
          <a:xfrm>
            <a:off x="0" y="0"/>
            <a:ext cx="12192000" cy="113937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西北工业大学"/>
          <p:cNvPicPr>
            <a:picLocks noChangeAspect="1"/>
          </p:cNvPicPr>
          <p:nvPr userDrawn="1"/>
        </p:nvPicPr>
        <p:blipFill>
          <a:blip r:embed="rId4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8953" y="400677"/>
            <a:ext cx="1867025" cy="388940"/>
          </a:xfrm>
          <a:prstGeom prst="rect">
            <a:avLst/>
          </a:prstGeom>
        </p:spPr>
      </p:pic>
      <p:pic>
        <p:nvPicPr>
          <p:cNvPr id="12" name="校徽"/>
          <p:cNvPicPr>
            <a:picLocks noChangeAspect="1"/>
          </p:cNvPicPr>
          <p:nvPr userDrawn="1"/>
        </p:nvPicPr>
        <p:blipFill>
          <a:blip r:embed="rId6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815" y="207596"/>
            <a:ext cx="673332" cy="665108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1" y="1139372"/>
            <a:ext cx="12192000" cy="4197399"/>
          </a:xfrm>
          <a:prstGeom prst="rect">
            <a:avLst/>
          </a:prstGeom>
          <a:solidFill>
            <a:srgbClr val="041554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8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/>
                    </a14:imgEffect>
                    <a14:imgEffect>
                      <a14:colorTemperature colorTemp="6155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971" y="63814"/>
            <a:ext cx="6740056" cy="6730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EA08-C23B-452E-8EAD-31834DB527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2542" y="6431290"/>
            <a:ext cx="2743200" cy="365125"/>
          </a:xfrm>
          <a:prstGeom prst="rect">
            <a:avLst/>
          </a:prstGeom>
        </p:spPr>
        <p:txBody>
          <a:bodyPr/>
          <a:lstStyle/>
          <a:p>
            <a:fld id="{0B2E2A2E-8F66-4021-9928-3C7B9281A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2411" y="257405"/>
            <a:ext cx="10515600" cy="423632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defRPr sz="28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EA08-C23B-452E-8EAD-31834DB527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2542" y="6431290"/>
            <a:ext cx="2743200" cy="365125"/>
          </a:xfrm>
          <a:prstGeom prst="rect">
            <a:avLst/>
          </a:prstGeom>
        </p:spPr>
        <p:txBody>
          <a:bodyPr/>
          <a:lstStyle/>
          <a:p>
            <a:fld id="{0B2E2A2E-8F66-4021-9928-3C7B9281A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7961"/>
          <a:stretch>
            <a:fillRect/>
          </a:stretch>
        </p:blipFill>
        <p:spPr>
          <a:xfrm>
            <a:off x="9081870" y="513658"/>
            <a:ext cx="3110129" cy="59678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打底色块"/>
          <p:cNvSpPr/>
          <p:nvPr userDrawn="1"/>
        </p:nvSpPr>
        <p:spPr>
          <a:xfrm>
            <a:off x="0" y="6481726"/>
            <a:ext cx="12192000" cy="381867"/>
          </a:xfrm>
          <a:prstGeom prst="rect">
            <a:avLst/>
          </a:prstGeom>
          <a:gradFill flip="none" rotWithShape="1">
            <a:gsLst>
              <a:gs pos="76000">
                <a:srgbClr val="000099"/>
              </a:gs>
              <a:gs pos="0">
                <a:schemeClr val="accent1">
                  <a:lumMod val="60000"/>
                  <a:lumOff val="40000"/>
                </a:schemeClr>
              </a:gs>
              <a:gs pos="47556">
                <a:srgbClr val="253EB1"/>
              </a:gs>
              <a:gs pos="24000">
                <a:schemeClr val="accent1"/>
              </a:gs>
              <a:gs pos="100000">
                <a:srgbClr val="002060"/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rgbClr val="3366FF"/>
              </a:buClr>
              <a:buSzPct val="80000"/>
              <a:buFont typeface="Wingdings" panose="05000000000000000000" pitchFamily="2" charset="2"/>
              <a:buNone/>
            </a:pPr>
            <a:endParaRPr kumimoji="1" lang="zh-CN" altLang="en-US" b="1" kern="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pic>
        <p:nvPicPr>
          <p:cNvPr id="7" name="校徽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90892" y="6488983"/>
            <a:ext cx="369640" cy="365125"/>
          </a:xfrm>
          <a:prstGeom prst="rect">
            <a:avLst/>
          </a:prstGeom>
        </p:spPr>
      </p:pic>
      <p:pic>
        <p:nvPicPr>
          <p:cNvPr id="8" name="西北工业大学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61320" y="6534374"/>
            <a:ext cx="1327544" cy="276555"/>
          </a:xfrm>
          <a:prstGeom prst="rect">
            <a:avLst/>
          </a:prstGeom>
        </p:spPr>
      </p:pic>
      <p:cxnSp>
        <p:nvCxnSpPr>
          <p:cNvPr id="13" name="直接连接符 12"/>
          <p:cNvCxnSpPr/>
          <p:nvPr userDrawn="1"/>
        </p:nvCxnSpPr>
        <p:spPr>
          <a:xfrm>
            <a:off x="0" y="656848"/>
            <a:ext cx="4343400" cy="0"/>
          </a:xfrm>
          <a:prstGeom prst="line">
            <a:avLst/>
          </a:prstGeom>
          <a:ln w="25400">
            <a:gradFill>
              <a:gsLst>
                <a:gs pos="0">
                  <a:srgbClr val="041554"/>
                </a:gs>
                <a:gs pos="98058">
                  <a:schemeClr val="bg1"/>
                </a:gs>
                <a:gs pos="60000">
                  <a:srgbClr val="1348B3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EA08-C23B-452E-8EAD-31834DB527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2542" y="6431290"/>
            <a:ext cx="2743200" cy="365125"/>
          </a:xfrm>
          <a:prstGeom prst="rect">
            <a:avLst/>
          </a:prstGeom>
        </p:spPr>
        <p:txBody>
          <a:bodyPr/>
          <a:lstStyle/>
          <a:p>
            <a:fld id="{0B2E2A2E-8F66-4021-9928-3C7B9281A54F}" type="slidenum">
              <a:rPr lang="zh-CN" altLang="en-US" smtClean="0"/>
            </a:fld>
            <a:endParaRPr lang="zh-CN" altLang="en-US"/>
          </a:p>
        </p:txBody>
      </p:sp>
      <p:sp>
        <p:nvSpPr>
          <p:cNvPr id="5" name="打底色块"/>
          <p:cNvSpPr/>
          <p:nvPr userDrawn="1"/>
        </p:nvSpPr>
        <p:spPr>
          <a:xfrm>
            <a:off x="0" y="6435457"/>
            <a:ext cx="12192000" cy="428136"/>
          </a:xfrm>
          <a:prstGeom prst="rect">
            <a:avLst/>
          </a:prstGeom>
          <a:gradFill flip="none" rotWithShape="1">
            <a:gsLst>
              <a:gs pos="76000">
                <a:srgbClr val="000099"/>
              </a:gs>
              <a:gs pos="0">
                <a:schemeClr val="accent1">
                  <a:lumMod val="60000"/>
                  <a:lumOff val="40000"/>
                </a:schemeClr>
              </a:gs>
              <a:gs pos="47556">
                <a:srgbClr val="253EB1"/>
              </a:gs>
              <a:gs pos="24000">
                <a:schemeClr val="accent1"/>
              </a:gs>
              <a:gs pos="100000">
                <a:srgbClr val="002060"/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lvl="0" algn="ctr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>
                <a:srgbClr val="3366FF"/>
              </a:buClr>
              <a:buSzPct val="80000"/>
              <a:buFont typeface="Wingdings" panose="05000000000000000000" pitchFamily="2" charset="2"/>
              <a:buNone/>
            </a:pPr>
            <a:endParaRPr kumimoji="1" lang="zh-CN" altLang="en-US" b="1" kern="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cs typeface="Calibri" panose="020F050202020403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校徽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090892" y="6467212"/>
            <a:ext cx="369640" cy="365125"/>
          </a:xfrm>
          <a:prstGeom prst="rect">
            <a:avLst/>
          </a:prstGeom>
        </p:spPr>
      </p:pic>
      <p:pic>
        <p:nvPicPr>
          <p:cNvPr id="7" name="西北工业大学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61320" y="6519860"/>
            <a:ext cx="1327544" cy="276555"/>
          </a:xfrm>
          <a:prstGeom prst="rect">
            <a:avLst/>
          </a:prstGeom>
        </p:spPr>
      </p:pic>
      <p:cxnSp>
        <p:nvCxnSpPr>
          <p:cNvPr id="8" name="直接连接符 7"/>
          <p:cNvCxnSpPr/>
          <p:nvPr userDrawn="1"/>
        </p:nvCxnSpPr>
        <p:spPr>
          <a:xfrm>
            <a:off x="0" y="872518"/>
            <a:ext cx="12192000" cy="0"/>
          </a:xfrm>
          <a:prstGeom prst="line">
            <a:avLst/>
          </a:prstGeom>
          <a:ln w="571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70" b="17170"/>
          <a:stretch>
            <a:fillRect/>
          </a:stretch>
        </p:blipFill>
        <p:spPr bwMode="auto">
          <a:xfrm>
            <a:off x="0" y="0"/>
            <a:ext cx="12192000" cy="5336771"/>
          </a:xfrm>
          <a:prstGeom prst="rect">
            <a:avLst/>
          </a:prstGeom>
          <a:noFill/>
          <a:effectLst>
            <a:reflection blurRad="6350" stA="52000" endA="3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 userDrawn="1"/>
        </p:nvSpPr>
        <p:spPr>
          <a:xfrm>
            <a:off x="0" y="0"/>
            <a:ext cx="12192000" cy="113937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reflection blurRad="6350" stA="50000" endA="300" endPos="90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西北工业大学"/>
          <p:cNvPicPr>
            <a:picLocks noChangeAspect="1"/>
          </p:cNvPicPr>
          <p:nvPr userDrawn="1"/>
        </p:nvPicPr>
        <p:blipFill>
          <a:blip r:embed="rId3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8953" y="400677"/>
            <a:ext cx="1867025" cy="388940"/>
          </a:xfrm>
          <a:prstGeom prst="rect">
            <a:avLst/>
          </a:prstGeom>
        </p:spPr>
      </p:pic>
      <p:pic>
        <p:nvPicPr>
          <p:cNvPr id="17" name="校徽"/>
          <p:cNvPicPr>
            <a:picLocks noChangeAspect="1"/>
          </p:cNvPicPr>
          <p:nvPr userDrawn="1"/>
        </p:nvPicPr>
        <p:blipFill>
          <a:blip r:embed="rId5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815" y="207596"/>
            <a:ext cx="673332" cy="665108"/>
          </a:xfrm>
          <a:prstGeom prst="rect">
            <a:avLst/>
          </a:prstGeom>
        </p:spPr>
      </p:pic>
      <p:sp>
        <p:nvSpPr>
          <p:cNvPr id="18" name="矩形 17"/>
          <p:cNvSpPr/>
          <p:nvPr userDrawn="1"/>
        </p:nvSpPr>
        <p:spPr>
          <a:xfrm>
            <a:off x="-1" y="1139372"/>
            <a:ext cx="12192000" cy="4197399"/>
          </a:xfrm>
          <a:prstGeom prst="rect">
            <a:avLst/>
          </a:prstGeom>
          <a:solidFill>
            <a:srgbClr val="041554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7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00000"/>
                    </a14:imgEffect>
                    <a14:imgEffect>
                      <a14:colorTemperature colorTemp="6155"/>
                    </a14:imgEffect>
                    <a14:imgEffect>
                      <a14:saturation sat="9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971" y="63814"/>
            <a:ext cx="6740056" cy="6730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EA08-C23B-452E-8EAD-31834DB527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2542" y="6431290"/>
            <a:ext cx="2743200" cy="365125"/>
          </a:xfrm>
          <a:prstGeom prst="rect">
            <a:avLst/>
          </a:prstGeom>
        </p:spPr>
        <p:txBody>
          <a:bodyPr/>
          <a:lstStyle/>
          <a:p>
            <a:fld id="{0B2E2A2E-8F66-4021-9928-3C7B9281A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4EA08-C23B-452E-8EAD-31834DB527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2542" y="6431290"/>
            <a:ext cx="2743200" cy="365125"/>
          </a:xfrm>
          <a:prstGeom prst="rect">
            <a:avLst/>
          </a:prstGeom>
        </p:spPr>
        <p:txBody>
          <a:bodyPr/>
          <a:lstStyle/>
          <a:p>
            <a:fld id="{0B2E2A2E-8F66-4021-9928-3C7B9281A54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26258" y="646487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4EA08-C23B-452E-8EAD-31834DB527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46487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accent3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>
                <a:cs typeface="Arial" panose="020B0604020202020204" pitchFamily="34" charset="0"/>
                <a:sym typeface="Arial" panose="020B0604020202020204" pitchFamily="34" charset="0"/>
              </a:rPr>
              <a:t>点云几何信息编码算法研究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50" indent="-228600" algn="l" defTabSz="720090" rtl="0" eaLnBrk="1" latinLnBrk="0" hangingPunct="1">
        <a:lnSpc>
          <a:spcPct val="90000"/>
        </a:lnSpc>
        <a:spcBef>
          <a:spcPts val="600"/>
        </a:spcBef>
        <a:buClr>
          <a:srgbClr val="000099"/>
        </a:buClr>
        <a:buFont typeface="Wingdings" panose="05000000000000000000" pitchFamily="2" charset="2"/>
        <a:buChar char="p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07950" indent="-228600" algn="l" defTabSz="720090" rtl="0" eaLnBrk="1" latinLnBrk="0" hangingPunct="1">
        <a:lnSpc>
          <a:spcPct val="90000"/>
        </a:lnSpc>
        <a:spcBef>
          <a:spcPts val="600"/>
        </a:spcBef>
        <a:buClr>
          <a:srgbClr val="000099"/>
        </a:buClr>
        <a:buFont typeface="Wingdings" panose="05000000000000000000" pitchFamily="2" charset="2"/>
        <a:buChar char="n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07950" indent="-228600" algn="l" defTabSz="720090" rtl="0" eaLnBrk="1" latinLnBrk="0" hangingPunct="1">
        <a:lnSpc>
          <a:spcPct val="90000"/>
        </a:lnSpc>
        <a:spcBef>
          <a:spcPts val="600"/>
        </a:spcBef>
        <a:buClr>
          <a:srgbClr val="000099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" indent="-228600" algn="l" defTabSz="720090" rtl="0" eaLnBrk="1" latinLnBrk="0" hangingPunct="1">
        <a:lnSpc>
          <a:spcPct val="90000"/>
        </a:lnSpc>
        <a:spcBef>
          <a:spcPts val="600"/>
        </a:spcBef>
        <a:buClr>
          <a:srgbClr val="000099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7950" indent="-228600" algn="l" defTabSz="720090" rtl="0" eaLnBrk="1" latinLnBrk="0" hangingPunct="1">
        <a:lnSpc>
          <a:spcPct val="90000"/>
        </a:lnSpc>
        <a:spcBef>
          <a:spcPts val="600"/>
        </a:spcBef>
        <a:buClr>
          <a:srgbClr val="000099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D4BF0-B396-4707-83A8-26067E62C0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BE057-2A5E-4AC9-BB5B-AF48858657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主标题"/>
          <p:cNvSpPr txBox="1"/>
          <p:nvPr/>
        </p:nvSpPr>
        <p:spPr>
          <a:xfrm>
            <a:off x="1273175" y="2945765"/>
            <a:ext cx="938530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JVET-AM0169: </a:t>
            </a:r>
            <a:b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Non-EE2: </a:t>
            </a:r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Reducing Candidate Modes In DDCCP</a:t>
            </a:r>
            <a:endParaRPr lang="en-US" altLang="zh-CN" sz="3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64255" y="5508625"/>
            <a:ext cx="4825365" cy="64516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altLang="zh-CN" dirty="0">
                <a:solidFill>
                  <a:srgbClr val="00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Shuai Wan, Yujie Yin, Zhiwei Zhu (NWPU)</a:t>
            </a:r>
            <a:endParaRPr lang="en-US" altLang="zh-CN" dirty="0">
              <a:solidFill>
                <a:srgbClr val="000099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algn="ctr"/>
            <a:r>
              <a:rPr lang="en-US" altLang="zh-CN" dirty="0">
                <a:solidFill>
                  <a:srgbClr val="00009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Shaowei Xie, Xing Zeng, Cheng Huang (ZTE)</a:t>
            </a:r>
            <a:endParaRPr lang="en-US" altLang="zh-CN" dirty="0">
              <a:solidFill>
                <a:srgbClr val="000099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cxnSp>
        <p:nvCxnSpPr>
          <p:cNvPr id="4" name="点缀线段"/>
          <p:cNvCxnSpPr/>
          <p:nvPr/>
        </p:nvCxnSpPr>
        <p:spPr>
          <a:xfrm flipV="1">
            <a:off x="1478952" y="4854502"/>
            <a:ext cx="8975725" cy="133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DCCP示意图"/>
          <p:cNvPicPr/>
          <p:nvPr/>
        </p:nvPicPr>
        <p:blipFill>
          <a:blip r:embed="rId1"/>
          <a:stretch>
            <a:fillRect/>
          </a:stretch>
        </p:blipFill>
        <p:spPr>
          <a:xfrm>
            <a:off x="1049020" y="2673985"/>
            <a:ext cx="10080000" cy="360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-1" y="222769"/>
            <a:ext cx="12192001" cy="3987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lvl="0">
              <a:defRPr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Introduction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4645" y="963930"/>
            <a:ext cx="11515090" cy="14008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eaLnBrk="0" fontAlgn="auto" hangingPunct="0"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 ECM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7.0, 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Decoder-Derived Cross-Component Prediction (DDCCP)  derives the best CCP mode by calculating and comparing the template costs of candidate modes.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85750" indent="-285750" eaLnBrk="0" fontAlgn="auto" hangingPunct="0">
              <a:buFont typeface="Arial" panose="020B0604020202020204" pitchFamily="34" charset="0"/>
              <a:buChar char="•"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85750" indent="-285750" eaLnBrk="0" fontAlgn="auto" hangingPunct="0"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 the current ECM version, Local-Boosting Cross-Component Prediction (LB-CCP) filterting is only applied to multi-model CCLM and CCCM, not to single-model CCCM.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DCCP示意图-remove"/>
          <p:cNvPicPr/>
          <p:nvPr/>
        </p:nvPicPr>
        <p:blipFill>
          <a:blip r:embed="rId1"/>
          <a:stretch>
            <a:fillRect/>
          </a:stretch>
        </p:blipFill>
        <p:spPr>
          <a:xfrm>
            <a:off x="1050925" y="2709545"/>
            <a:ext cx="10080000" cy="360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-1" y="222769"/>
            <a:ext cx="12192001" cy="3987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lvl="0">
              <a:defRPr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Proposed method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4645" y="963930"/>
            <a:ext cx="11515090" cy="14008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85750" indent="-285750" algn="just" defTabSz="914400" eaLnBrk="0" fontAlgn="auto" hangingPunct="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This contribution</a:t>
            </a:r>
            <a:r>
              <a:rPr lang="en-US" altLang="zh-CN"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  <a:sym typeface="+mn-ea"/>
              </a:rPr>
              <a:t> proposes to remove the modes of S-CCCM with LB-CCP and M-CCCM with LB-CCP from the DDCCP candidate list, i.e., to remove the filtering process of LB-CCP in DDCCP.</a:t>
            </a:r>
            <a:endParaRPr lang="en-US" altLang="zh-CN"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  <a:p>
            <a:pPr marL="285750" indent="-285750" algn="just" defTabSz="914400" eaLnBrk="0" fontAlgn="auto" hangingPunct="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lang="en-US" altLang="zh-CN"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  <a:p>
            <a:pPr marL="285750" indent="-285750" algn="just" defTabSz="914400" eaLnBrk="0" fontAlgn="auto" hangingPunct="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altLang="zh-CN"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  <a:sym typeface="+mn-ea"/>
              </a:rPr>
              <a:t>The CCP Mode list of DDCCP is changed from {S-CCLM, S-CCCM, S-CCCM with LB-CCP, M-CCCM, M-CCCM with LB-CCP, S-GLCCCM} to {S-CCLM, S-CCCM, M-CCCM, S-GLCCCM}. The fusion process in DDCCP remains unchanged. </a:t>
            </a:r>
            <a:endParaRPr lang="en-US" altLang="zh-CN" dirty="0"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-1" y="222769"/>
            <a:ext cx="12192001" cy="3987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lvl="0">
              <a:defRPr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Proposed method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402590" y="2528570"/>
          <a:ext cx="11209020" cy="1452245"/>
        </p:xfrm>
        <a:graphic>
          <a:graphicData uri="http://schemas.openxmlformats.org/drawingml/2006/table">
            <a:tbl>
              <a:tblPr firstRow="1" firstCol="1">
                <a:tableStyleId>{3C2FFA5D-87B4-456A-9821-1D502468CF0F}</a:tableStyleId>
              </a:tblPr>
              <a:tblGrid>
                <a:gridCol w="2064385"/>
                <a:gridCol w="3554730"/>
                <a:gridCol w="3190240"/>
                <a:gridCol w="2399665"/>
              </a:tblGrid>
              <a:tr h="431800">
                <a:tc>
                  <a:txBody>
                    <a:bodyPr/>
                    <a:p>
                      <a:pPr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endParaRPr sz="1200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defTabSz="91440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r>
                        <a:rPr lang="en-US" altLang="zh-CN" sz="1400"/>
                        <a:t>Number of non-Fusion mode</a:t>
                      </a:r>
                      <a:r>
                        <a:rPr lang="en-US" altLang="zh-CN" sz="1400"/>
                        <a:t>s</a:t>
                      </a:r>
                      <a:endParaRPr lang="en-US" altLang="zh-CN" sz="1400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defTabSz="91440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r>
                        <a:rPr lang="en-US" altLang="zh-CN" sz="1400"/>
                        <a:t>Number of Fusion mode</a:t>
                      </a:r>
                      <a:r>
                        <a:rPr lang="en-US" altLang="zh-CN" sz="1400"/>
                        <a:t>s</a:t>
                      </a:r>
                      <a:endParaRPr lang="en-US" altLang="zh-CN" sz="1400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defTabSz="91440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r>
                        <a:rPr lang="en-US" altLang="zh-CN" sz="1400"/>
                        <a:t>Total Number </a:t>
                      </a:r>
                      <a:endParaRPr lang="en-US" altLang="zh-CN" sz="1400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</a:tr>
              <a:tr h="340360">
                <a:tc>
                  <a:txBody>
                    <a:bodyPr/>
                    <a:p>
                      <a:pPr algn="ctr" eaLnBrk="1" fontAlgn="ctr" latinLnBrk="0" hangingPunct="0"/>
                      <a:r>
                        <a:rPr lang="en-US" altLang="zh-CN" sz="1600" b="1">
                          <a:solidFill>
                            <a:srgbClr val="000000"/>
                          </a:solidFill>
                        </a:rPr>
                        <a:t>Original DDCCP</a:t>
                      </a:r>
                      <a:endParaRPr lang="en-US" altLang="zh-CN" sz="1600" b="1">
                        <a:solidFill>
                          <a:srgbClr val="000000"/>
                        </a:solidFill>
                      </a:endParaRPr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eaLnBrk="1" fontAlgn="ctr" latinLnBrk="0" hangingPunct="0"/>
                      <a:r>
                        <a:rPr lang="en-US" altLang="zh-CN" sz="160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en-US" altLang="zh-CN" sz="1600">
                        <a:solidFill>
                          <a:srgbClr val="000000"/>
                        </a:solidFill>
                      </a:endParaRPr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eaLnBrk="1" fontAlgn="ctr" latinLnBrk="0" hangingPunct="0"/>
                      <a:r>
                        <a:rPr lang="en-US" altLang="zh-CN" sz="1600">
                          <a:solidFill>
                            <a:srgbClr val="000000"/>
                          </a:solidFill>
                        </a:rPr>
                        <a:t>15</a:t>
                      </a:r>
                      <a:endParaRPr lang="en-US" altLang="zh-CN" sz="1600">
                        <a:solidFill>
                          <a:srgbClr val="000000"/>
                        </a:solidFill>
                      </a:endParaRPr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eaLnBrk="1" fontAlgn="ctr" latinLnBrk="0" hangingPunct="0"/>
                      <a:r>
                        <a:rPr lang="en-US" altLang="zh-CN" sz="1600">
                          <a:solidFill>
                            <a:srgbClr val="000000"/>
                          </a:solidFill>
                        </a:rPr>
                        <a:t>21</a:t>
                      </a:r>
                      <a:endParaRPr lang="en-US" altLang="zh-CN" sz="1600">
                        <a:solidFill>
                          <a:srgbClr val="000000"/>
                        </a:solidFill>
                      </a:endParaRPr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</a:tr>
              <a:tr h="339725">
                <a:tc>
                  <a:txBody>
                    <a:bodyPr/>
                    <a:p>
                      <a:pPr algn="ctr" defTabSz="91440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r>
                        <a:rPr lang="en-US" altLang="zh-CN" sz="1600"/>
                        <a:t>Proposed Method</a:t>
                      </a:r>
                      <a:endParaRPr lang="en-US" altLang="zh-CN" sz="1600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defTabSz="91440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r>
                        <a:rPr lang="en-US" altLang="zh-CN" sz="1600"/>
                        <a:t>4</a:t>
                      </a:r>
                      <a:endParaRPr lang="en-US" altLang="zh-CN" sz="1600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defTabSz="91440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r>
                        <a:rPr lang="en-US" altLang="zh-CN" sz="1600"/>
                        <a:t>6</a:t>
                      </a:r>
                      <a:endParaRPr lang="en-US" altLang="zh-CN" sz="1600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defTabSz="91440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r>
                        <a:rPr lang="en-US" altLang="zh-CN" sz="1600"/>
                        <a:t>10</a:t>
                      </a:r>
                      <a:endParaRPr lang="en-US" altLang="zh-CN" sz="1600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</a:tr>
              <a:tr h="340360">
                <a:tc>
                  <a:txBody>
                    <a:bodyPr/>
                    <a:p>
                      <a:pPr algn="ctr" defTabSz="91440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r>
                        <a:rPr lang="en-US" altLang="zh-CN" sz="1600"/>
                        <a:t>Reduction</a:t>
                      </a:r>
                      <a:endParaRPr lang="en-US" altLang="zh-CN" sz="1600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defTabSz="91440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r>
                        <a:rPr lang="en-US" altLang="zh-CN" sz="1600" b="1"/>
                        <a:t>2</a:t>
                      </a:r>
                      <a:endParaRPr lang="en-US" altLang="zh-CN" sz="1600" b="1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defTabSz="91440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r>
                        <a:rPr lang="en-US" altLang="zh-CN" sz="1600" b="1"/>
                        <a:t>9</a:t>
                      </a:r>
                      <a:endParaRPr lang="en-US" altLang="zh-CN" sz="1600" b="1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 algn="ctr" defTabSz="914400" fontAlgn="base" hangingPunct="0">
                        <a:spcBef>
                          <a:spcPts val="600"/>
                        </a:spcBef>
                        <a:spcAft>
                          <a:spcPct val="0"/>
                        </a:spcAft>
                        <a:tabLst>
                          <a:tab pos="228600" algn="l"/>
                          <a:tab pos="457200" algn="l"/>
                          <a:tab pos="685800" algn="l"/>
                          <a:tab pos="914400" algn="l"/>
                        </a:tabLst>
                      </a:pPr>
                      <a:r>
                        <a:rPr lang="en-US" altLang="zh-CN" sz="1600" b="1"/>
                        <a:t>11</a:t>
                      </a:r>
                      <a:endParaRPr lang="en-US" altLang="zh-CN" sz="1600" b="1"/>
                    </a:p>
                  </a:txBody>
                  <a:tcPr marL="68580" marR="68580" marT="0" marB="0" anchor="ctr" anchorCtr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773430" y="1074420"/>
            <a:ext cx="105752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The proposed method simplifies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 the DDCCP derivation process: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2" name="文本框 1"/>
          <p:cNvSpPr txBox="1"/>
          <p:nvPr/>
        </p:nvSpPr>
        <p:spPr>
          <a:xfrm>
            <a:off x="3566795" y="63125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-1" y="222769"/>
            <a:ext cx="12192001" cy="3987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>
              <a:defRPr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Experimental results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1462405" y="1906905"/>
          <a:ext cx="8392160" cy="3050540"/>
        </p:xfrm>
        <a:graphic>
          <a:graphicData uri="http://schemas.openxmlformats.org/drawingml/2006/table">
            <a:tbl>
              <a:tblPr firstRow="1" firstCol="1">
                <a:tableStyleId>{3C2FFA5D-87B4-456A-9821-1D502468CF0F}</a:tableStyleId>
              </a:tblPr>
              <a:tblGrid>
                <a:gridCol w="1049020"/>
                <a:gridCol w="1049020"/>
                <a:gridCol w="1049020"/>
                <a:gridCol w="1049020"/>
                <a:gridCol w="1049020"/>
                <a:gridCol w="1049020"/>
                <a:gridCol w="1049020"/>
                <a:gridCol w="1049020"/>
              </a:tblGrid>
              <a:tr h="313690">
                <a:tc>
                  <a:txBody>
                    <a:bodyPr/>
                    <a:p>
                      <a:pPr algn="ctr" fontAlgn="ctr"/>
                      <a:endParaRPr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 gridSpan="7"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Intra Main 10 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3055">
                <a:tc>
                  <a:txBody>
                    <a:bodyPr/>
                    <a:p>
                      <a:pPr algn="ctr" fontAlgn="ctr"/>
                      <a:endParaRPr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 gridSpan="7"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 ECM-17.0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42925">
                <a:tc>
                  <a:txBody>
                    <a:bodyPr/>
                    <a:p>
                      <a:pPr algn="ctr" fontAlgn="ctr"/>
                      <a:endParaRPr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EncT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DecT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EncVmPeak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DecVmPeak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</a:tr>
              <a:tr h="314325"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A1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-0.12%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-0.03%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99.4%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99.3%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99.9%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</a:tr>
              <a:tr h="313690"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A2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-0.11%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99.2%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99.5%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</a:tr>
              <a:tr h="313055"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B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-0.11%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99.8%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98.8%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</a:tr>
              <a:tr h="313055"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C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-0.11%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-0.08%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99.0%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</a:tr>
              <a:tr h="313055"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E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0.04%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-0.06%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-0.25%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100.3%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0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100.0%</a:t>
                      </a:r>
                      <a:endParaRPr lang="en-US" altLang="zh-CN" sz="1400" b="0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</a:tr>
              <a:tr h="313690">
                <a:tc>
                  <a:txBody>
                    <a:bodyPr/>
                    <a:p>
                      <a:pPr algn="ctr" fontAlgn="ctr"/>
                      <a:r>
                        <a:rPr lang="en-US" altLang="zh-CN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 </a:t>
                      </a:r>
                      <a:endParaRPr lang="en-US" altLang="zh-CN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0.02%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-0.13%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-0.11%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99.7%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99.3%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altLang="zh-CN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100.0%</a:t>
                      </a:r>
                      <a:endParaRPr lang="en-US" altLang="zh-CN" sz="1400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462405" y="5252085"/>
            <a:ext cx="93541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The reported decoding time is the mean value calculated from t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en decoding trials.</a:t>
            </a:r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-1" y="222769"/>
            <a:ext cx="12192001" cy="39878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lvl="0">
              <a:defRPr/>
            </a:pPr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altLang="zh-CN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0695" y="1165860"/>
            <a:ext cx="10972800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To reduce the complexity of the DDCCP derivation process and improve the codec efficiency, this contribution proposes to remove the filterting process of LB-CCP in the DDCCP. 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On top of ECM-17.0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lvl="1" indent="0">
              <a:buFont typeface="Arial" panose="020B0604020202020204" pitchFamily="34" charset="0"/>
              <a:buNone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AI(Y/U/V): 0.02% / -0.13% / -0.11%, EncT 99.7%, DecT 99.3% </a:t>
            </a:r>
            <a:endParaRPr lang="zh-CN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zh-CN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zh-CN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zh-CN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It is suggested to investigate in EE.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3"/>
          <p:cNvSpPr txBox="1"/>
          <p:nvPr/>
        </p:nvSpPr>
        <p:spPr bwMode="auto">
          <a:xfrm>
            <a:off x="1623189" y="2108447"/>
            <a:ext cx="9144001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5400" kern="0" dirty="0">
                <a:solidFill>
                  <a:srgbClr val="1E4BA7"/>
                </a:solidFill>
                <a:ea typeface="PMingLiU" panose="02020500000000000000" pitchFamily="18" charset="-120"/>
                <a:cs typeface="Arial" panose="020B0604020202020204" pitchFamily="34" charset="0"/>
              </a:rPr>
              <a:t>Thank you</a:t>
            </a:r>
            <a:r>
              <a:rPr lang="zh-CN" altLang="en-US" sz="5400" kern="0" dirty="0">
                <a:solidFill>
                  <a:srgbClr val="1E4BA7"/>
                </a:solidFill>
                <a:ea typeface="PMingLiU" panose="02020500000000000000" pitchFamily="18" charset="-120"/>
                <a:cs typeface="Arial" panose="020B0604020202020204" pitchFamily="34" charset="0"/>
              </a:rPr>
              <a:t> </a:t>
            </a:r>
            <a:endParaRPr lang="zh-TW" altLang="en-US" sz="5400" kern="0" dirty="0">
              <a:solidFill>
                <a:srgbClr val="1E4BA7"/>
              </a:solidFill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882*114"/>
  <p:tag name="TABLE_ENDDRAG_RECT" val="60*203*882*114"/>
</p:tagLst>
</file>

<file path=ppt/tags/tag2.xml><?xml version="1.0" encoding="utf-8"?>
<p:tagLst xmlns:p="http://schemas.openxmlformats.org/presentationml/2006/main">
  <p:tag name="TABLE_ENDDRAG_ORIGIN_RECT" val="660*240"/>
  <p:tag name="TABLE_ENDDRAG_RECT" val="115*150*660*24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宋体+Sitka+Micro">
      <a:majorFont>
        <a:latin typeface="Gill Sans MT"/>
        <a:ea typeface="Microsoft Sans Serif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1990</Words>
  <Application>WPS 演示</Application>
  <PresentationFormat>宽屏</PresentationFormat>
  <Paragraphs>208</Paragraphs>
  <Slides>7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21" baseType="lpstr">
      <vt:lpstr>Arial</vt:lpstr>
      <vt:lpstr>宋体</vt:lpstr>
      <vt:lpstr>Wingdings</vt:lpstr>
      <vt:lpstr>华文楷体</vt:lpstr>
      <vt:lpstr>Calibri</vt:lpstr>
      <vt:lpstr>微软雅黑</vt:lpstr>
      <vt:lpstr>Times New Roman</vt:lpstr>
      <vt:lpstr>Arial</vt:lpstr>
      <vt:lpstr>PMingLiU</vt:lpstr>
      <vt:lpstr>PMingLiU-ExtB</vt:lpstr>
      <vt:lpstr>Arial Unicode MS</vt:lpstr>
      <vt:lpstr>等线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Hao Shidi</dc:creator>
  <cp:lastModifiedBy>YuJie Yin</cp:lastModifiedBy>
  <cp:revision>3632</cp:revision>
  <cp:lastPrinted>2024-01-07T05:16:00Z</cp:lastPrinted>
  <dcterms:created xsi:type="dcterms:W3CDTF">2022-09-06T03:15:00Z</dcterms:created>
  <dcterms:modified xsi:type="dcterms:W3CDTF">2025-06-26T12:53:30Z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431284F12EC14D73A8B1D7FDAA71F907_12</vt:lpwstr>
  </property>
  <property fmtid="{D5CDD505-2E9C-101B-9397-08002B2CF9AE}" pid="3" name="KSOProductBuildVer">
    <vt:lpwstr>2052-12.1.0.21541</vt:lpwstr>
  </property>
</Properties>
</file>