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heme/theme2.xml" ContentType="application/vnd.openxmlformats-officedocument.them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autoCompressPictures="0">
  <p:sldMasterIdLst>
    <p:sldMasterId id="2147483648" r:id="rId1"/>
  </p:sldMasterIdLst>
  <p:notesMasterIdLst>
    <p:notesMasterId r:id="rId7"/>
  </p:notesMasterIdLst>
  <p:sldIdLst>
    <p:sldId id="282" r:id="rId2"/>
    <p:sldId id="264" r:id="rId3"/>
    <p:sldId id="300" r:id="rId4"/>
    <p:sldId id="284" r:id="rId5"/>
    <p:sldId id="267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7E7E7E"/>
    <a:srgbClr val="8989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87"/>
    <p:restoredTop sz="94659"/>
  </p:normalViewPr>
  <p:slideViewPr>
    <p:cSldViewPr snapToGrid="0" snapToObjects="1">
      <p:cViewPr varScale="1">
        <p:scale>
          <a:sx n="86" d="100"/>
          <a:sy n="86" d="100"/>
        </p:scale>
        <p:origin x="881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ADC459-2FDE-384B-BC4D-E0C5A62CC535}" type="datetimeFigureOut">
              <a:rPr kumimoji="1" lang="zh-CN" altLang="en-US" smtClean="0"/>
              <a:t>2025/6/29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69F79E-B6B7-534B-AAEE-1F443B7D50D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9F79E-B6B7-534B-AAEE-1F443B7D50DA}" type="slidenum">
              <a:rPr kumimoji="1" lang="zh-CN" altLang="en-US" smtClean="0"/>
              <a:t>1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FB7C05-DEC8-D48D-84AB-01048763D0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189C522-DC63-23F0-3D0E-5E37904275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B2BBAF9-5876-9EC9-F924-26ABB018A5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>
            <a:extLst>
              <a:ext uri="{FF2B5EF4-FFF2-40B4-BE49-F238E27FC236}">
                <a16:creationId xmlns:a16="http://schemas.microsoft.com/office/drawing/2014/main" id="{3483A22F-E3E7-565D-FFCC-14BB7F07353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9F79E-B6B7-534B-AAEE-1F443B7D50DA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049167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7" Type="http://schemas.openxmlformats.org/officeDocument/2006/relationships/image" Target="../media/image6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未标题-2-02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图片 15" descr="资源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9560560" y="560070"/>
            <a:ext cx="2009140" cy="16503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12"/>
          <p:cNvGrpSpPr/>
          <p:nvPr userDrawn="1"/>
        </p:nvGrpSpPr>
        <p:grpSpPr>
          <a:xfrm>
            <a:off x="0" y="0"/>
            <a:ext cx="3200400" cy="901700"/>
            <a:chOff x="0" y="0"/>
            <a:chExt cx="3200400" cy="901700"/>
          </a:xfrm>
        </p:grpSpPr>
        <p:pic>
          <p:nvPicPr>
            <p:cNvPr id="9" name="图片 8" descr="图片包含 图形用户界面&#10;&#10;描述已自动生成"/>
            <p:cNvPicPr>
              <a:picLocks noChangeAspect="1"/>
            </p:cNvPicPr>
            <p:nvPr/>
          </p:nvPicPr>
          <p:blipFill rotWithShape="1">
            <a:blip r:embed="rId4"/>
            <a:srcRect r="68049"/>
            <a:stretch>
              <a:fillRect/>
            </a:stretch>
          </p:blipFill>
          <p:spPr>
            <a:xfrm>
              <a:off x="0" y="0"/>
              <a:ext cx="1022559" cy="901700"/>
            </a:xfrm>
            <a:prstGeom prst="rect">
              <a:avLst/>
            </a:prstGeom>
            <a:ln>
              <a:noFill/>
            </a:ln>
          </p:spPr>
        </p:pic>
        <p:cxnSp>
          <p:nvCxnSpPr>
            <p:cNvPr id="10" name="直线连接符 9"/>
            <p:cNvCxnSpPr/>
            <p:nvPr/>
          </p:nvCxnSpPr>
          <p:spPr>
            <a:xfrm>
              <a:off x="1108710" y="593368"/>
              <a:ext cx="209169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灯片编号占位符 1"/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>
          <a:xfrm>
            <a:off x="8967788" y="6356350"/>
            <a:ext cx="2743200" cy="365125"/>
          </a:xfrm>
        </p:spPr>
        <p:txBody>
          <a:bodyPr/>
          <a:lstStyle/>
          <a:p>
            <a:fld id="{2BFE292F-1EBE-6D4A-B339-A324D614A372}" type="slidenum">
              <a:rPr kumimoji="1" lang="zh-CN" altLang="en-US" smtClean="0"/>
              <a:t>‹#›</a:t>
            </a:fld>
            <a:endParaRPr kumimoji="1" lang="zh-CN" altLang="en-US"/>
          </a:p>
        </p:txBody>
      </p:sp>
      <p:pic>
        <p:nvPicPr>
          <p:cNvPr id="16" name="图片 15" descr="资源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9560560" y="560070"/>
            <a:ext cx="2009140" cy="1650365"/>
          </a:xfrm>
          <a:prstGeom prst="rect">
            <a:avLst/>
          </a:prstGeom>
        </p:spPr>
      </p:pic>
      <p:pic>
        <p:nvPicPr>
          <p:cNvPr id="5" name="图片 4" descr="TCL&amp;雅典娜LOGO-RGB-横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879330" y="209550"/>
            <a:ext cx="2140585" cy="71818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12"/>
          <p:cNvGrpSpPr/>
          <p:nvPr userDrawn="1"/>
        </p:nvGrpSpPr>
        <p:grpSpPr>
          <a:xfrm>
            <a:off x="0" y="0"/>
            <a:ext cx="3200400" cy="901700"/>
            <a:chOff x="0" y="0"/>
            <a:chExt cx="3200400" cy="901700"/>
          </a:xfrm>
        </p:grpSpPr>
        <p:pic>
          <p:nvPicPr>
            <p:cNvPr id="9" name="图片 8" descr="图片包含 图形用户界面&#10;&#10;描述已自动生成"/>
            <p:cNvPicPr>
              <a:picLocks noChangeAspect="1"/>
            </p:cNvPicPr>
            <p:nvPr/>
          </p:nvPicPr>
          <p:blipFill rotWithShape="1">
            <a:blip r:embed="rId3"/>
            <a:srcRect r="68049"/>
            <a:stretch>
              <a:fillRect/>
            </a:stretch>
          </p:blipFill>
          <p:spPr>
            <a:xfrm>
              <a:off x="0" y="0"/>
              <a:ext cx="1022559" cy="901700"/>
            </a:xfrm>
            <a:prstGeom prst="rect">
              <a:avLst/>
            </a:prstGeom>
            <a:ln>
              <a:noFill/>
            </a:ln>
          </p:spPr>
        </p:pic>
        <p:cxnSp>
          <p:nvCxnSpPr>
            <p:cNvPr id="10" name="直线连接符 9"/>
            <p:cNvCxnSpPr/>
            <p:nvPr/>
          </p:nvCxnSpPr>
          <p:spPr>
            <a:xfrm>
              <a:off x="1108710" y="593368"/>
              <a:ext cx="209169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灯片编号占位符 1"/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>
          <a:xfrm>
            <a:off x="8967788" y="6356350"/>
            <a:ext cx="2743200" cy="365125"/>
          </a:xfrm>
        </p:spPr>
        <p:txBody>
          <a:bodyPr/>
          <a:lstStyle/>
          <a:p>
            <a:fld id="{2BFE292F-1EBE-6D4A-B339-A324D614A372}" type="slidenum">
              <a:rPr kumimoji="1" lang="zh-CN" altLang="en-US" smtClean="0"/>
              <a:t>‹#›</a:t>
            </a:fld>
            <a:endParaRPr kumimoji="1" lang="zh-CN" altLang="en-US"/>
          </a:p>
        </p:txBody>
      </p:sp>
      <p:pic>
        <p:nvPicPr>
          <p:cNvPr id="3" name="图片 2" descr="TCL&amp;雅典娜LOGO-RGB-横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879330" y="209550"/>
            <a:ext cx="2140585" cy="71818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徽标&#10;&#10;描述已自动生成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60800" y="2997198"/>
            <a:ext cx="1231900" cy="863600"/>
          </a:xfrm>
          <a:prstGeom prst="rect">
            <a:avLst/>
          </a:prstGeom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>
          <a:xfrm>
            <a:off x="8967788" y="6356350"/>
            <a:ext cx="2743200" cy="365125"/>
          </a:xfrm>
        </p:spPr>
        <p:txBody>
          <a:bodyPr/>
          <a:lstStyle/>
          <a:p>
            <a:fld id="{2BFE292F-1EBE-6D4A-B339-A324D614A372}" type="slidenum">
              <a:rPr kumimoji="1" lang="zh-CN" altLang="en-US" smtClean="0"/>
              <a:t>‹#›</a:t>
            </a:fld>
            <a:endParaRPr kumimoji="1" lang="zh-CN" altLang="en-US"/>
          </a:p>
        </p:txBody>
      </p:sp>
      <p:pic>
        <p:nvPicPr>
          <p:cNvPr id="4" name="图片 3" descr="TCL&amp;雅典娜LOGO-RGB-横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879330" y="209550"/>
            <a:ext cx="2140585" cy="71818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10570040" y="6111102"/>
            <a:ext cx="112723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200" dirty="0" err="1">
                <a:solidFill>
                  <a:srgbClr val="898989"/>
                </a:solidFill>
                <a:latin typeface="FZLanTingHei-M-GBK" panose="02000000000000000000" pitchFamily="2" charset="-122"/>
                <a:ea typeface="FZLanTingHei-M-GBK" panose="02000000000000000000" pitchFamily="2" charset="-122"/>
              </a:rPr>
              <a:t>www.tcl.com</a:t>
            </a:r>
            <a:endParaRPr lang="zh-CN" altLang="en-US" sz="1200" dirty="0">
              <a:solidFill>
                <a:srgbClr val="898989"/>
              </a:solidFill>
              <a:latin typeface="FZLanTingHei-M-GBK" panose="02000000000000000000" pitchFamily="2" charset="-122"/>
              <a:ea typeface="FZLanTingHei-M-GBK" panose="02000000000000000000" pitchFamily="2" charset="-122"/>
            </a:endParaRPr>
          </a:p>
        </p:txBody>
      </p:sp>
      <p:grpSp>
        <p:nvGrpSpPr>
          <p:cNvPr id="9" name="组合 8"/>
          <p:cNvGrpSpPr/>
          <p:nvPr userDrawn="1"/>
        </p:nvGrpSpPr>
        <p:grpSpPr>
          <a:xfrm>
            <a:off x="2714943" y="2624455"/>
            <a:ext cx="6761480" cy="1609090"/>
            <a:chOff x="4732" y="4064"/>
            <a:chExt cx="10648" cy="2534"/>
          </a:xfrm>
        </p:grpSpPr>
        <p:grpSp>
          <p:nvGrpSpPr>
            <p:cNvPr id="6" name="组合 5"/>
            <p:cNvGrpSpPr/>
            <p:nvPr userDrawn="1"/>
          </p:nvGrpSpPr>
          <p:grpSpPr>
            <a:xfrm>
              <a:off x="4732" y="4064"/>
              <a:ext cx="2198" cy="2535"/>
              <a:chOff x="14291" y="2850"/>
              <a:chExt cx="3166" cy="3651"/>
            </a:xfrm>
          </p:grpSpPr>
          <p:pic>
            <p:nvPicPr>
              <p:cNvPr id="3" name="图片 2"/>
              <p:cNvPicPr>
                <a:picLocks noChangeAspect="1"/>
              </p:cNvPicPr>
              <p:nvPr userDrawn="1">
                <p:custDataLst>
                  <p:tags r:id="rId4"/>
                </p:custDataLst>
              </p:nvPr>
            </p:nvPicPr>
            <p:blipFill>
              <a:blip r:embed="rId7"/>
              <a:stretch>
                <a:fillRect/>
              </a:stretch>
            </p:blipFill>
            <p:spPr>
              <a:xfrm>
                <a:off x="14291" y="2850"/>
                <a:ext cx="3166" cy="2719"/>
              </a:xfrm>
              <a:prstGeom prst="rect">
                <a:avLst/>
              </a:prstGeom>
            </p:spPr>
          </p:pic>
          <p:sp>
            <p:nvSpPr>
              <p:cNvPr id="5" name="文本框 4"/>
              <p:cNvSpPr txBox="1"/>
              <p:nvPr userDrawn="1">
                <p:custDataLst>
                  <p:tags r:id="rId5"/>
                </p:custDataLst>
              </p:nvPr>
            </p:nvSpPr>
            <p:spPr>
              <a:xfrm>
                <a:off x="14296" y="5805"/>
                <a:ext cx="3157" cy="696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zh-CN" sz="1400" dirty="0">
                    <a:solidFill>
                      <a:srgbClr val="E40013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THANK YOU</a:t>
                </a:r>
              </a:p>
            </p:txBody>
          </p:sp>
        </p:grpSp>
        <p:grpSp>
          <p:nvGrpSpPr>
            <p:cNvPr id="13" name="组合 12"/>
            <p:cNvGrpSpPr/>
            <p:nvPr userDrawn="1"/>
          </p:nvGrpSpPr>
          <p:grpSpPr>
            <a:xfrm>
              <a:off x="9330" y="4509"/>
              <a:ext cx="6050" cy="1646"/>
              <a:chOff x="17856" y="4364"/>
              <a:chExt cx="13672" cy="3719"/>
            </a:xfrm>
          </p:grpSpPr>
          <p:sp>
            <p:nvSpPr>
              <p:cNvPr id="10" name="文本框 9"/>
              <p:cNvSpPr txBox="1"/>
              <p:nvPr userDrawn="1">
                <p:custDataLst>
                  <p:tags r:id="rId2"/>
                </p:custDataLst>
              </p:nvPr>
            </p:nvSpPr>
            <p:spPr>
              <a:xfrm>
                <a:off x="17876" y="4364"/>
                <a:ext cx="13632" cy="16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dist"/>
                <a:r>
                  <a:rPr lang="en-US" altLang="zh-CN" sz="2400" b="1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领先</a:t>
                </a:r>
                <a:r>
                  <a:rPr lang="en-US" altLang="zh-CN" sz="2400" b="1" dirty="0">
                    <a:solidFill>
                      <a:srgbClr val="7E7E7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科技</a:t>
                </a:r>
                <a:r>
                  <a:rPr lang="en-US" altLang="zh-CN" sz="2400" b="1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 和合共生</a:t>
                </a:r>
              </a:p>
            </p:txBody>
          </p:sp>
          <p:sp>
            <p:nvSpPr>
              <p:cNvPr id="12" name="文本框 11"/>
              <p:cNvSpPr txBox="1"/>
              <p:nvPr userDrawn="1">
                <p:custDataLst>
                  <p:tags r:id="rId3"/>
                </p:custDataLst>
              </p:nvPr>
            </p:nvSpPr>
            <p:spPr>
              <a:xfrm>
                <a:off x="17856" y="6445"/>
                <a:ext cx="13672" cy="16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noAutofit/>
              </a:bodyPr>
              <a:lstStyle/>
              <a:p>
                <a:pPr algn="dist"/>
                <a:r>
                  <a:rPr lang="en-US" altLang="zh-CN" sz="16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Building a Sustainable &amp; Connected</a:t>
                </a:r>
              </a:p>
              <a:p>
                <a:pPr algn="dist"/>
                <a:r>
                  <a:rPr lang="en-US" altLang="zh-CN" sz="16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Future with Advanced Technology</a:t>
                </a:r>
              </a:p>
            </p:txBody>
          </p:sp>
        </p:grpSp>
        <p:cxnSp>
          <p:nvCxnSpPr>
            <p:cNvPr id="7" name="直接连接符 6"/>
            <p:cNvCxnSpPr/>
            <p:nvPr userDrawn="1">
              <p:custDataLst>
                <p:tags r:id="rId1"/>
              </p:custDataLst>
            </p:nvPr>
          </p:nvCxnSpPr>
          <p:spPr>
            <a:xfrm>
              <a:off x="8130" y="4128"/>
              <a:ext cx="0" cy="2407"/>
            </a:xfrm>
            <a:prstGeom prst="line">
              <a:avLst/>
            </a:prstGeom>
            <a:ln w="28575" cap="flat" cmpd="sng">
              <a:solidFill>
                <a:srgbClr val="7E7E7E"/>
              </a:solidFill>
              <a:prstDash val="solid"/>
              <a:miter lim="800000"/>
              <a:headEnd type="none"/>
              <a:tailEnd type="none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>
          <a:xfrm>
            <a:off x="8967788" y="6356350"/>
            <a:ext cx="2743200" cy="365125"/>
          </a:xfrm>
        </p:spPr>
        <p:txBody>
          <a:bodyPr/>
          <a:lstStyle/>
          <a:p>
            <a:fld id="{2BFE292F-1EBE-6D4A-B339-A324D614A372}" type="slidenum">
              <a:rPr kumimoji="1" lang="zh-CN" altLang="en-US" smtClean="0"/>
              <a:t>‹#›</a:t>
            </a:fld>
            <a:endParaRPr kumimoji="1" lang="zh-CN" altLang="en-US"/>
          </a:p>
        </p:txBody>
      </p:sp>
      <p:pic>
        <p:nvPicPr>
          <p:cNvPr id="5" name="图片 4" descr="TCL&amp;雅典娜LOGO-RGB-横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879330" y="209550"/>
            <a:ext cx="2140585" cy="71818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>
          <a:xfrm>
            <a:off x="8967788" y="6356350"/>
            <a:ext cx="2743200" cy="365125"/>
          </a:xfrm>
        </p:spPr>
        <p:txBody>
          <a:bodyPr/>
          <a:lstStyle/>
          <a:p>
            <a:fld id="{2BFE292F-1EBE-6D4A-B339-A324D614A37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>
          <a:xfrm>
            <a:off x="8967788" y="6356350"/>
            <a:ext cx="2743200" cy="365125"/>
          </a:xfrm>
        </p:spPr>
        <p:txBody>
          <a:bodyPr/>
          <a:lstStyle/>
          <a:p>
            <a:fld id="{2BFE292F-1EBE-6D4A-B339-A324D614A37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FE292F-1EBE-6D4A-B339-A324D614A37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TCL&amp;雅典娜LOGO-RGB-横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075" y="896620"/>
            <a:ext cx="4690110" cy="1575435"/>
          </a:xfrm>
          <a:prstGeom prst="rect">
            <a:avLst/>
          </a:prstGeom>
        </p:spPr>
      </p:pic>
      <p:sp>
        <p:nvSpPr>
          <p:cNvPr id="6" name="主标题为方正兰亭 , 最大30pt"/>
          <p:cNvSpPr txBox="1"/>
          <p:nvPr>
            <p:custDataLst>
              <p:tags r:id="rId1"/>
            </p:custDataLst>
          </p:nvPr>
        </p:nvSpPr>
        <p:spPr>
          <a:xfrm>
            <a:off x="733426" y="2939297"/>
            <a:ext cx="6549392" cy="1725930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noAutofit/>
          </a:bodyPr>
          <a:lstStyle/>
          <a:p>
            <a:pPr defTabSz="205740">
              <a:defRPr sz="6000">
                <a:solidFill>
                  <a:srgbClr val="5E5E5E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altLang="zh-CN" sz="3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FZLanTingHei-M-GBK" panose="02000000000000000000" pitchFamily="2" charset="-122"/>
              </a:rPr>
              <a:t>JVET-AM0167: On long-tap interpolation filtering for angular modes</a:t>
            </a:r>
            <a:endParaRPr sz="3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FZLanTingHei-M-GBK" panose="02000000000000000000" pitchFamily="2" charset="-122"/>
            </a:endParaRPr>
          </a:p>
        </p:txBody>
      </p:sp>
      <p:sp>
        <p:nvSpPr>
          <p:cNvPr id="7" name="Helvetica 常规体 15pt"/>
          <p:cNvSpPr txBox="1"/>
          <p:nvPr>
            <p:custDataLst>
              <p:tags r:id="rId2"/>
            </p:custDataLst>
          </p:nvPr>
        </p:nvSpPr>
        <p:spPr>
          <a:xfrm>
            <a:off x="733425" y="5246368"/>
            <a:ext cx="5072289" cy="356870"/>
          </a:xfrm>
          <a:prstGeom prst="rect">
            <a:avLst/>
          </a:prstGeom>
          <a:ln w="12700">
            <a:miter lim="400000"/>
          </a:ln>
        </p:spPr>
        <p:txBody>
          <a:bodyPr wrap="none" lIns="25400" tIns="25400" rIns="25400" bIns="25400" anchor="ctr">
            <a:noAutofit/>
          </a:bodyPr>
          <a:lstStyle>
            <a:lvl1pPr algn="l" defTabSz="421640">
              <a:defRPr b="0" cap="all">
                <a:solidFill>
                  <a:srgbClr val="5E5E5E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zh-CN" sz="150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Tianyu</a:t>
            </a:r>
            <a:r>
              <a:rPr lang="en-US" altLang="zh-CN" sz="15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Dong, </a:t>
            </a:r>
            <a:r>
              <a:rPr lang="en-US" altLang="zh-CN" sz="1500" u="sng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Vasily Rufitskiy</a:t>
            </a:r>
            <a:r>
              <a:rPr lang="en-US" altLang="zh-CN" sz="15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, Alexey Filippov </a:t>
            </a:r>
          </a:p>
        </p:txBody>
      </p:sp>
      <p:sp>
        <p:nvSpPr>
          <p:cNvPr id="8" name="副标题字体为方正兰亭, 14pt"/>
          <p:cNvSpPr txBox="1"/>
          <p:nvPr>
            <p:custDataLst>
              <p:tags r:id="rId3"/>
            </p:custDataLst>
          </p:nvPr>
        </p:nvSpPr>
        <p:spPr>
          <a:xfrm>
            <a:off x="733425" y="5875653"/>
            <a:ext cx="3785309" cy="313055"/>
          </a:xfrm>
          <a:prstGeom prst="rect">
            <a:avLst/>
          </a:prstGeom>
          <a:ln w="12700">
            <a:miter lim="400000"/>
          </a:ln>
        </p:spPr>
        <p:txBody>
          <a:bodyPr wrap="none" lIns="25400" tIns="25400" rIns="25400" bIns="25400" anchor="ctr">
            <a:noAutofit/>
          </a:bodyPr>
          <a:lstStyle/>
          <a:p>
            <a:pPr defTabSz="210820">
              <a:defRPr sz="2800" b="0">
                <a:solidFill>
                  <a:srgbClr val="5E5E5E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17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FZLanTingHei-M-GBK" panose="02000000000000000000" pitchFamily="2" charset="-122"/>
              </a:rPr>
              <a:t>39th Meeting: Daejeon, Korea</a:t>
            </a:r>
            <a:endParaRPr sz="17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FZLanTingHei-M-GBK" panose="02000000000000000000" pitchFamily="2" charset="-122"/>
            </a:endParaRPr>
          </a:p>
        </p:txBody>
      </p:sp>
      <p:sp>
        <p:nvSpPr>
          <p:cNvPr id="9" name="Helvetica 常规体 8pt"/>
          <p:cNvSpPr txBox="1"/>
          <p:nvPr>
            <p:custDataLst>
              <p:tags r:id="rId4"/>
            </p:custDataLst>
          </p:nvPr>
        </p:nvSpPr>
        <p:spPr>
          <a:xfrm>
            <a:off x="733425" y="6184263"/>
            <a:ext cx="3418205" cy="302260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noAutofit/>
          </a:bodyPr>
          <a:lstStyle>
            <a:lvl1pPr algn="l" defTabSz="421640">
              <a:defRPr sz="1600" b="0" cap="all">
                <a:solidFill>
                  <a:srgbClr val="5E5E5E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26 June–4 JULY 2025</a:t>
            </a:r>
            <a:endParaRPr lang="en-GB" altLang="zh-CN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主标题为方正兰亭 , 最大30pt"/>
          <p:cNvSpPr txBox="1"/>
          <p:nvPr/>
        </p:nvSpPr>
        <p:spPr>
          <a:xfrm>
            <a:off x="1123472" y="195099"/>
            <a:ext cx="2153154" cy="374461"/>
          </a:xfrm>
          <a:prstGeom prst="rect">
            <a:avLst/>
          </a:prstGeom>
          <a:ln w="12700">
            <a:miter lim="400000"/>
          </a:ln>
        </p:spPr>
        <p:txBody>
          <a:bodyPr wrap="none" lIns="25400" tIns="25400" rIns="25400" bIns="25400" anchor="ctr">
            <a:spAutoFit/>
          </a:bodyPr>
          <a:lstStyle/>
          <a:p>
            <a:pPr defTabSz="205740">
              <a:defRPr sz="6000">
                <a:solidFill>
                  <a:srgbClr val="5E5E5E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21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FZLanTingHei-M-GBK" panose="02000000000000000000" pitchFamily="2" charset="-122"/>
              </a:rPr>
              <a:t>INTRODUCTION</a:t>
            </a:r>
          </a:p>
        </p:txBody>
      </p:sp>
      <p:sp>
        <p:nvSpPr>
          <p:cNvPr id="15" name="矩形 14"/>
          <p:cNvSpPr/>
          <p:nvPr/>
        </p:nvSpPr>
        <p:spPr>
          <a:xfrm>
            <a:off x="1080083" y="591026"/>
            <a:ext cx="387157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rgbClr val="89898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Intra smoothing decision-making in ECM-17.0</a:t>
            </a:r>
            <a:endParaRPr lang="zh-CN" altLang="en-US" sz="1400" dirty="0">
              <a:solidFill>
                <a:srgbClr val="898989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3" name="幻灯片编号占位符 22"/>
          <p:cNvSpPr>
            <a:spLocks noGrp="1"/>
          </p:cNvSpPr>
          <p:nvPr>
            <p:ph type="sldNum" sz="quarter" idx="12"/>
          </p:nvPr>
        </p:nvSpPr>
        <p:spPr>
          <a:xfrm>
            <a:off x="8967788" y="6356350"/>
            <a:ext cx="2743200" cy="365125"/>
          </a:xfrm>
        </p:spPr>
        <p:txBody>
          <a:bodyPr/>
          <a:lstStyle/>
          <a:p>
            <a:fld id="{2BFE292F-1EBE-6D4A-B339-A324D614A372}" type="slidenum">
              <a:rPr kumimoji="1" lang="zh-CN" altLang="en-US" smtClean="0"/>
              <a:t>1</a:t>
            </a:fld>
            <a:endParaRPr kumimoji="1" lang="zh-CN" alt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CDF7B09-FE67-47BB-B7CC-A215CE74EF43}"/>
              </a:ext>
            </a:extLst>
          </p:cNvPr>
          <p:cNvSpPr txBox="1"/>
          <p:nvPr/>
        </p:nvSpPr>
        <p:spPr>
          <a:xfrm>
            <a:off x="1080083" y="1092370"/>
            <a:ext cx="4055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Aspects of JVET-AM0140</a:t>
            </a:r>
            <a:endParaRPr lang="ru-RU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110B3A1-D639-4E63-9010-8D5CE723BA64}"/>
              </a:ext>
            </a:extLst>
          </p:cNvPr>
          <p:cNvSpPr txBox="1"/>
          <p:nvPr/>
        </p:nvSpPr>
        <p:spPr>
          <a:xfrm>
            <a:off x="1123472" y="4841618"/>
            <a:ext cx="65110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Longer-tap filter selection in DIMD:</a:t>
            </a:r>
            <a:endParaRPr lang="ru-RU" b="1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B4ABE97-9537-4E66-AF89-E3E601711195}"/>
              </a:ext>
            </a:extLst>
          </p:cNvPr>
          <p:cNvGrpSpPr/>
          <p:nvPr/>
        </p:nvGrpSpPr>
        <p:grpSpPr>
          <a:xfrm>
            <a:off x="2267305" y="1559108"/>
            <a:ext cx="279400" cy="1142235"/>
            <a:chOff x="1415049" y="2692468"/>
            <a:chExt cx="279400" cy="1142235"/>
          </a:xfrm>
        </p:grpSpPr>
        <p:pic>
          <p:nvPicPr>
            <p:cNvPr id="12" name="图片 12" descr="形状, 正方形&#10;&#10;描述已自动生成">
              <a:extLst>
                <a:ext uri="{FF2B5EF4-FFF2-40B4-BE49-F238E27FC236}">
                  <a16:creationId xmlns:a16="http://schemas.microsoft.com/office/drawing/2014/main" id="{3F4BE958-61CE-40E4-A297-016BEBFF5F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15049" y="2725820"/>
              <a:ext cx="279400" cy="266700"/>
            </a:xfrm>
            <a:prstGeom prst="rect">
              <a:avLst/>
            </a:prstGeom>
          </p:spPr>
        </p:pic>
        <p:sp>
          <p:nvSpPr>
            <p:cNvPr id="17" name="主标题为方正兰亭 , 最大30pt">
              <a:extLst>
                <a:ext uri="{FF2B5EF4-FFF2-40B4-BE49-F238E27FC236}">
                  <a16:creationId xmlns:a16="http://schemas.microsoft.com/office/drawing/2014/main" id="{BBE7F25E-5BD3-494F-8F32-E803F1C75E56}"/>
                </a:ext>
              </a:extLst>
            </p:cNvPr>
            <p:cNvSpPr txBox="1"/>
            <p:nvPr/>
          </p:nvSpPr>
          <p:spPr>
            <a:xfrm>
              <a:off x="1460926" y="2692468"/>
              <a:ext cx="193964" cy="343684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25400" tIns="25400" rIns="25400" bIns="25400" anchor="ctr">
              <a:spAutoFit/>
            </a:bodyPr>
            <a:lstStyle/>
            <a:p>
              <a:pPr defTabSz="205740">
                <a:defRPr sz="6000">
                  <a:solidFill>
                    <a:srgbClr val="5E5E5E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lang="en-US" altLang="zh-CN" sz="19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FZLanTingHei-M-GBK" panose="02000000000000000000" pitchFamily="2" charset="-122"/>
                </a:rPr>
                <a:t>1</a:t>
              </a:r>
              <a:endParaRPr sz="1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FZLanTingHei-M-GBK" panose="02000000000000000000" pitchFamily="2" charset="-122"/>
              </a:endParaRPr>
            </a:p>
          </p:txBody>
        </p:sp>
        <p:pic>
          <p:nvPicPr>
            <p:cNvPr id="18" name="图片 16" descr="形状, 正方形&#10;&#10;描述已自动生成">
              <a:extLst>
                <a:ext uri="{FF2B5EF4-FFF2-40B4-BE49-F238E27FC236}">
                  <a16:creationId xmlns:a16="http://schemas.microsoft.com/office/drawing/2014/main" id="{0DA9B6B9-71DE-4370-A4AA-A4134C4984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15049" y="3524371"/>
              <a:ext cx="279400" cy="266700"/>
            </a:xfrm>
            <a:prstGeom prst="rect">
              <a:avLst/>
            </a:prstGeom>
          </p:spPr>
        </p:pic>
        <p:sp>
          <p:nvSpPr>
            <p:cNvPr id="19" name="主标题为方正兰亭 , 最大30pt">
              <a:extLst>
                <a:ext uri="{FF2B5EF4-FFF2-40B4-BE49-F238E27FC236}">
                  <a16:creationId xmlns:a16="http://schemas.microsoft.com/office/drawing/2014/main" id="{B383C5A4-0EC5-4440-AE44-30EC0580B64C}"/>
                </a:ext>
              </a:extLst>
            </p:cNvPr>
            <p:cNvSpPr txBox="1"/>
            <p:nvPr/>
          </p:nvSpPr>
          <p:spPr>
            <a:xfrm>
              <a:off x="1460926" y="3491019"/>
              <a:ext cx="193964" cy="343684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25400" tIns="25400" rIns="25400" bIns="25400" anchor="ctr">
              <a:spAutoFit/>
            </a:bodyPr>
            <a:lstStyle/>
            <a:p>
              <a:pPr defTabSz="205740">
                <a:defRPr sz="6000">
                  <a:solidFill>
                    <a:srgbClr val="5E5E5E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lang="en-US" altLang="zh-CN" sz="19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FZLanTingHei-M-GBK" panose="02000000000000000000" pitchFamily="2" charset="-122"/>
                </a:rPr>
                <a:t>2</a:t>
              </a:r>
              <a:endParaRPr sz="1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FZLanTingHei-M-GBK" panose="02000000000000000000" pitchFamily="2" charset="-122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3BF423FA-8CAD-4F95-8143-14A64C9173E6}"/>
              </a:ext>
            </a:extLst>
          </p:cNvPr>
          <p:cNvSpPr txBox="1"/>
          <p:nvPr/>
        </p:nvSpPr>
        <p:spPr>
          <a:xfrm>
            <a:off x="2755406" y="3536335"/>
            <a:ext cx="78001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Improved unwrapping for reference sample before prediction</a:t>
            </a:r>
            <a:endParaRPr lang="ru-RU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61CE304-7D86-47DE-9D00-C9CA6DD45470}"/>
              </a:ext>
            </a:extLst>
          </p:cNvPr>
          <p:cNvSpPr txBox="1"/>
          <p:nvPr/>
        </p:nvSpPr>
        <p:spPr>
          <a:xfrm>
            <a:off x="2755405" y="2339695"/>
            <a:ext cx="85192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Select interpolation filtering in unwrapping in accordance with the prediction filtering</a:t>
            </a:r>
            <a:endParaRPr lang="ru-RU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7FC2A2B-81D6-4E12-9D9B-A39521E3B1F8}"/>
              </a:ext>
            </a:extLst>
          </p:cNvPr>
          <p:cNvSpPr txBox="1"/>
          <p:nvPr/>
        </p:nvSpPr>
        <p:spPr>
          <a:xfrm>
            <a:off x="1080083" y="2945148"/>
            <a:ext cx="4055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Aspects of JVET-AM0149</a:t>
            </a:r>
            <a:endParaRPr lang="ru-RU" b="1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01C050C-EDA7-47D9-A2AF-60D7C3BC4590}"/>
              </a:ext>
            </a:extLst>
          </p:cNvPr>
          <p:cNvGrpSpPr/>
          <p:nvPr/>
        </p:nvGrpSpPr>
        <p:grpSpPr>
          <a:xfrm>
            <a:off x="2267305" y="3536335"/>
            <a:ext cx="279400" cy="1142235"/>
            <a:chOff x="1415049" y="2692468"/>
            <a:chExt cx="279400" cy="1142235"/>
          </a:xfrm>
        </p:grpSpPr>
        <p:pic>
          <p:nvPicPr>
            <p:cNvPr id="26" name="图片 12" descr="形状, 正方形&#10;&#10;描述已自动生成">
              <a:extLst>
                <a:ext uri="{FF2B5EF4-FFF2-40B4-BE49-F238E27FC236}">
                  <a16:creationId xmlns:a16="http://schemas.microsoft.com/office/drawing/2014/main" id="{119EE9B5-750C-4527-AD22-96A3D66AAD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15049" y="2725820"/>
              <a:ext cx="279400" cy="266700"/>
            </a:xfrm>
            <a:prstGeom prst="rect">
              <a:avLst/>
            </a:prstGeom>
          </p:spPr>
        </p:pic>
        <p:sp>
          <p:nvSpPr>
            <p:cNvPr id="27" name="主标题为方正兰亭 , 最大30pt">
              <a:extLst>
                <a:ext uri="{FF2B5EF4-FFF2-40B4-BE49-F238E27FC236}">
                  <a16:creationId xmlns:a16="http://schemas.microsoft.com/office/drawing/2014/main" id="{12917E2A-B5D3-47CD-B0F6-1B7BD74DA916}"/>
                </a:ext>
              </a:extLst>
            </p:cNvPr>
            <p:cNvSpPr txBox="1"/>
            <p:nvPr/>
          </p:nvSpPr>
          <p:spPr>
            <a:xfrm>
              <a:off x="1460926" y="2692468"/>
              <a:ext cx="193964" cy="343684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25400" tIns="25400" rIns="25400" bIns="25400" anchor="ctr">
              <a:spAutoFit/>
            </a:bodyPr>
            <a:lstStyle/>
            <a:p>
              <a:pPr defTabSz="205740">
                <a:defRPr sz="6000">
                  <a:solidFill>
                    <a:srgbClr val="5E5E5E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lang="en-US" altLang="zh-CN" sz="19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FZLanTingHei-M-GBK" panose="02000000000000000000" pitchFamily="2" charset="-122"/>
                </a:rPr>
                <a:t>1</a:t>
              </a:r>
              <a:endParaRPr sz="1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FZLanTingHei-M-GBK" panose="02000000000000000000" pitchFamily="2" charset="-122"/>
              </a:endParaRPr>
            </a:p>
          </p:txBody>
        </p:sp>
        <p:pic>
          <p:nvPicPr>
            <p:cNvPr id="28" name="图片 16" descr="形状, 正方形&#10;&#10;描述已自动生成">
              <a:extLst>
                <a:ext uri="{FF2B5EF4-FFF2-40B4-BE49-F238E27FC236}">
                  <a16:creationId xmlns:a16="http://schemas.microsoft.com/office/drawing/2014/main" id="{196142BB-C959-4B5D-8331-41A958D785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15049" y="3524371"/>
              <a:ext cx="279400" cy="266700"/>
            </a:xfrm>
            <a:prstGeom prst="rect">
              <a:avLst/>
            </a:prstGeom>
          </p:spPr>
        </p:pic>
        <p:sp>
          <p:nvSpPr>
            <p:cNvPr id="29" name="主标题为方正兰亭 , 最大30pt">
              <a:extLst>
                <a:ext uri="{FF2B5EF4-FFF2-40B4-BE49-F238E27FC236}">
                  <a16:creationId xmlns:a16="http://schemas.microsoft.com/office/drawing/2014/main" id="{3263EF7A-9282-43DD-8727-CAB3F041500F}"/>
                </a:ext>
              </a:extLst>
            </p:cNvPr>
            <p:cNvSpPr txBox="1"/>
            <p:nvPr/>
          </p:nvSpPr>
          <p:spPr>
            <a:xfrm>
              <a:off x="1460926" y="3491019"/>
              <a:ext cx="193964" cy="343684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25400" tIns="25400" rIns="25400" bIns="25400" anchor="ctr">
              <a:spAutoFit/>
            </a:bodyPr>
            <a:lstStyle/>
            <a:p>
              <a:pPr defTabSz="205740">
                <a:defRPr sz="6000">
                  <a:solidFill>
                    <a:srgbClr val="5E5E5E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lang="en-US" altLang="zh-CN" sz="19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FZLanTingHei-M-GBK" panose="02000000000000000000" pitchFamily="2" charset="-122"/>
                </a:rPr>
                <a:t>2</a:t>
              </a:r>
              <a:endParaRPr sz="1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FZLanTingHei-M-GBK" panose="02000000000000000000" pitchFamily="2" charset="-122"/>
              </a:endParaRP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44615D97-D7FC-4034-B073-17DD85CFF81C}"/>
              </a:ext>
            </a:extLst>
          </p:cNvPr>
          <p:cNvSpPr txBox="1"/>
          <p:nvPr/>
        </p:nvSpPr>
        <p:spPr>
          <a:xfrm>
            <a:off x="2755406" y="1549576"/>
            <a:ext cx="71165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Do not use smoothing in both TIMD and DIMD fusion process </a:t>
            </a:r>
            <a:endParaRPr lang="ru-RU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A2B60ED-8E64-48DA-A06F-C1E4872E47E8}"/>
              </a:ext>
            </a:extLst>
          </p:cNvPr>
          <p:cNvSpPr txBox="1"/>
          <p:nvPr/>
        </p:nvSpPr>
        <p:spPr>
          <a:xfrm>
            <a:off x="2755406" y="4283651"/>
            <a:ext cx="78001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6tap/8tap filter switch for template generation in TIMD</a:t>
            </a:r>
            <a:endParaRPr lang="ru-RU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025589C-971C-4505-AEE5-12E415D803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009407"/>
              </p:ext>
            </p:extLst>
          </p:nvPr>
        </p:nvGraphicFramePr>
        <p:xfrm>
          <a:off x="2267305" y="5504984"/>
          <a:ext cx="7880044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312776">
                  <a:extLst>
                    <a:ext uri="{9D8B030D-6E8A-4147-A177-3AD203B41FA5}">
                      <a16:colId xmlns:a16="http://schemas.microsoft.com/office/drawing/2014/main" val="1416299168"/>
                    </a:ext>
                  </a:extLst>
                </a:gridCol>
                <a:gridCol w="1312776">
                  <a:extLst>
                    <a:ext uri="{9D8B030D-6E8A-4147-A177-3AD203B41FA5}">
                      <a16:colId xmlns:a16="http://schemas.microsoft.com/office/drawing/2014/main" val="163552155"/>
                    </a:ext>
                  </a:extLst>
                </a:gridCol>
                <a:gridCol w="1313623">
                  <a:extLst>
                    <a:ext uri="{9D8B030D-6E8A-4147-A177-3AD203B41FA5}">
                      <a16:colId xmlns:a16="http://schemas.microsoft.com/office/drawing/2014/main" val="326761914"/>
                    </a:ext>
                  </a:extLst>
                </a:gridCol>
                <a:gridCol w="1313623">
                  <a:extLst>
                    <a:ext uri="{9D8B030D-6E8A-4147-A177-3AD203B41FA5}">
                      <a16:colId xmlns:a16="http://schemas.microsoft.com/office/drawing/2014/main" val="1203654710"/>
                    </a:ext>
                  </a:extLst>
                </a:gridCol>
                <a:gridCol w="1313623">
                  <a:extLst>
                    <a:ext uri="{9D8B030D-6E8A-4147-A177-3AD203B41FA5}">
                      <a16:colId xmlns:a16="http://schemas.microsoft.com/office/drawing/2014/main" val="2149773214"/>
                    </a:ext>
                  </a:extLst>
                </a:gridCol>
                <a:gridCol w="1313623">
                  <a:extLst>
                    <a:ext uri="{9D8B030D-6E8A-4147-A177-3AD203B41FA5}">
                      <a16:colId xmlns:a16="http://schemas.microsoft.com/office/drawing/2014/main" val="205475834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CA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Weight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CA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[1,7]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CA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[8,24]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CA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[25,31]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CA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[32,48]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CA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&gt;48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73009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CA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Filter length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CA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CA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CA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CA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CA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025003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96ED95-B683-DA64-C813-2A01BC28C0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主标题为方正兰亭 , 最大30pt">
            <a:extLst>
              <a:ext uri="{FF2B5EF4-FFF2-40B4-BE49-F238E27FC236}">
                <a16:creationId xmlns:a16="http://schemas.microsoft.com/office/drawing/2014/main" id="{5AA42729-38E6-6401-3CB2-A0630470DC0D}"/>
              </a:ext>
            </a:extLst>
          </p:cNvPr>
          <p:cNvSpPr txBox="1"/>
          <p:nvPr/>
        </p:nvSpPr>
        <p:spPr>
          <a:xfrm>
            <a:off x="1123472" y="195099"/>
            <a:ext cx="6337056" cy="374461"/>
          </a:xfrm>
          <a:prstGeom prst="rect">
            <a:avLst/>
          </a:prstGeom>
          <a:ln w="12700">
            <a:miter lim="400000"/>
          </a:ln>
        </p:spPr>
        <p:txBody>
          <a:bodyPr wrap="none" lIns="25400" tIns="25400" rIns="25400" bIns="25400" anchor="ctr">
            <a:spAutoFit/>
          </a:bodyPr>
          <a:lstStyle/>
          <a:p>
            <a:pPr defTabSz="205740">
              <a:defRPr sz="6000">
                <a:solidFill>
                  <a:srgbClr val="5E5E5E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21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FZLanTingHei-M-GBK" panose="02000000000000000000" pitchFamily="2" charset="-122"/>
              </a:rPr>
              <a:t>Proposal: Frequency response of the 16-tap filter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2A013FFB-5365-48FC-83AF-4F368D7814FA}"/>
              </a:ext>
            </a:extLst>
          </p:cNvPr>
          <p:cNvSpPr/>
          <p:nvPr/>
        </p:nvSpPr>
        <p:spPr>
          <a:xfrm>
            <a:off x="1080083" y="591026"/>
            <a:ext cx="335989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rgbClr val="89898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No smoothing for blended predictors </a:t>
            </a:r>
            <a:endParaRPr lang="zh-CN" altLang="en-US" sz="1400" dirty="0">
              <a:solidFill>
                <a:srgbClr val="898989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3" name="幻灯片编号占位符 22">
            <a:extLst>
              <a:ext uri="{FF2B5EF4-FFF2-40B4-BE49-F238E27FC236}">
                <a16:creationId xmlns:a16="http://schemas.microsoft.com/office/drawing/2014/main" id="{F4FED8FA-C779-05EE-28BA-5BB1A50B1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67788" y="6356350"/>
            <a:ext cx="2743200" cy="365125"/>
          </a:xfrm>
        </p:spPr>
        <p:txBody>
          <a:bodyPr/>
          <a:lstStyle/>
          <a:p>
            <a:fld id="{2BFE292F-1EBE-6D4A-B339-A324D614A372}" type="slidenum">
              <a:rPr kumimoji="1" lang="zh-CN" altLang="en-US" smtClean="0"/>
              <a:t>2</a:t>
            </a:fld>
            <a:endParaRPr kumimoji="1" lang="zh-CN" alt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E259C06-D3EC-46F4-B362-7875B5D6D3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543" y="1204720"/>
            <a:ext cx="10173810" cy="5405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089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主标题为方正兰亭 , 最大30pt"/>
          <p:cNvSpPr txBox="1"/>
          <p:nvPr/>
        </p:nvSpPr>
        <p:spPr>
          <a:xfrm>
            <a:off x="1123472" y="168466"/>
            <a:ext cx="4518225" cy="374461"/>
          </a:xfrm>
          <a:prstGeom prst="rect">
            <a:avLst/>
          </a:prstGeom>
          <a:ln w="12700">
            <a:miter lim="400000"/>
          </a:ln>
        </p:spPr>
        <p:txBody>
          <a:bodyPr wrap="none" lIns="25400" tIns="25400" rIns="25400" bIns="25400" anchor="ctr">
            <a:spAutoFit/>
          </a:bodyPr>
          <a:lstStyle/>
          <a:p>
            <a:pPr defTabSz="205740">
              <a:defRPr sz="6000">
                <a:solidFill>
                  <a:srgbClr val="5E5E5E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21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FZLanTingHei-M-GBK" panose="02000000000000000000" pitchFamily="2" charset="-122"/>
              </a:rPr>
              <a:t>RESULTS for All Intra </a:t>
            </a:r>
            <a:r>
              <a:rPr lang="en-US" sz="2100" dirty="0" err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FZLanTingHei-M-GBK" panose="02000000000000000000" pitchFamily="2" charset="-122"/>
              </a:rPr>
              <a:t>configuratoin</a:t>
            </a:r>
            <a:endParaRPr sz="21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FZLanTingHei-M-GBK" panose="02000000000000000000" pitchFamily="2" charset="-122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CEA98F5-0077-4F4F-9A12-4DD41ACEA8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3556110"/>
              </p:ext>
            </p:extLst>
          </p:nvPr>
        </p:nvGraphicFramePr>
        <p:xfrm>
          <a:off x="1543726" y="2438550"/>
          <a:ext cx="9304792" cy="2388870"/>
        </p:xfrm>
        <a:graphic>
          <a:graphicData uri="http://schemas.openxmlformats.org/drawingml/2006/table">
            <a:tbl>
              <a:tblPr/>
              <a:tblGrid>
                <a:gridCol w="1163099">
                  <a:extLst>
                    <a:ext uri="{9D8B030D-6E8A-4147-A177-3AD203B41FA5}">
                      <a16:colId xmlns:a16="http://schemas.microsoft.com/office/drawing/2014/main" val="3455102618"/>
                    </a:ext>
                  </a:extLst>
                </a:gridCol>
                <a:gridCol w="1163099">
                  <a:extLst>
                    <a:ext uri="{9D8B030D-6E8A-4147-A177-3AD203B41FA5}">
                      <a16:colId xmlns:a16="http://schemas.microsoft.com/office/drawing/2014/main" val="2024016950"/>
                    </a:ext>
                  </a:extLst>
                </a:gridCol>
                <a:gridCol w="1163099">
                  <a:extLst>
                    <a:ext uri="{9D8B030D-6E8A-4147-A177-3AD203B41FA5}">
                      <a16:colId xmlns:a16="http://schemas.microsoft.com/office/drawing/2014/main" val="2233637941"/>
                    </a:ext>
                  </a:extLst>
                </a:gridCol>
                <a:gridCol w="1163099">
                  <a:extLst>
                    <a:ext uri="{9D8B030D-6E8A-4147-A177-3AD203B41FA5}">
                      <a16:colId xmlns:a16="http://schemas.microsoft.com/office/drawing/2014/main" val="2770141239"/>
                    </a:ext>
                  </a:extLst>
                </a:gridCol>
                <a:gridCol w="1163099">
                  <a:extLst>
                    <a:ext uri="{9D8B030D-6E8A-4147-A177-3AD203B41FA5}">
                      <a16:colId xmlns:a16="http://schemas.microsoft.com/office/drawing/2014/main" val="1487237650"/>
                    </a:ext>
                  </a:extLst>
                </a:gridCol>
                <a:gridCol w="1163099">
                  <a:extLst>
                    <a:ext uri="{9D8B030D-6E8A-4147-A177-3AD203B41FA5}">
                      <a16:colId xmlns:a16="http://schemas.microsoft.com/office/drawing/2014/main" val="322879775"/>
                    </a:ext>
                  </a:extLst>
                </a:gridCol>
                <a:gridCol w="1163099">
                  <a:extLst>
                    <a:ext uri="{9D8B030D-6E8A-4147-A177-3AD203B41FA5}">
                      <a16:colId xmlns:a16="http://schemas.microsoft.com/office/drawing/2014/main" val="1775781687"/>
                    </a:ext>
                  </a:extLst>
                </a:gridCol>
                <a:gridCol w="1163099">
                  <a:extLst>
                    <a:ext uri="{9D8B030D-6E8A-4147-A177-3AD203B41FA5}">
                      <a16:colId xmlns:a16="http://schemas.microsoft.com/office/drawing/2014/main" val="2558689819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10" marR="3810" marT="381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All Intra Main 10 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525488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10" marR="3810" marT="381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Over ECM-17.0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888320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10" marR="3810" marT="381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</a:t>
                      </a:r>
                    </a:p>
                  </a:txBody>
                  <a:tcPr marL="3810" marR="3810" marT="38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</a:t>
                      </a:r>
                    </a:p>
                  </a:txBody>
                  <a:tcPr marL="3810" marR="3810" marT="381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EncT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1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DecT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10" marR="3810" marT="381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EncVmPeak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1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DecVmPeak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1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683461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A1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-0.01%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0.00%</a:t>
                      </a:r>
                    </a:p>
                  </a:txBody>
                  <a:tcPr marL="3810" marR="3810" marT="381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0.13%</a:t>
                      </a:r>
                    </a:p>
                  </a:txBody>
                  <a:tcPr marL="3810" marR="3810" marT="381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99.4%</a:t>
                      </a:r>
                    </a:p>
                  </a:txBody>
                  <a:tcPr marL="381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3810" marR="3810" marT="381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381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99.9%</a:t>
                      </a:r>
                    </a:p>
                  </a:txBody>
                  <a:tcPr marL="3810" marR="3810" marT="381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590811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A2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-0.05%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-0.01%</a:t>
                      </a:r>
                    </a:p>
                  </a:txBody>
                  <a:tcPr marL="3810" marR="3810" marT="38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-0.10%</a:t>
                      </a:r>
                    </a:p>
                  </a:txBody>
                  <a:tcPr marL="3810" marR="3810" marT="381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99.7%</a:t>
                      </a:r>
                    </a:p>
                  </a:txBody>
                  <a:tcPr marL="381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3810" marR="3810" marT="381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100.1%</a:t>
                      </a:r>
                    </a:p>
                  </a:txBody>
                  <a:tcPr marL="381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3810" marR="3810" marT="381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337210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B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-0.04%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-0.02%</a:t>
                      </a:r>
                    </a:p>
                  </a:txBody>
                  <a:tcPr marL="3810" marR="3810" marT="38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0.04%</a:t>
                      </a:r>
                    </a:p>
                  </a:txBody>
                  <a:tcPr marL="3810" marR="3810" marT="381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99.4%</a:t>
                      </a:r>
                    </a:p>
                  </a:txBody>
                  <a:tcPr marL="381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100.4%</a:t>
                      </a:r>
                    </a:p>
                  </a:txBody>
                  <a:tcPr marL="3810" marR="3810" marT="381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381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3810" marR="3810" marT="381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803944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C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-0.14%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-0.07%</a:t>
                      </a:r>
                    </a:p>
                  </a:txBody>
                  <a:tcPr marL="3810" marR="3810" marT="38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-0.18%</a:t>
                      </a:r>
                    </a:p>
                  </a:txBody>
                  <a:tcPr marL="3810" marR="3810" marT="381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99.9%</a:t>
                      </a:r>
                    </a:p>
                  </a:txBody>
                  <a:tcPr marL="381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100.4%</a:t>
                      </a:r>
                    </a:p>
                  </a:txBody>
                  <a:tcPr marL="3810" marR="3810" marT="381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381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3810" marR="3810" marT="381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063740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E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-0.03%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-0.07%</a:t>
                      </a:r>
                    </a:p>
                  </a:txBody>
                  <a:tcPr marL="3810" marR="3810" marT="38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-0.12%</a:t>
                      </a:r>
                    </a:p>
                  </a:txBody>
                  <a:tcPr marL="3810" marR="3810" marT="381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99.8%</a:t>
                      </a:r>
                    </a:p>
                  </a:txBody>
                  <a:tcPr marL="381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99.8%</a:t>
                      </a:r>
                    </a:p>
                  </a:txBody>
                  <a:tcPr marL="3810" marR="3810" marT="381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99.9%</a:t>
                      </a:r>
                    </a:p>
                  </a:txBody>
                  <a:tcPr marL="381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100.1%</a:t>
                      </a:r>
                    </a:p>
                  </a:txBody>
                  <a:tcPr marL="3810" marR="3810" marT="381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760708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Overall 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-0.06%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-0.04%</a:t>
                      </a:r>
                    </a:p>
                  </a:txBody>
                  <a:tcPr marL="3810" marR="3810" marT="381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-0.04%</a:t>
                      </a:r>
                    </a:p>
                  </a:txBody>
                  <a:tcPr marL="3810" marR="3810" marT="381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99.6%</a:t>
                      </a:r>
                    </a:p>
                  </a:txBody>
                  <a:tcPr marL="381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100.2%</a:t>
                      </a:r>
                    </a:p>
                  </a:txBody>
                  <a:tcPr marL="3810" marR="3810" marT="381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381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3810" marR="3810" marT="381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924265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D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-0.04%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-0.07%</a:t>
                      </a:r>
                    </a:p>
                  </a:txBody>
                  <a:tcPr marL="3810" marR="3810" marT="381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0.00%</a:t>
                      </a:r>
                    </a:p>
                  </a:txBody>
                  <a:tcPr marL="3810" marR="3810" marT="381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100.1%</a:t>
                      </a:r>
                    </a:p>
                  </a:txBody>
                  <a:tcPr marL="381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100.8%</a:t>
                      </a:r>
                    </a:p>
                  </a:txBody>
                  <a:tcPr marL="3810" marR="3810" marT="381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99.9%</a:t>
                      </a:r>
                    </a:p>
                  </a:txBody>
                  <a:tcPr marL="381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3810" marR="3810" marT="381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948005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F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-0.01%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0.00%</a:t>
                      </a:r>
                    </a:p>
                  </a:txBody>
                  <a:tcPr marL="3810" marR="3810" marT="381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0.13%</a:t>
                      </a:r>
                    </a:p>
                  </a:txBody>
                  <a:tcPr marL="3810" marR="3810" marT="381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99.4%</a:t>
                      </a:r>
                    </a:p>
                  </a:txBody>
                  <a:tcPr marL="381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3810" marR="3810" marT="381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381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99.9%</a:t>
                      </a:r>
                    </a:p>
                  </a:txBody>
                  <a:tcPr marL="3810" marR="3810" marT="381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5769058"/>
                  </a:ext>
                </a:extLst>
              </a:tr>
            </a:tbl>
          </a:graphicData>
        </a:graphic>
      </p:graphicFrame>
      <p:sp>
        <p:nvSpPr>
          <p:cNvPr id="6" name="矩形 18">
            <a:extLst>
              <a:ext uri="{FF2B5EF4-FFF2-40B4-BE49-F238E27FC236}">
                <a16:creationId xmlns:a16="http://schemas.microsoft.com/office/drawing/2014/main" id="{24C6EF35-7312-4A7D-85A1-65A64214F225}"/>
              </a:ext>
            </a:extLst>
          </p:cNvPr>
          <p:cNvSpPr/>
          <p:nvPr/>
        </p:nvSpPr>
        <p:spPr>
          <a:xfrm>
            <a:off x="630617" y="1959855"/>
            <a:ext cx="68710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微软雅黑" panose="020B0503020204020204" charset="-122"/>
                <a:ea typeface="微软雅黑" panose="020B0503020204020204" charset="-122"/>
              </a:rPr>
              <a:t> Results for AI configuration</a:t>
            </a:r>
          </a:p>
        </p:txBody>
      </p:sp>
    </p:spTree>
    <p:extLst>
      <p:ext uri="{BB962C8B-B14F-4D97-AF65-F5344CB8AC3E}">
        <p14:creationId xmlns:p14="http://schemas.microsoft.com/office/powerpoint/2010/main" val="14147638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3088</TotalTime>
  <Words>297</Words>
  <Application>Microsoft Office PowerPoint</Application>
  <PresentationFormat>Widescreen</PresentationFormat>
  <Paragraphs>110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DengXian</vt:lpstr>
      <vt:lpstr>DengXian</vt:lpstr>
      <vt:lpstr>DengXian Light</vt:lpstr>
      <vt:lpstr>Microsoft YaHei</vt:lpstr>
      <vt:lpstr>微软雅黑 Light</vt:lpstr>
      <vt:lpstr>Arial</vt:lpstr>
      <vt:lpstr>FZLanTingHei-M-GBK</vt:lpstr>
      <vt:lpstr>Times New Roman</vt:lpstr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w1683</dc:creator>
  <cp:lastModifiedBy>vasily.rufitskiy</cp:lastModifiedBy>
  <cp:revision>212</cp:revision>
  <cp:lastPrinted>2025-02-17T04:08:00Z</cp:lastPrinted>
  <dcterms:created xsi:type="dcterms:W3CDTF">2025-02-17T04:08:00Z</dcterms:created>
  <dcterms:modified xsi:type="dcterms:W3CDTF">2025-06-29T06:02:47Z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2052-12.1.0.20305</vt:lpwstr>
  </property>
  <property fmtid="{D5CDD505-2E9C-101B-9397-08002B2CF9AE}" pid="3" name="ICV">
    <vt:lpwstr>B9D318235AAD31DBD6CD7B653392705A_43</vt:lpwstr>
  </property>
</Properties>
</file>