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18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797" r:id="rId2"/>
    <p:sldId id="798" r:id="rId3"/>
    <p:sldId id="800" r:id="rId4"/>
    <p:sldId id="801" r:id="rId5"/>
    <p:sldId id="793" r:id="rId6"/>
    <p:sldId id="789" r:id="rId7"/>
    <p:sldId id="770" r:id="rId8"/>
  </p:sldIdLst>
  <p:sldSz cx="12192000" cy="6858000"/>
  <p:notesSz cx="6858000" cy="9144000"/>
  <p:custDataLst>
    <p:tags r:id="rId11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yl" initials="yl" lastIdx="6" clrIdx="0">
    <p:extLst>
      <p:ext uri="{19B8F6BF-5375-455C-9EA6-DF929625EA0E}">
        <p15:presenceInfo xmlns:p15="http://schemas.microsoft.com/office/powerpoint/2012/main" userId="32ec70058f9b678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FF"/>
    <a:srgbClr val="004182"/>
    <a:srgbClr val="15487D"/>
    <a:srgbClr val="1E4BA7"/>
    <a:srgbClr val="004C97"/>
    <a:srgbClr val="004181"/>
    <a:srgbClr val="9F1115"/>
    <a:srgbClr val="000000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16" autoAdjust="0"/>
    <p:restoredTop sz="92937" autoAdjust="0"/>
  </p:normalViewPr>
  <p:slideViewPr>
    <p:cSldViewPr snapToGrid="0">
      <p:cViewPr varScale="1">
        <p:scale>
          <a:sx n="150" d="100"/>
          <a:sy n="150" d="100"/>
        </p:scale>
        <p:origin x="61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1824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2AA64E-2965-4E2F-94EB-5F959AA87388}" type="datetimeFigureOut">
              <a:rPr lang="zh-CN" altLang="en-US" smtClean="0"/>
              <a:t>2025/6/26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C6749B-331A-43E9-8BFA-938FF8CA72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4AB45E-A16E-4ECE-8561-605081E31EFB}" type="datetimeFigureOut">
              <a:rPr lang="zh-CN" altLang="en-US" smtClean="0"/>
              <a:t>2025/6/26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8613AD-59D8-4D01-82C6-706CC7DEA64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8613AD-59D8-4D01-82C6-706CC7DEA64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62355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8613AD-59D8-4D01-82C6-706CC7DEA64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9676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8613AD-59D8-4D01-82C6-706CC7DEA64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622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8613AD-59D8-4D01-82C6-706CC7DEA64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2746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" y="252416"/>
            <a:ext cx="11952817" cy="176688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350" dirty="0">
              <a:solidFill>
                <a:srgbClr val="1E4BA7"/>
              </a:solidFill>
              <a:latin typeface="Eras Demi ITC" panose="020B0805030504020804" pitchFamily="34" charset="0"/>
              <a:cs typeface="Aparajita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5949950"/>
            <a:ext cx="12192000" cy="927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35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449764"/>
            <a:ext cx="10515600" cy="2342308"/>
          </a:xfrm>
        </p:spPr>
        <p:txBody>
          <a:bodyPr anchor="b"/>
          <a:lstStyle>
            <a:lvl1pPr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1518024" y="4329489"/>
            <a:ext cx="9829427" cy="1500187"/>
          </a:xfrm>
        </p:spPr>
        <p:txBody>
          <a:bodyPr/>
          <a:lstStyle>
            <a:lvl1pPr marL="0" indent="0">
              <a:buNone/>
              <a:defRPr sz="2000" b="1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5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72" name="矩形 71"/>
          <p:cNvSpPr/>
          <p:nvPr userDrawn="1"/>
        </p:nvSpPr>
        <p:spPr>
          <a:xfrm>
            <a:off x="1697317" y="908050"/>
            <a:ext cx="2341280" cy="147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pic>
        <p:nvPicPr>
          <p:cNvPr id="93" name="图片 9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68021" y="5665002"/>
            <a:ext cx="2971953" cy="868194"/>
          </a:xfrm>
          <a:prstGeom prst="rect">
            <a:avLst/>
          </a:prstGeom>
        </p:spPr>
      </p:pic>
      <p:cxnSp>
        <p:nvCxnSpPr>
          <p:cNvPr id="94" name="直接连接符 93"/>
          <p:cNvCxnSpPr/>
          <p:nvPr userDrawn="1"/>
        </p:nvCxnSpPr>
        <p:spPr bwMode="auto">
          <a:xfrm>
            <a:off x="0" y="6811827"/>
            <a:ext cx="12184592" cy="0"/>
          </a:xfrm>
          <a:prstGeom prst="line">
            <a:avLst/>
          </a:prstGeom>
          <a:ln w="101600">
            <a:solidFill>
              <a:srgbClr val="0041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 userDrawn="1"/>
        </p:nvCxnSpPr>
        <p:spPr bwMode="auto">
          <a:xfrm>
            <a:off x="4868" y="6672511"/>
            <a:ext cx="12184592" cy="0"/>
          </a:xfrm>
          <a:prstGeom prst="line">
            <a:avLst/>
          </a:prstGeom>
          <a:ln w="101600">
            <a:solidFill>
              <a:srgbClr val="0041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 userDrawn="1"/>
        </p:nvCxnSpPr>
        <p:spPr bwMode="auto">
          <a:xfrm>
            <a:off x="0" y="6678376"/>
            <a:ext cx="12184592" cy="0"/>
          </a:xfrm>
          <a:prstGeom prst="line">
            <a:avLst/>
          </a:prstGeom>
          <a:ln w="393700">
            <a:solidFill>
              <a:srgbClr val="0041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7" name="组合 23"/>
          <p:cNvGrpSpPr/>
          <p:nvPr userDrawn="1"/>
        </p:nvGrpSpPr>
        <p:grpSpPr bwMode="auto">
          <a:xfrm rot="5400000">
            <a:off x="11426431" y="6222401"/>
            <a:ext cx="509588" cy="853017"/>
            <a:chOff x="871911" y="5177756"/>
            <a:chExt cx="8272089" cy="640348"/>
          </a:xfrm>
        </p:grpSpPr>
        <p:cxnSp>
          <p:nvCxnSpPr>
            <p:cNvPr id="98" name="直接连接符 97"/>
            <p:cNvCxnSpPr/>
            <p:nvPr userDrawn="1"/>
          </p:nvCxnSpPr>
          <p:spPr>
            <a:xfrm>
              <a:off x="871911" y="5177756"/>
              <a:ext cx="8272089" cy="0"/>
            </a:xfrm>
            <a:prstGeom prst="line">
              <a:avLst/>
            </a:prstGeom>
            <a:ln w="190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接连接符 98"/>
            <p:cNvCxnSpPr/>
            <p:nvPr userDrawn="1"/>
          </p:nvCxnSpPr>
          <p:spPr>
            <a:xfrm>
              <a:off x="871911" y="5257204"/>
              <a:ext cx="8272089" cy="0"/>
            </a:xfrm>
            <a:prstGeom prst="line">
              <a:avLst/>
            </a:prstGeom>
            <a:ln w="190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接连接符 99"/>
            <p:cNvCxnSpPr/>
            <p:nvPr userDrawn="1"/>
          </p:nvCxnSpPr>
          <p:spPr>
            <a:xfrm>
              <a:off x="871911" y="5338241"/>
              <a:ext cx="8272089" cy="0"/>
            </a:xfrm>
            <a:prstGeom prst="line">
              <a:avLst/>
            </a:prstGeom>
            <a:ln w="190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接连接符 100"/>
            <p:cNvCxnSpPr/>
            <p:nvPr userDrawn="1"/>
          </p:nvCxnSpPr>
          <p:spPr>
            <a:xfrm>
              <a:off x="871911" y="5417688"/>
              <a:ext cx="8272089" cy="0"/>
            </a:xfrm>
            <a:prstGeom prst="line">
              <a:avLst/>
            </a:prstGeom>
            <a:ln w="190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接连接符 101"/>
            <p:cNvCxnSpPr/>
            <p:nvPr userDrawn="1"/>
          </p:nvCxnSpPr>
          <p:spPr>
            <a:xfrm>
              <a:off x="871911" y="5498724"/>
              <a:ext cx="8272089" cy="0"/>
            </a:xfrm>
            <a:prstGeom prst="line">
              <a:avLst/>
            </a:prstGeom>
            <a:ln w="190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接连接符 102"/>
            <p:cNvCxnSpPr/>
            <p:nvPr userDrawn="1"/>
          </p:nvCxnSpPr>
          <p:spPr>
            <a:xfrm>
              <a:off x="871911" y="5578172"/>
              <a:ext cx="8272089" cy="0"/>
            </a:xfrm>
            <a:prstGeom prst="line">
              <a:avLst/>
            </a:prstGeom>
            <a:ln w="190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接连接符 103"/>
            <p:cNvCxnSpPr/>
            <p:nvPr userDrawn="1"/>
          </p:nvCxnSpPr>
          <p:spPr>
            <a:xfrm>
              <a:off x="871911" y="5657619"/>
              <a:ext cx="8272089" cy="0"/>
            </a:xfrm>
            <a:prstGeom prst="line">
              <a:avLst/>
            </a:prstGeom>
            <a:ln w="190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直接连接符 104"/>
            <p:cNvCxnSpPr/>
            <p:nvPr userDrawn="1"/>
          </p:nvCxnSpPr>
          <p:spPr>
            <a:xfrm>
              <a:off x="871911" y="5738656"/>
              <a:ext cx="8272089" cy="0"/>
            </a:xfrm>
            <a:prstGeom prst="line">
              <a:avLst/>
            </a:prstGeom>
            <a:ln w="190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接连接符 105"/>
            <p:cNvCxnSpPr/>
            <p:nvPr userDrawn="1"/>
          </p:nvCxnSpPr>
          <p:spPr>
            <a:xfrm>
              <a:off x="871911" y="5818104"/>
              <a:ext cx="8272089" cy="0"/>
            </a:xfrm>
            <a:prstGeom prst="line">
              <a:avLst/>
            </a:prstGeom>
            <a:ln w="190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C21ED44-3DA1-47CE-BA70-E3B3253DFDBB}" type="datetimeFigureOut">
              <a:rPr lang="zh-CN" altLang="en-US" smtClean="0"/>
              <a:t>2025/6/26</a:t>
            </a:fld>
            <a:endParaRPr lang="zh-CN" altLang="en-US"/>
          </a:p>
        </p:txBody>
      </p:sp>
      <p:sp>
        <p:nvSpPr>
          <p:cNvPr id="34" name="页脚占位符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35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47210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A493029-F1BC-4F70-959F-7E8E6212C6F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6" name="矩形 35"/>
          <p:cNvSpPr/>
          <p:nvPr userDrawn="1"/>
        </p:nvSpPr>
        <p:spPr>
          <a:xfrm>
            <a:off x="7769411" y="370713"/>
            <a:ext cx="4396423" cy="50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1350" dirty="0">
                <a:solidFill>
                  <a:srgbClr val="1E4BA7"/>
                </a:solidFill>
                <a:latin typeface="Eras Demi ITC" panose="020B0805030504020804" pitchFamily="34" charset="0"/>
                <a:cs typeface="Aparajita" panose="020B0604020202020204" pitchFamily="34" charset="0"/>
              </a:rPr>
              <a:t>Multimedia Communication Lab.</a:t>
            </a:r>
            <a:endParaRPr lang="zh-CN" altLang="en-US" sz="1350" dirty="0">
              <a:solidFill>
                <a:srgbClr val="1E4BA7"/>
              </a:solidFill>
              <a:latin typeface="Eras Demi ITC" panose="020B0805030504020804" pitchFamily="34" charset="0"/>
              <a:cs typeface="Aparajita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spcAft>
                <a:spcPts val="600"/>
              </a:spcAft>
              <a:defRPr sz="2000"/>
            </a:lvl1pPr>
            <a:lvl2pPr>
              <a:spcAft>
                <a:spcPts val="600"/>
              </a:spcAft>
              <a:defRPr sz="1600"/>
            </a:lvl2pPr>
            <a:lvl3pPr>
              <a:spcAft>
                <a:spcPts val="600"/>
              </a:spcAft>
              <a:defRPr sz="1400"/>
            </a:lvl3pPr>
            <a:lvl4pPr>
              <a:spcAft>
                <a:spcPts val="600"/>
              </a:spcAft>
              <a:defRPr sz="1100"/>
            </a:lvl4pPr>
            <a:lvl5pPr>
              <a:spcAft>
                <a:spcPts val="600"/>
              </a:spcAft>
              <a:defRPr sz="1100"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7000" y="6472103"/>
            <a:ext cx="5825836" cy="309697"/>
          </a:xfrm>
          <a:solidFill>
            <a:schemeClr val="bg1"/>
          </a:solidFill>
        </p:spPr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765115"/>
            <a:ext cx="5181600" cy="4692179"/>
          </a:xfrm>
        </p:spPr>
        <p:txBody>
          <a:bodyPr/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765115"/>
            <a:ext cx="5181600" cy="4692179"/>
          </a:xfrm>
        </p:spPr>
        <p:txBody>
          <a:bodyPr/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C21ED44-3DA1-47CE-BA70-E3B3253DFDBB}" type="datetimeFigureOut">
              <a:rPr lang="zh-CN" altLang="en-US" smtClean="0"/>
              <a:t>2025/6/26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62400" y="6429767"/>
            <a:ext cx="5842000" cy="365125"/>
          </a:xfrm>
          <a:solidFill>
            <a:schemeClr val="bg1"/>
          </a:solidFill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47210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A493029-F1BC-4F70-959F-7E8E6212C6F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277800" y="128848"/>
            <a:ext cx="11076001" cy="426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819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199" y="763929"/>
            <a:ext cx="11055745" cy="563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47210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675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1ED44-3DA1-47CE-BA70-E3B3253DFDBB}" type="datetimeFigureOut">
              <a:rPr lang="zh-CN" altLang="en-US" smtClean="0"/>
              <a:t>2025/6/26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937000" y="6472103"/>
            <a:ext cx="5850028" cy="28410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ctr" eaLnBrk="1" hangingPunct="1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1" y="636609"/>
            <a:ext cx="8920223" cy="0"/>
          </a:xfrm>
          <a:prstGeom prst="line">
            <a:avLst/>
          </a:prstGeom>
          <a:ln w="63500">
            <a:solidFill>
              <a:srgbClr val="0041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 userDrawn="1"/>
        </p:nvCxnSpPr>
        <p:spPr bwMode="auto">
          <a:xfrm flipV="1">
            <a:off x="0" y="6654665"/>
            <a:ext cx="12192000" cy="36469"/>
          </a:xfrm>
          <a:prstGeom prst="line">
            <a:avLst/>
          </a:prstGeom>
          <a:ln w="403225">
            <a:solidFill>
              <a:srgbClr val="0041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组合 23"/>
          <p:cNvGrpSpPr/>
          <p:nvPr userDrawn="1"/>
        </p:nvGrpSpPr>
        <p:grpSpPr bwMode="auto">
          <a:xfrm rot="5400000">
            <a:off x="8350079" y="210078"/>
            <a:ext cx="88906" cy="853017"/>
            <a:chOff x="871911" y="5177756"/>
            <a:chExt cx="8272089" cy="640348"/>
          </a:xfrm>
        </p:grpSpPr>
        <p:cxnSp>
          <p:nvCxnSpPr>
            <p:cNvPr id="56" name="直接连接符 55"/>
            <p:cNvCxnSpPr/>
            <p:nvPr userDrawn="1"/>
          </p:nvCxnSpPr>
          <p:spPr>
            <a:xfrm>
              <a:off x="871911" y="5177756"/>
              <a:ext cx="8272089" cy="0"/>
            </a:xfrm>
            <a:prstGeom prst="line">
              <a:avLst/>
            </a:prstGeom>
            <a:ln w="190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 userDrawn="1"/>
          </p:nvCxnSpPr>
          <p:spPr>
            <a:xfrm>
              <a:off x="871911" y="5257204"/>
              <a:ext cx="8272089" cy="0"/>
            </a:xfrm>
            <a:prstGeom prst="line">
              <a:avLst/>
            </a:prstGeom>
            <a:ln w="190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 userDrawn="1"/>
          </p:nvCxnSpPr>
          <p:spPr>
            <a:xfrm>
              <a:off x="871911" y="5338241"/>
              <a:ext cx="8272089" cy="0"/>
            </a:xfrm>
            <a:prstGeom prst="line">
              <a:avLst/>
            </a:prstGeom>
            <a:ln w="190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 userDrawn="1"/>
          </p:nvCxnSpPr>
          <p:spPr>
            <a:xfrm>
              <a:off x="871911" y="5417688"/>
              <a:ext cx="8272089" cy="0"/>
            </a:xfrm>
            <a:prstGeom prst="line">
              <a:avLst/>
            </a:prstGeom>
            <a:ln w="190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/>
            <p:nvPr userDrawn="1"/>
          </p:nvCxnSpPr>
          <p:spPr>
            <a:xfrm>
              <a:off x="871911" y="5498724"/>
              <a:ext cx="8272089" cy="0"/>
            </a:xfrm>
            <a:prstGeom prst="line">
              <a:avLst/>
            </a:prstGeom>
            <a:ln w="190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 userDrawn="1"/>
          </p:nvCxnSpPr>
          <p:spPr>
            <a:xfrm>
              <a:off x="871911" y="5578172"/>
              <a:ext cx="8272089" cy="0"/>
            </a:xfrm>
            <a:prstGeom prst="line">
              <a:avLst/>
            </a:prstGeom>
            <a:ln w="190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 userDrawn="1"/>
          </p:nvCxnSpPr>
          <p:spPr>
            <a:xfrm>
              <a:off x="871911" y="5657619"/>
              <a:ext cx="8272089" cy="0"/>
            </a:xfrm>
            <a:prstGeom prst="line">
              <a:avLst/>
            </a:prstGeom>
            <a:ln w="190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 userDrawn="1"/>
          </p:nvCxnSpPr>
          <p:spPr>
            <a:xfrm>
              <a:off x="871911" y="5738656"/>
              <a:ext cx="8272089" cy="0"/>
            </a:xfrm>
            <a:prstGeom prst="line">
              <a:avLst/>
            </a:prstGeom>
            <a:ln w="190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 userDrawn="1"/>
          </p:nvCxnSpPr>
          <p:spPr>
            <a:xfrm>
              <a:off x="871911" y="5818104"/>
              <a:ext cx="8272089" cy="0"/>
            </a:xfrm>
            <a:prstGeom prst="line">
              <a:avLst/>
            </a:prstGeom>
            <a:ln w="190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矩形 9"/>
          <p:cNvSpPr/>
          <p:nvPr userDrawn="1"/>
        </p:nvSpPr>
        <p:spPr>
          <a:xfrm>
            <a:off x="10398311" y="6386941"/>
            <a:ext cx="2022683" cy="509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16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Xidian</a:t>
            </a:r>
            <a:r>
              <a:rPr lang="en-US" altLang="zh-CN" sz="1600" baseline="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Univ</a:t>
            </a:r>
            <a:r>
              <a:rPr lang="en-US" altLang="zh-CN" sz="1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16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302736" y="6469683"/>
            <a:ext cx="418679" cy="35498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51435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kern="12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  <a:cs typeface="Arial" panose="020B0604020202020204" pitchFamily="34" charset="0"/>
        </a:defRPr>
      </a:lvl1pPr>
      <a:lvl2pPr algn="l" defTabSz="51435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 Black" panose="020B0A04020102020204" pitchFamily="34" charset="0"/>
          <a:ea typeface="黑体" panose="02010609060101010101" pitchFamily="49" charset="-122"/>
        </a:defRPr>
      </a:lvl2pPr>
      <a:lvl3pPr algn="l" defTabSz="51435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 Black" panose="020B0A04020102020204" pitchFamily="34" charset="0"/>
          <a:ea typeface="黑体" panose="02010609060101010101" pitchFamily="49" charset="-122"/>
        </a:defRPr>
      </a:lvl3pPr>
      <a:lvl4pPr algn="l" defTabSz="51435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 Black" panose="020B0A04020102020204" pitchFamily="34" charset="0"/>
          <a:ea typeface="黑体" panose="02010609060101010101" pitchFamily="49" charset="-122"/>
        </a:defRPr>
      </a:lvl4pPr>
      <a:lvl5pPr algn="l" defTabSz="51435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 Black" panose="020B0A04020102020204" pitchFamily="34" charset="0"/>
          <a:ea typeface="黑体" panose="02010609060101010101" pitchFamily="49" charset="-122"/>
        </a:defRPr>
      </a:lvl5pPr>
      <a:lvl6pPr marL="342900" algn="l" defTabSz="51435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 Black" panose="020B0A04020102020204" pitchFamily="34" charset="0"/>
          <a:ea typeface="黑体" panose="02010609060101010101" pitchFamily="49" charset="-122"/>
        </a:defRPr>
      </a:lvl6pPr>
      <a:lvl7pPr marL="685800" algn="l" defTabSz="51435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 Black" panose="020B0A04020102020204" pitchFamily="34" charset="0"/>
          <a:ea typeface="黑体" panose="02010609060101010101" pitchFamily="49" charset="-122"/>
        </a:defRPr>
      </a:lvl7pPr>
      <a:lvl8pPr marL="1028700" algn="l" defTabSz="51435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 Black" panose="020B0A04020102020204" pitchFamily="34" charset="0"/>
          <a:ea typeface="黑体" panose="02010609060101010101" pitchFamily="49" charset="-122"/>
        </a:defRPr>
      </a:lvl8pPr>
      <a:lvl9pPr marL="1371600" algn="l" defTabSz="51435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 Black" panose="020B0A04020102020204" pitchFamily="34" charset="0"/>
          <a:ea typeface="黑体" panose="02010609060101010101" pitchFamily="49" charset="-122"/>
        </a:defRPr>
      </a:lvl9pPr>
    </p:titleStyle>
    <p:bodyStyle>
      <a:lvl1pPr marL="128905" indent="-128905" algn="l" defTabSz="514350" rtl="0" eaLnBrk="1" fontAlgn="base" hangingPunct="1">
        <a:lnSpc>
          <a:spcPct val="100000"/>
        </a:lnSpc>
        <a:spcBef>
          <a:spcPts val="565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  <a:cs typeface="Arial" panose="020B0604020202020204" pitchFamily="34" charset="0"/>
        </a:defRPr>
      </a:lvl1pPr>
      <a:lvl2pPr marL="386080" indent="-128905" algn="l" defTabSz="514350" rtl="0" eaLnBrk="1" fontAlgn="base" hangingPunct="1">
        <a:lnSpc>
          <a:spcPct val="100000"/>
        </a:lnSpc>
        <a:spcBef>
          <a:spcPts val="28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  <a:cs typeface="Arial" panose="020B0604020202020204" pitchFamily="34" charset="0"/>
        </a:defRPr>
      </a:lvl2pPr>
      <a:lvl3pPr marL="643255" indent="-128905" algn="l" defTabSz="514350" rtl="0" eaLnBrk="1" fontAlgn="base" hangingPunct="1">
        <a:lnSpc>
          <a:spcPct val="100000"/>
        </a:lnSpc>
        <a:spcBef>
          <a:spcPts val="280"/>
        </a:spcBef>
        <a:spcAft>
          <a:spcPts val="6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  <a:cs typeface="Arial" panose="020B0604020202020204" pitchFamily="34" charset="0"/>
        </a:defRPr>
      </a:lvl3pPr>
      <a:lvl4pPr marL="900430" indent="-128905" algn="l" defTabSz="514350" rtl="0" eaLnBrk="1" fontAlgn="base" hangingPunct="1">
        <a:lnSpc>
          <a:spcPct val="100000"/>
        </a:lnSpc>
        <a:spcBef>
          <a:spcPts val="280"/>
        </a:spcBef>
        <a:spcAft>
          <a:spcPts val="600"/>
        </a:spcAft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  <a:cs typeface="Arial" panose="020B0604020202020204" pitchFamily="34" charset="0"/>
        </a:defRPr>
      </a:lvl4pPr>
      <a:lvl5pPr marL="1157605" indent="-128905" algn="l" defTabSz="514350" rtl="0" eaLnBrk="1" fontAlgn="base" hangingPunct="1">
        <a:lnSpc>
          <a:spcPct val="100000"/>
        </a:lnSpc>
        <a:spcBef>
          <a:spcPts val="280"/>
        </a:spcBef>
        <a:spcAft>
          <a:spcPts val="600"/>
        </a:spcAft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  <a:cs typeface="Arial" panose="020B0604020202020204" pitchFamily="34" charset="0"/>
        </a:defRPr>
      </a:lvl5pPr>
      <a:lvl6pPr marL="141478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9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91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63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98139" y="2350156"/>
            <a:ext cx="9795722" cy="1010264"/>
          </a:xfrm>
        </p:spPr>
        <p:txBody>
          <a:bodyPr/>
          <a:lstStyle/>
          <a:p>
            <a:pPr algn="ctr"/>
            <a:r>
              <a:rPr lang="en-US" altLang="zh-CN" dirty="0"/>
              <a:t>JVET-AM0127</a:t>
            </a:r>
            <a:br>
              <a:rPr lang="en-US" altLang="zh-CN" dirty="0"/>
            </a:br>
            <a:r>
              <a:rPr lang="en-US" altLang="zh-CN" dirty="0"/>
              <a:t>EE2-related: Advanced Budget Control for TSRC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>
            <a:extLst>
              <a:ext uri="{FF2B5EF4-FFF2-40B4-BE49-F238E27FC236}">
                <a16:creationId xmlns:a16="http://schemas.microsoft.com/office/drawing/2014/main" id="{5501B247-DAE0-4B04-9E81-13E7803CB8C9}"/>
              </a:ext>
            </a:extLst>
          </p:cNvPr>
          <p:cNvSpPr txBox="1">
            <a:spLocks/>
          </p:cNvSpPr>
          <p:nvPr/>
        </p:nvSpPr>
        <p:spPr bwMode="auto">
          <a:xfrm>
            <a:off x="37378" y="145757"/>
            <a:ext cx="2141942" cy="420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defRPr>
            </a:lvl1pPr>
            <a:lvl2pPr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2pPr>
            <a:lvl3pPr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3pPr>
            <a:lvl4pPr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4pPr>
            <a:lvl5pPr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5pPr>
            <a:lvl6pPr marL="342900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6pPr>
            <a:lvl7pPr marL="685800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7pPr>
            <a:lvl8pPr marL="1028700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8pPr>
            <a:lvl9pPr marL="1371600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Background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内容占位符 2">
                <a:extLst>
                  <a:ext uri="{FF2B5EF4-FFF2-40B4-BE49-F238E27FC236}">
                    <a16:creationId xmlns:a16="http://schemas.microsoft.com/office/drawing/2014/main" id="{4B3C685D-4673-4EAA-A889-FC41DD743E4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02436" y="937896"/>
                <a:ext cx="11707097" cy="34385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lvl1pPr marL="128905" indent="-128905" algn="l" defTabSz="514350" rtl="0" eaLnBrk="1" fontAlgn="base" hangingPunct="1">
                  <a:lnSpc>
                    <a:spcPct val="100000"/>
                  </a:lnSpc>
                  <a:spcBef>
                    <a:spcPts val="565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defRPr>
                </a:lvl1pPr>
                <a:lvl2pPr marL="386080" indent="-128905" algn="l" defTabSz="514350" rtl="0" eaLnBrk="1" fontAlgn="base" hangingPunct="1">
                  <a:lnSpc>
                    <a:spcPct val="100000"/>
                  </a:lnSpc>
                  <a:spcBef>
                    <a:spcPts val="28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defRPr>
                </a:lvl2pPr>
                <a:lvl3pPr marL="643255" indent="-128905" algn="l" defTabSz="514350" rtl="0" eaLnBrk="1" fontAlgn="base" hangingPunct="1">
                  <a:lnSpc>
                    <a:spcPct val="100000"/>
                  </a:lnSpc>
                  <a:spcBef>
                    <a:spcPts val="28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defRPr>
                </a:lvl3pPr>
                <a:lvl4pPr marL="900430" indent="-128905" algn="l" defTabSz="514350" rtl="0" eaLnBrk="1" fontAlgn="base" hangingPunct="1">
                  <a:lnSpc>
                    <a:spcPct val="100000"/>
                  </a:lnSpc>
                  <a:spcBef>
                    <a:spcPts val="28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  <a:defRPr sz="1100" kern="12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defRPr>
                </a:lvl4pPr>
                <a:lvl5pPr marL="1157605" indent="-128905" algn="l" defTabSz="514350" rtl="0" eaLnBrk="1" fontAlgn="base" hangingPunct="1">
                  <a:lnSpc>
                    <a:spcPct val="100000"/>
                  </a:lnSpc>
                  <a:spcBef>
                    <a:spcPts val="28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  <a:defRPr sz="1100" kern="1200">
                    <a:solidFill>
                      <a:schemeClr val="tx1"/>
                    </a:solidFill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defRPr>
                </a:lvl5pPr>
                <a:lvl6pPr marL="1414780" indent="-128905" algn="l" defTabSz="514350" rtl="0" eaLnBrk="1" latinLnBrk="0" hangingPunct="1">
                  <a:lnSpc>
                    <a:spcPct val="90000"/>
                  </a:lnSpc>
                  <a:spcBef>
                    <a:spcPts val="280"/>
                  </a:spcBef>
                  <a:buFont typeface="Arial" panose="020B0604020202020204" pitchFamily="34" charset="0"/>
                  <a:buChar char="•"/>
                  <a:defRPr sz="101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671955" indent="-128905" algn="l" defTabSz="514350" rtl="0" eaLnBrk="1" latinLnBrk="0" hangingPunct="1">
                  <a:lnSpc>
                    <a:spcPct val="90000"/>
                  </a:lnSpc>
                  <a:spcBef>
                    <a:spcPts val="280"/>
                  </a:spcBef>
                  <a:buFont typeface="Arial" panose="020B0604020202020204" pitchFamily="34" charset="0"/>
                  <a:buChar char="•"/>
                  <a:defRPr sz="101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929130" indent="-128905" algn="l" defTabSz="514350" rtl="0" eaLnBrk="1" latinLnBrk="0" hangingPunct="1">
                  <a:lnSpc>
                    <a:spcPct val="90000"/>
                  </a:lnSpc>
                  <a:spcBef>
                    <a:spcPts val="280"/>
                  </a:spcBef>
                  <a:buFont typeface="Arial" panose="020B0604020202020204" pitchFamily="34" charset="0"/>
                  <a:buChar char="•"/>
                  <a:defRPr sz="101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186305" indent="-128905" algn="l" defTabSz="514350" rtl="0" eaLnBrk="1" latinLnBrk="0" hangingPunct="1">
                  <a:lnSpc>
                    <a:spcPct val="90000"/>
                  </a:lnSpc>
                  <a:spcBef>
                    <a:spcPts val="280"/>
                  </a:spcBef>
                  <a:buFont typeface="Arial" panose="020B0604020202020204" pitchFamily="34" charset="0"/>
                  <a:buChar char="•"/>
                  <a:defRPr sz="101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CN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current ECM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altLang="zh-CN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</a:t>
                </a:r>
                <a:r>
                  <a:rPr lang="zh-CN" alt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control</a:t>
                </a:r>
                <a:r>
                  <a:rPr lang="zh-CN" alt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zh-CN" alt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throughput,</a:t>
                </a:r>
                <a:r>
                  <a:rPr lang="zh-CN" alt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there</a:t>
                </a:r>
                <a:r>
                  <a:rPr lang="zh-CN" alt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</a:t>
                </a:r>
                <a:r>
                  <a:rPr lang="zh-CN" alt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zh-CN" alt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context</a:t>
                </a:r>
                <a:r>
                  <a:rPr lang="zh-CN" alt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coded</a:t>
                </a:r>
                <a:r>
                  <a:rPr lang="zh-CN" alt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bin</a:t>
                </a:r>
                <a:r>
                  <a:rPr lang="zh-CN" alt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budget</a:t>
                </a:r>
                <a:r>
                  <a:rPr lang="zh-CN" alt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</a:t>
                </a:r>
                <a:r>
                  <a:rPr lang="zh-CN" alt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each</a:t>
                </a:r>
                <a:r>
                  <a:rPr lang="zh-CN" alt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transform</a:t>
                </a:r>
                <a:r>
                  <a:rPr lang="zh-CN" alt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skip</a:t>
                </a:r>
                <a:r>
                  <a:rPr lang="zh-CN" alt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residual coding (TSRC) block.</a:t>
                </a:r>
                <a:endPara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86080" lvl="2">
                  <a:lnSpc>
                    <a:spcPct val="150000"/>
                  </a:lnSpc>
                  <a:spcBef>
                    <a:spcPts val="565"/>
                  </a:spcBef>
                </a:pPr>
                <a:r>
                  <a:rPr lang="en-US" altLang="zh-CN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number of context coded bins within this block cannot exceed this pre-</a:t>
                </a:r>
                <a:r>
                  <a:rPr lang="en-US" altLang="zh-CN" sz="1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dfined</a:t>
                </a:r>
                <a:r>
                  <a:rPr lang="en-US" altLang="zh-CN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budget.</a:t>
                </a:r>
              </a:p>
              <a:p>
                <a:pPr marL="386080" lvl="2">
                  <a:lnSpc>
                    <a:spcPct val="150000"/>
                  </a:lnSpc>
                  <a:spcBef>
                    <a:spcPts val="565"/>
                  </a:spcBef>
                </a:pPr>
                <a:r>
                  <a:rPr lang="en-US" altLang="zh-CN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Maximum Number of Context-Coded Bins (</a:t>
                </a:r>
                <a:r>
                  <a:rPr lang="en-US" altLang="zh-CN" sz="1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Mccb</a:t>
                </a:r>
                <a:r>
                  <a:rPr lang="en-US" altLang="zh-CN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is calculate as follow:</a:t>
                </a:r>
                <a:endParaRPr lang="en-US" altLang="zh-CN" sz="1800" b="0" i="1" dirty="0"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257175" lvl="2" indent="0">
                  <a:lnSpc>
                    <a:spcPct val="150000"/>
                  </a:lnSpc>
                  <a:spcBef>
                    <a:spcPts val="565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8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𝑀𝑐𝑐𝑏</m:t>
                      </m:r>
                      <m:r>
                        <a:rPr lang="en-US" altLang="zh-CN" sz="18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altLang="zh-CN" sz="18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1≪</m:t>
                              </m:r>
                              <m:d>
                                <m:dPr>
                                  <m:ctrlPr>
                                    <a:rPr lang="en-US" altLang="zh-CN" sz="18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18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𝑙𝑜𝑔</m:t>
                                  </m:r>
                                  <m:r>
                                    <a:rPr lang="en-US" altLang="zh-CN" sz="18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18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𝑊𝑖𝑑𝑡h</m:t>
                                  </m:r>
                                  <m:r>
                                    <a:rPr lang="en-US" altLang="zh-CN" sz="18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+</m:t>
                                  </m:r>
                                  <m:r>
                                    <a:rPr lang="en-US" altLang="zh-CN" sz="18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𝑙𝑜𝑔</m:t>
                                  </m:r>
                                  <m:r>
                                    <a:rPr lang="en-US" altLang="zh-CN" sz="18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18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𝐻𝑒𝑖𝑔h𝑡</m:t>
                                  </m:r>
                                </m:e>
                              </m:d>
                            </m:e>
                          </m:d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∙7</m:t>
                          </m:r>
                        </m:e>
                      </m:d>
                      <m:r>
                        <a:rPr lang="en-US" altLang="zh-CN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≫2</m:t>
                      </m:r>
                    </m:oMath>
                  </m:oMathPara>
                </a14:m>
                <a:endParaRPr lang="en-US" altLang="zh-CN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57175" lvl="2" indent="0">
                  <a:spcBef>
                    <a:spcPts val="565"/>
                  </a:spcBef>
                  <a:buNone/>
                </a:pPr>
                <a:endParaRPr lang="en-US" altLang="zh-CN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28905" lvl="1">
                  <a:lnSpc>
                    <a:spcPct val="150000"/>
                  </a:lnSpc>
                  <a:spcBef>
                    <a:spcPts val="565"/>
                  </a:spcBef>
                </a:pPr>
                <a:r>
                  <a:rPr lang="en-US" altLang="zh-CN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EE2-3.6b</a:t>
                </a:r>
              </a:p>
              <a:p>
                <a:pPr marL="386080" lvl="2">
                  <a:lnSpc>
                    <a:spcPct val="150000"/>
                  </a:lnSpc>
                  <a:spcBef>
                    <a:spcPts val="565"/>
                  </a:spcBef>
                </a:pPr>
                <a:r>
                  <a:rPr lang="en-US" altLang="zh-CN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EE2-3.6b suggests prioritizing the coding of </a:t>
                </a:r>
                <a:r>
                  <a:rPr lang="en-US" altLang="zh-CN" sz="1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sb_coded_flag</a:t>
                </a:r>
                <a:r>
                  <a:rPr lang="en-US" altLang="zh-CN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thereby reserving a number of context bins equal to the total number of positions of all non-zero subblocks.</a:t>
                </a:r>
              </a:p>
              <a:p>
                <a:pPr marL="386080" lvl="2">
                  <a:lnSpc>
                    <a:spcPct val="150000"/>
                  </a:lnSpc>
                  <a:spcBef>
                    <a:spcPts val="565"/>
                  </a:spcBef>
                </a:pPr>
                <a:r>
                  <a:rPr lang="en-US" altLang="zh-CN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Which ensures that every </a:t>
                </a:r>
                <a:r>
                  <a:rPr lang="en-US" altLang="zh-CN" sz="1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sig_coeff_flag</a:t>
                </a:r>
                <a:r>
                  <a:rPr lang="en-US" altLang="zh-CN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context-coded, resulting in substantial improvements.</a:t>
                </a:r>
                <a:endPara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57175" lvl="1" indent="0">
                  <a:lnSpc>
                    <a:spcPct val="150000"/>
                  </a:lnSpc>
                  <a:buNone/>
                </a:pPr>
                <a:endPara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内容占位符 2">
                <a:extLst>
                  <a:ext uri="{FF2B5EF4-FFF2-40B4-BE49-F238E27FC236}">
                    <a16:creationId xmlns:a16="http://schemas.microsoft.com/office/drawing/2014/main" id="{4B3C685D-4673-4EAA-A889-FC41DD743E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2436" y="937896"/>
                <a:ext cx="11707097" cy="3438524"/>
              </a:xfrm>
              <a:prstGeom prst="rect">
                <a:avLst/>
              </a:prstGeom>
              <a:blipFill>
                <a:blip r:embed="rId3"/>
                <a:stretch>
                  <a:fillRect l="-469" r="-313" b="-6046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3765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>
            <a:extLst>
              <a:ext uri="{FF2B5EF4-FFF2-40B4-BE49-F238E27FC236}">
                <a16:creationId xmlns:a16="http://schemas.microsoft.com/office/drawing/2014/main" id="{5501B247-DAE0-4B04-9E81-13E7803CB8C9}"/>
              </a:ext>
            </a:extLst>
          </p:cNvPr>
          <p:cNvSpPr txBox="1">
            <a:spLocks/>
          </p:cNvSpPr>
          <p:nvPr/>
        </p:nvSpPr>
        <p:spPr bwMode="auto">
          <a:xfrm>
            <a:off x="317467" y="118247"/>
            <a:ext cx="5493786" cy="426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defRPr>
            </a:lvl1pPr>
            <a:lvl2pPr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2pPr>
            <a:lvl3pPr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3pPr>
            <a:lvl4pPr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4pPr>
            <a:lvl5pPr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5pPr>
            <a:lvl6pPr marL="342900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6pPr>
            <a:lvl7pPr marL="685800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7pPr>
            <a:lvl8pPr marL="1028700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8pPr>
            <a:lvl9pPr marL="1371600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9pPr>
          </a:lstStyle>
          <a:p>
            <a:endParaRPr lang="zh-CN" altLang="en-US" dirty="0"/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id="{4E3FBC3D-80BB-4856-8731-0ECC279FC553}"/>
              </a:ext>
            </a:extLst>
          </p:cNvPr>
          <p:cNvSpPr txBox="1">
            <a:spLocks/>
          </p:cNvSpPr>
          <p:nvPr/>
        </p:nvSpPr>
        <p:spPr bwMode="auto">
          <a:xfrm>
            <a:off x="37378" y="145757"/>
            <a:ext cx="3571236" cy="426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defRPr>
            </a:lvl1pPr>
            <a:lvl2pPr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2pPr>
            <a:lvl3pPr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3pPr>
            <a:lvl4pPr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4pPr>
            <a:lvl5pPr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5pPr>
            <a:lvl6pPr marL="342900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6pPr>
            <a:lvl7pPr marL="685800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7pPr>
            <a:lvl8pPr marL="1028700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8pPr>
            <a:lvl9pPr marL="1371600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Proposed method </a:t>
            </a:r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3C0DE2DA-F579-454D-8193-66B2EFF048A7}"/>
              </a:ext>
            </a:extLst>
          </p:cNvPr>
          <p:cNvSpPr txBox="1">
            <a:spLocks/>
          </p:cNvSpPr>
          <p:nvPr/>
        </p:nvSpPr>
        <p:spPr bwMode="auto">
          <a:xfrm>
            <a:off x="172989" y="760942"/>
            <a:ext cx="2980090" cy="1651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128905" indent="-128905" algn="l" defTabSz="514350" rtl="0" eaLnBrk="1" fontAlgn="base" hangingPunct="1">
              <a:lnSpc>
                <a:spcPct val="100000"/>
              </a:lnSpc>
              <a:spcBef>
                <a:spcPts val="565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defRPr>
            </a:lvl1pPr>
            <a:lvl2pPr marL="386080" indent="-128905" algn="l" defTabSz="514350" rtl="0" eaLnBrk="1" fontAlgn="base" hangingPunct="1">
              <a:lnSpc>
                <a:spcPct val="100000"/>
              </a:lnSpc>
              <a:spcBef>
                <a:spcPts val="28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defRPr>
            </a:lvl2pPr>
            <a:lvl3pPr marL="643255" indent="-128905" algn="l" defTabSz="514350" rtl="0" eaLnBrk="1" fontAlgn="base" hangingPunct="1">
              <a:lnSpc>
                <a:spcPct val="100000"/>
              </a:lnSpc>
              <a:spcBef>
                <a:spcPts val="28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defRPr>
            </a:lvl3pPr>
            <a:lvl4pPr marL="900430" indent="-128905" algn="l" defTabSz="514350" rtl="0" eaLnBrk="1" fontAlgn="base" hangingPunct="1">
              <a:lnSpc>
                <a:spcPct val="100000"/>
              </a:lnSpc>
              <a:spcBef>
                <a:spcPts val="28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defRPr>
            </a:lvl4pPr>
            <a:lvl5pPr marL="1157605" indent="-128905" algn="l" defTabSz="514350" rtl="0" eaLnBrk="1" fontAlgn="base" hangingPunct="1">
              <a:lnSpc>
                <a:spcPct val="100000"/>
              </a:lnSpc>
              <a:spcBef>
                <a:spcPts val="28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defRPr>
            </a:lvl5pPr>
            <a:lvl6pPr marL="1414780" indent="-128905" algn="l" defTabSz="514350" rtl="0" eaLnBrk="1" latinLnBrk="0" hangingPunct="1">
              <a:lnSpc>
                <a:spcPct val="90000"/>
              </a:lnSpc>
              <a:spcBef>
                <a:spcPts val="280"/>
              </a:spcBef>
              <a:buFont typeface="Arial" panose="020B0604020202020204" pitchFamily="34" charset="0"/>
              <a:buChar char="•"/>
              <a:defRPr sz="1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955" indent="-128905" algn="l" defTabSz="514350" rtl="0" eaLnBrk="1" latinLnBrk="0" hangingPunct="1">
              <a:lnSpc>
                <a:spcPct val="90000"/>
              </a:lnSpc>
              <a:spcBef>
                <a:spcPts val="280"/>
              </a:spcBef>
              <a:buFont typeface="Arial" panose="020B0604020202020204" pitchFamily="34" charset="0"/>
              <a:buChar char="•"/>
              <a:defRPr sz="1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9130" indent="-128905" algn="l" defTabSz="514350" rtl="0" eaLnBrk="1" latinLnBrk="0" hangingPunct="1">
              <a:lnSpc>
                <a:spcPct val="90000"/>
              </a:lnSpc>
              <a:spcBef>
                <a:spcPts val="280"/>
              </a:spcBef>
              <a:buFont typeface="Arial" panose="020B0604020202020204" pitchFamily="34" charset="0"/>
              <a:buChar char="•"/>
              <a:defRPr sz="1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6305" indent="-128905" algn="l" defTabSz="514350" rtl="0" eaLnBrk="1" latinLnBrk="0" hangingPunct="1">
              <a:lnSpc>
                <a:spcPct val="90000"/>
              </a:lnSpc>
              <a:spcBef>
                <a:spcPts val="280"/>
              </a:spcBef>
              <a:buFont typeface="Arial" panose="020B0604020202020204" pitchFamily="34" charset="0"/>
              <a:buChar char="•"/>
              <a:defRPr sz="1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CA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ECM Implementation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CDD1F019-BEFE-4114-B3BE-F251EB7A42AF}"/>
              </a:ext>
            </a:extLst>
          </p:cNvPr>
          <p:cNvSpPr txBox="1"/>
          <p:nvPr/>
        </p:nvSpPr>
        <p:spPr>
          <a:xfrm>
            <a:off x="332951" y="1385962"/>
            <a:ext cx="26601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Coding coefficients in the CG</a:t>
            </a:r>
            <a:endParaRPr lang="zh-CN" altLang="en-US" sz="1400" dirty="0"/>
          </a:p>
        </p:txBody>
      </p:sp>
      <p:sp>
        <p:nvSpPr>
          <p:cNvPr id="30" name="内容占位符 2">
            <a:extLst>
              <a:ext uri="{FF2B5EF4-FFF2-40B4-BE49-F238E27FC236}">
                <a16:creationId xmlns:a16="http://schemas.microsoft.com/office/drawing/2014/main" id="{9FA38C43-5768-48BF-BFDE-3D90DEA7AC98}"/>
              </a:ext>
            </a:extLst>
          </p:cNvPr>
          <p:cNvSpPr txBox="1">
            <a:spLocks/>
          </p:cNvSpPr>
          <p:nvPr/>
        </p:nvSpPr>
        <p:spPr bwMode="auto">
          <a:xfrm>
            <a:off x="6114916" y="766234"/>
            <a:ext cx="2465313" cy="1651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128905" indent="-128905" algn="l" defTabSz="514350" rtl="0" eaLnBrk="1" fontAlgn="base" hangingPunct="1">
              <a:lnSpc>
                <a:spcPct val="100000"/>
              </a:lnSpc>
              <a:spcBef>
                <a:spcPts val="565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defRPr>
            </a:lvl1pPr>
            <a:lvl2pPr marL="386080" indent="-128905" algn="l" defTabSz="514350" rtl="0" eaLnBrk="1" fontAlgn="base" hangingPunct="1">
              <a:lnSpc>
                <a:spcPct val="100000"/>
              </a:lnSpc>
              <a:spcBef>
                <a:spcPts val="28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defRPr>
            </a:lvl2pPr>
            <a:lvl3pPr marL="643255" indent="-128905" algn="l" defTabSz="514350" rtl="0" eaLnBrk="1" fontAlgn="base" hangingPunct="1">
              <a:lnSpc>
                <a:spcPct val="100000"/>
              </a:lnSpc>
              <a:spcBef>
                <a:spcPts val="28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defRPr>
            </a:lvl3pPr>
            <a:lvl4pPr marL="900430" indent="-128905" algn="l" defTabSz="514350" rtl="0" eaLnBrk="1" fontAlgn="base" hangingPunct="1">
              <a:lnSpc>
                <a:spcPct val="100000"/>
              </a:lnSpc>
              <a:spcBef>
                <a:spcPts val="28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defRPr>
            </a:lvl4pPr>
            <a:lvl5pPr marL="1157605" indent="-128905" algn="l" defTabSz="514350" rtl="0" eaLnBrk="1" fontAlgn="base" hangingPunct="1">
              <a:lnSpc>
                <a:spcPct val="100000"/>
              </a:lnSpc>
              <a:spcBef>
                <a:spcPts val="28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defRPr>
            </a:lvl5pPr>
            <a:lvl6pPr marL="1414780" indent="-128905" algn="l" defTabSz="514350" rtl="0" eaLnBrk="1" latinLnBrk="0" hangingPunct="1">
              <a:lnSpc>
                <a:spcPct val="90000"/>
              </a:lnSpc>
              <a:spcBef>
                <a:spcPts val="280"/>
              </a:spcBef>
              <a:buFont typeface="Arial" panose="020B0604020202020204" pitchFamily="34" charset="0"/>
              <a:buChar char="•"/>
              <a:defRPr sz="1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955" indent="-128905" algn="l" defTabSz="514350" rtl="0" eaLnBrk="1" latinLnBrk="0" hangingPunct="1">
              <a:lnSpc>
                <a:spcPct val="90000"/>
              </a:lnSpc>
              <a:spcBef>
                <a:spcPts val="280"/>
              </a:spcBef>
              <a:buFont typeface="Arial" panose="020B0604020202020204" pitchFamily="34" charset="0"/>
              <a:buChar char="•"/>
              <a:defRPr sz="1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9130" indent="-128905" algn="l" defTabSz="514350" rtl="0" eaLnBrk="1" latinLnBrk="0" hangingPunct="1">
              <a:lnSpc>
                <a:spcPct val="90000"/>
              </a:lnSpc>
              <a:spcBef>
                <a:spcPts val="280"/>
              </a:spcBef>
              <a:buFont typeface="Arial" panose="020B0604020202020204" pitchFamily="34" charset="0"/>
              <a:buChar char="•"/>
              <a:defRPr sz="1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6305" indent="-128905" algn="l" defTabSz="514350" rtl="0" eaLnBrk="1" latinLnBrk="0" hangingPunct="1">
              <a:lnSpc>
                <a:spcPct val="90000"/>
              </a:lnSpc>
              <a:spcBef>
                <a:spcPts val="280"/>
              </a:spcBef>
              <a:buFont typeface="Arial" panose="020B0604020202020204" pitchFamily="34" charset="0"/>
              <a:buChar char="•"/>
              <a:defRPr sz="1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CA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P</a:t>
            </a:r>
            <a:r>
              <a:rPr lang="en-US" altLang="zh-CN" sz="18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roposed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 method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6DBB8A70-EA86-42E6-B85B-8DE8B50788E4}"/>
              </a:ext>
            </a:extLst>
          </p:cNvPr>
          <p:cNvCxnSpPr>
            <a:cxnSpLocks/>
          </p:cNvCxnSpPr>
          <p:nvPr/>
        </p:nvCxnSpPr>
        <p:spPr>
          <a:xfrm>
            <a:off x="5968967" y="653109"/>
            <a:ext cx="0" cy="4490391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0" name="图片 39">
            <a:extLst>
              <a:ext uri="{FF2B5EF4-FFF2-40B4-BE49-F238E27FC236}">
                <a16:creationId xmlns:a16="http://schemas.microsoft.com/office/drawing/2014/main" id="{7AAF92FA-74E0-4616-B256-798E8328195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81" y="1805415"/>
            <a:ext cx="5467660" cy="3018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968C6F85-51BA-42B8-97E9-E33800D98310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501" y="1805414"/>
            <a:ext cx="5660599" cy="3018569"/>
          </a:xfrm>
          <a:prstGeom prst="rect">
            <a:avLst/>
          </a:prstGeom>
          <a:noFill/>
        </p:spPr>
      </p:pic>
      <p:sp>
        <p:nvSpPr>
          <p:cNvPr id="42" name="文本框 41">
            <a:extLst>
              <a:ext uri="{FF2B5EF4-FFF2-40B4-BE49-F238E27FC236}">
                <a16:creationId xmlns:a16="http://schemas.microsoft.com/office/drawing/2014/main" id="{AA74E16B-7B80-4E24-8A95-BF7B74637F51}"/>
              </a:ext>
            </a:extLst>
          </p:cNvPr>
          <p:cNvSpPr txBox="1"/>
          <p:nvPr/>
        </p:nvSpPr>
        <p:spPr>
          <a:xfrm>
            <a:off x="6208127" y="1385962"/>
            <a:ext cx="26601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Coding coefficients in the CG</a:t>
            </a:r>
            <a:endParaRPr lang="zh-CN" altLang="en-US" sz="1400" dirty="0"/>
          </a:p>
        </p:txBody>
      </p: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AA89C5E5-7E6F-437B-B76B-E4B5937C9906}"/>
              </a:ext>
            </a:extLst>
          </p:cNvPr>
          <p:cNvCxnSpPr>
            <a:cxnSpLocks/>
          </p:cNvCxnSpPr>
          <p:nvPr/>
        </p:nvCxnSpPr>
        <p:spPr>
          <a:xfrm>
            <a:off x="-270" y="5143500"/>
            <a:ext cx="12166600" cy="1270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4" name="文本框 43">
            <a:extLst>
              <a:ext uri="{FF2B5EF4-FFF2-40B4-BE49-F238E27FC236}">
                <a16:creationId xmlns:a16="http://schemas.microsoft.com/office/drawing/2014/main" id="{57165FD3-075D-4A4D-9FA8-5C84EC190C4B}"/>
              </a:ext>
            </a:extLst>
          </p:cNvPr>
          <p:cNvSpPr txBox="1"/>
          <p:nvPr/>
        </p:nvSpPr>
        <p:spPr>
          <a:xfrm>
            <a:off x="317467" y="5287301"/>
            <a:ext cx="11645932" cy="9505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6080" lvl="2">
              <a:lnSpc>
                <a:spcPct val="150000"/>
              </a:lnSpc>
              <a:spcBef>
                <a:spcPts val="565"/>
              </a:spcBef>
            </a:pPr>
            <a:r>
              <a:rPr lang="en-CA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In this contribution, we propose a method to increase the priority of </a:t>
            </a:r>
            <a:r>
              <a:rPr lang="en-CA" altLang="zh-CN" sz="18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coeff_sign_flag</a:t>
            </a:r>
            <a:r>
              <a:rPr lang="en-CA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 at the CG level.</a:t>
            </a:r>
          </a:p>
          <a:p>
            <a:pPr marL="386080" lvl="2">
              <a:lnSpc>
                <a:spcPct val="150000"/>
              </a:lnSpc>
              <a:spcBef>
                <a:spcPts val="565"/>
              </a:spcBef>
            </a:pPr>
            <a:r>
              <a:rPr lang="en-US" altLang="zh-CN" sz="1800" dirty="0">
                <a:latin typeface="Times New Roman" panose="02020603050405020304" pitchFamily="18" charset="0"/>
                <a:ea typeface="等线" panose="02010600030101010101" pitchFamily="2" charset="-122"/>
              </a:rPr>
              <a:t>The </a:t>
            </a:r>
            <a:r>
              <a:rPr lang="en-US" altLang="zh-CN" sz="1800" dirty="0" err="1">
                <a:latin typeface="Times New Roman" panose="02020603050405020304" pitchFamily="18" charset="0"/>
                <a:ea typeface="等线" panose="02010600030101010101" pitchFamily="2" charset="-122"/>
              </a:rPr>
              <a:t>coeff_sign_flag</a:t>
            </a:r>
            <a:r>
              <a:rPr lang="en-US" altLang="zh-CN" sz="1800" dirty="0">
                <a:latin typeface="Times New Roman" panose="02020603050405020304" pitchFamily="18" charset="0"/>
                <a:ea typeface="等线" panose="02010600030101010101" pitchFamily="2" charset="-122"/>
              </a:rPr>
              <a:t> is granted higher priority at CGs once the context budget has been exhausted.</a:t>
            </a:r>
          </a:p>
        </p:txBody>
      </p:sp>
    </p:spTree>
    <p:extLst>
      <p:ext uri="{BB962C8B-B14F-4D97-AF65-F5344CB8AC3E}">
        <p14:creationId xmlns:p14="http://schemas.microsoft.com/office/powerpoint/2010/main" val="1113433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>
            <a:extLst>
              <a:ext uri="{FF2B5EF4-FFF2-40B4-BE49-F238E27FC236}">
                <a16:creationId xmlns:a16="http://schemas.microsoft.com/office/drawing/2014/main" id="{5501B247-DAE0-4B04-9E81-13E7803CB8C9}"/>
              </a:ext>
            </a:extLst>
          </p:cNvPr>
          <p:cNvSpPr txBox="1">
            <a:spLocks/>
          </p:cNvSpPr>
          <p:nvPr/>
        </p:nvSpPr>
        <p:spPr bwMode="auto">
          <a:xfrm>
            <a:off x="317467" y="118247"/>
            <a:ext cx="5493786" cy="426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defRPr>
            </a:lvl1pPr>
            <a:lvl2pPr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2pPr>
            <a:lvl3pPr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3pPr>
            <a:lvl4pPr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4pPr>
            <a:lvl5pPr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5pPr>
            <a:lvl6pPr marL="342900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6pPr>
            <a:lvl7pPr marL="685800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7pPr>
            <a:lvl8pPr marL="1028700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8pPr>
            <a:lvl9pPr marL="1371600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9pPr>
          </a:lstStyle>
          <a:p>
            <a:endParaRPr lang="zh-CN" altLang="en-US" dirty="0"/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id="{4E3FBC3D-80BB-4856-8731-0ECC279FC553}"/>
              </a:ext>
            </a:extLst>
          </p:cNvPr>
          <p:cNvSpPr txBox="1">
            <a:spLocks/>
          </p:cNvSpPr>
          <p:nvPr/>
        </p:nvSpPr>
        <p:spPr bwMode="auto">
          <a:xfrm>
            <a:off x="37378" y="145757"/>
            <a:ext cx="3571236" cy="426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defRPr>
            </a:lvl1pPr>
            <a:lvl2pPr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2pPr>
            <a:lvl3pPr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3pPr>
            <a:lvl4pPr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4pPr>
            <a:lvl5pPr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5pPr>
            <a:lvl6pPr marL="342900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6pPr>
            <a:lvl7pPr marL="685800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7pPr>
            <a:lvl8pPr marL="1028700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8pPr>
            <a:lvl9pPr marL="1371600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Proposed method </a:t>
            </a:r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3C0DE2DA-F579-454D-8193-66B2EFF048A7}"/>
              </a:ext>
            </a:extLst>
          </p:cNvPr>
          <p:cNvSpPr txBox="1">
            <a:spLocks/>
          </p:cNvSpPr>
          <p:nvPr/>
        </p:nvSpPr>
        <p:spPr bwMode="auto">
          <a:xfrm>
            <a:off x="172989" y="760942"/>
            <a:ext cx="2980090" cy="1651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128905" indent="-128905" algn="l" defTabSz="514350" rtl="0" eaLnBrk="1" fontAlgn="base" hangingPunct="1">
              <a:lnSpc>
                <a:spcPct val="100000"/>
              </a:lnSpc>
              <a:spcBef>
                <a:spcPts val="565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defRPr>
            </a:lvl1pPr>
            <a:lvl2pPr marL="386080" indent="-128905" algn="l" defTabSz="514350" rtl="0" eaLnBrk="1" fontAlgn="base" hangingPunct="1">
              <a:lnSpc>
                <a:spcPct val="100000"/>
              </a:lnSpc>
              <a:spcBef>
                <a:spcPts val="28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defRPr>
            </a:lvl2pPr>
            <a:lvl3pPr marL="643255" indent="-128905" algn="l" defTabSz="514350" rtl="0" eaLnBrk="1" fontAlgn="base" hangingPunct="1">
              <a:lnSpc>
                <a:spcPct val="100000"/>
              </a:lnSpc>
              <a:spcBef>
                <a:spcPts val="28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defRPr>
            </a:lvl3pPr>
            <a:lvl4pPr marL="900430" indent="-128905" algn="l" defTabSz="514350" rtl="0" eaLnBrk="1" fontAlgn="base" hangingPunct="1">
              <a:lnSpc>
                <a:spcPct val="100000"/>
              </a:lnSpc>
              <a:spcBef>
                <a:spcPts val="28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defRPr>
            </a:lvl4pPr>
            <a:lvl5pPr marL="1157605" indent="-128905" algn="l" defTabSz="514350" rtl="0" eaLnBrk="1" fontAlgn="base" hangingPunct="1">
              <a:lnSpc>
                <a:spcPct val="100000"/>
              </a:lnSpc>
              <a:spcBef>
                <a:spcPts val="28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defRPr>
            </a:lvl5pPr>
            <a:lvl6pPr marL="1414780" indent="-128905" algn="l" defTabSz="514350" rtl="0" eaLnBrk="1" latinLnBrk="0" hangingPunct="1">
              <a:lnSpc>
                <a:spcPct val="90000"/>
              </a:lnSpc>
              <a:spcBef>
                <a:spcPts val="280"/>
              </a:spcBef>
              <a:buFont typeface="Arial" panose="020B0604020202020204" pitchFamily="34" charset="0"/>
              <a:buChar char="•"/>
              <a:defRPr sz="1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955" indent="-128905" algn="l" defTabSz="514350" rtl="0" eaLnBrk="1" latinLnBrk="0" hangingPunct="1">
              <a:lnSpc>
                <a:spcPct val="90000"/>
              </a:lnSpc>
              <a:spcBef>
                <a:spcPts val="280"/>
              </a:spcBef>
              <a:buFont typeface="Arial" panose="020B0604020202020204" pitchFamily="34" charset="0"/>
              <a:buChar char="•"/>
              <a:defRPr sz="1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9130" indent="-128905" algn="l" defTabSz="514350" rtl="0" eaLnBrk="1" latinLnBrk="0" hangingPunct="1">
              <a:lnSpc>
                <a:spcPct val="90000"/>
              </a:lnSpc>
              <a:spcBef>
                <a:spcPts val="280"/>
              </a:spcBef>
              <a:buFont typeface="Arial" panose="020B0604020202020204" pitchFamily="34" charset="0"/>
              <a:buChar char="•"/>
              <a:defRPr sz="1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6305" indent="-128905" algn="l" defTabSz="514350" rtl="0" eaLnBrk="1" latinLnBrk="0" hangingPunct="1">
              <a:lnSpc>
                <a:spcPct val="90000"/>
              </a:lnSpc>
              <a:spcBef>
                <a:spcPts val="280"/>
              </a:spcBef>
              <a:buFont typeface="Arial" panose="020B0604020202020204" pitchFamily="34" charset="0"/>
              <a:buChar char="•"/>
              <a:defRPr sz="1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CA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ECM Implementation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CDD1F019-BEFE-4114-B3BE-F251EB7A42AF}"/>
              </a:ext>
            </a:extLst>
          </p:cNvPr>
          <p:cNvSpPr txBox="1"/>
          <p:nvPr/>
        </p:nvSpPr>
        <p:spPr>
          <a:xfrm>
            <a:off x="332951" y="1385962"/>
            <a:ext cx="26601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Coding coefficients in the CG</a:t>
            </a:r>
            <a:endParaRPr lang="zh-CN" altLang="en-US" sz="1400" dirty="0"/>
          </a:p>
        </p:txBody>
      </p:sp>
      <p:sp>
        <p:nvSpPr>
          <p:cNvPr id="30" name="内容占位符 2">
            <a:extLst>
              <a:ext uri="{FF2B5EF4-FFF2-40B4-BE49-F238E27FC236}">
                <a16:creationId xmlns:a16="http://schemas.microsoft.com/office/drawing/2014/main" id="{9FA38C43-5768-48BF-BFDE-3D90DEA7AC98}"/>
              </a:ext>
            </a:extLst>
          </p:cNvPr>
          <p:cNvSpPr txBox="1">
            <a:spLocks/>
          </p:cNvSpPr>
          <p:nvPr/>
        </p:nvSpPr>
        <p:spPr bwMode="auto">
          <a:xfrm>
            <a:off x="6114916" y="766234"/>
            <a:ext cx="2465313" cy="1651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128905" indent="-128905" algn="l" defTabSz="514350" rtl="0" eaLnBrk="1" fontAlgn="base" hangingPunct="1">
              <a:lnSpc>
                <a:spcPct val="100000"/>
              </a:lnSpc>
              <a:spcBef>
                <a:spcPts val="565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defRPr>
            </a:lvl1pPr>
            <a:lvl2pPr marL="386080" indent="-128905" algn="l" defTabSz="514350" rtl="0" eaLnBrk="1" fontAlgn="base" hangingPunct="1">
              <a:lnSpc>
                <a:spcPct val="100000"/>
              </a:lnSpc>
              <a:spcBef>
                <a:spcPts val="28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defRPr>
            </a:lvl2pPr>
            <a:lvl3pPr marL="643255" indent="-128905" algn="l" defTabSz="514350" rtl="0" eaLnBrk="1" fontAlgn="base" hangingPunct="1">
              <a:lnSpc>
                <a:spcPct val="100000"/>
              </a:lnSpc>
              <a:spcBef>
                <a:spcPts val="28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defRPr>
            </a:lvl3pPr>
            <a:lvl4pPr marL="900430" indent="-128905" algn="l" defTabSz="514350" rtl="0" eaLnBrk="1" fontAlgn="base" hangingPunct="1">
              <a:lnSpc>
                <a:spcPct val="100000"/>
              </a:lnSpc>
              <a:spcBef>
                <a:spcPts val="28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defRPr>
            </a:lvl4pPr>
            <a:lvl5pPr marL="1157605" indent="-128905" algn="l" defTabSz="514350" rtl="0" eaLnBrk="1" fontAlgn="base" hangingPunct="1">
              <a:lnSpc>
                <a:spcPct val="100000"/>
              </a:lnSpc>
              <a:spcBef>
                <a:spcPts val="28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defRPr>
            </a:lvl5pPr>
            <a:lvl6pPr marL="1414780" indent="-128905" algn="l" defTabSz="514350" rtl="0" eaLnBrk="1" latinLnBrk="0" hangingPunct="1">
              <a:lnSpc>
                <a:spcPct val="90000"/>
              </a:lnSpc>
              <a:spcBef>
                <a:spcPts val="280"/>
              </a:spcBef>
              <a:buFont typeface="Arial" panose="020B0604020202020204" pitchFamily="34" charset="0"/>
              <a:buChar char="•"/>
              <a:defRPr sz="1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955" indent="-128905" algn="l" defTabSz="514350" rtl="0" eaLnBrk="1" latinLnBrk="0" hangingPunct="1">
              <a:lnSpc>
                <a:spcPct val="90000"/>
              </a:lnSpc>
              <a:spcBef>
                <a:spcPts val="280"/>
              </a:spcBef>
              <a:buFont typeface="Arial" panose="020B0604020202020204" pitchFamily="34" charset="0"/>
              <a:buChar char="•"/>
              <a:defRPr sz="1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9130" indent="-128905" algn="l" defTabSz="514350" rtl="0" eaLnBrk="1" latinLnBrk="0" hangingPunct="1">
              <a:lnSpc>
                <a:spcPct val="90000"/>
              </a:lnSpc>
              <a:spcBef>
                <a:spcPts val="280"/>
              </a:spcBef>
              <a:buFont typeface="Arial" panose="020B0604020202020204" pitchFamily="34" charset="0"/>
              <a:buChar char="•"/>
              <a:defRPr sz="1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6305" indent="-128905" algn="l" defTabSz="514350" rtl="0" eaLnBrk="1" latinLnBrk="0" hangingPunct="1">
              <a:lnSpc>
                <a:spcPct val="90000"/>
              </a:lnSpc>
              <a:spcBef>
                <a:spcPts val="280"/>
              </a:spcBef>
              <a:buFont typeface="Arial" panose="020B0604020202020204" pitchFamily="34" charset="0"/>
              <a:buChar char="•"/>
              <a:defRPr sz="1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CA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P</a:t>
            </a:r>
            <a:r>
              <a:rPr lang="en-US" altLang="zh-CN" sz="180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roposed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 method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6DBB8A70-EA86-42E6-B85B-8DE8B50788E4}"/>
              </a:ext>
            </a:extLst>
          </p:cNvPr>
          <p:cNvCxnSpPr>
            <a:cxnSpLocks/>
          </p:cNvCxnSpPr>
          <p:nvPr/>
        </p:nvCxnSpPr>
        <p:spPr>
          <a:xfrm>
            <a:off x="5968967" y="653109"/>
            <a:ext cx="0" cy="3234736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2" name="文本框 41">
            <a:extLst>
              <a:ext uri="{FF2B5EF4-FFF2-40B4-BE49-F238E27FC236}">
                <a16:creationId xmlns:a16="http://schemas.microsoft.com/office/drawing/2014/main" id="{AA74E16B-7B80-4E24-8A95-BF7B74637F51}"/>
              </a:ext>
            </a:extLst>
          </p:cNvPr>
          <p:cNvSpPr txBox="1"/>
          <p:nvPr/>
        </p:nvSpPr>
        <p:spPr>
          <a:xfrm>
            <a:off x="6208127" y="1385962"/>
            <a:ext cx="26601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Coding coefficients in the CG</a:t>
            </a:r>
            <a:endParaRPr lang="zh-CN" altLang="en-US" sz="1400" dirty="0"/>
          </a:p>
        </p:txBody>
      </p: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AA89C5E5-7E6F-437B-B76B-E4B5937C9906}"/>
              </a:ext>
            </a:extLst>
          </p:cNvPr>
          <p:cNvCxnSpPr>
            <a:cxnSpLocks/>
          </p:cNvCxnSpPr>
          <p:nvPr/>
        </p:nvCxnSpPr>
        <p:spPr>
          <a:xfrm>
            <a:off x="-270" y="3887025"/>
            <a:ext cx="12166600" cy="1270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4" name="文本框 43">
            <a:extLst>
              <a:ext uri="{FF2B5EF4-FFF2-40B4-BE49-F238E27FC236}">
                <a16:creationId xmlns:a16="http://schemas.microsoft.com/office/drawing/2014/main" id="{57165FD3-075D-4A4D-9FA8-5C84EC190C4B}"/>
              </a:ext>
            </a:extLst>
          </p:cNvPr>
          <p:cNvSpPr txBox="1"/>
          <p:nvPr/>
        </p:nvSpPr>
        <p:spPr>
          <a:xfrm>
            <a:off x="260064" y="4239421"/>
            <a:ext cx="11645932" cy="1858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6080" lvl="2">
              <a:lnSpc>
                <a:spcPct val="150000"/>
              </a:lnSpc>
              <a:spcBef>
                <a:spcPts val="565"/>
              </a:spcBef>
            </a:pPr>
            <a:r>
              <a:rPr lang="en-US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For example</a:t>
            </a:r>
            <a:r>
              <a:rPr lang="en-US" altLang="zh-CN" sz="1800" dirty="0">
                <a:latin typeface="Times New Roman" panose="02020603050405020304" pitchFamily="18" charset="0"/>
                <a:ea typeface="等线" panose="02010600030101010101" pitchFamily="2" charset="-122"/>
              </a:rPr>
              <a:t>,</a:t>
            </a:r>
            <a:r>
              <a:rPr lang="zh-CN" altLang="en-US" sz="1800" dirty="0">
                <a:latin typeface="Times New Roman" panose="02020603050405020304" pitchFamily="18" charset="0"/>
                <a:ea typeface="等线" panose="02010600030101010101" pitchFamily="2" charset="-122"/>
              </a:rPr>
              <a:t> 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we have a remaining budget of </a:t>
            </a:r>
            <a:r>
              <a:rPr lang="en-US" altLang="zh-CN" sz="18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12 context bins 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for the current CG after accounting for significant flags.</a:t>
            </a:r>
          </a:p>
          <a:p>
            <a:pPr marL="386080" lvl="2">
              <a:lnSpc>
                <a:spcPct val="150000"/>
              </a:lnSpc>
              <a:spcBef>
                <a:spcPts val="565"/>
              </a:spcBef>
            </a:pPr>
            <a:r>
              <a:rPr lang="en-US" altLang="zh-CN" sz="1800" dirty="0">
                <a:latin typeface="Times New Roman" panose="02020603050405020304" pitchFamily="18" charset="0"/>
                <a:ea typeface="等线" panose="02010600030101010101" pitchFamily="2" charset="-122"/>
              </a:rPr>
              <a:t>In the previous approach, these 12 bins would be consumed sequentially by </a:t>
            </a:r>
            <a:r>
              <a:rPr lang="en-US" altLang="zh-CN" sz="1800" dirty="0" err="1">
                <a:latin typeface="Times New Roman" panose="02020603050405020304" pitchFamily="18" charset="0"/>
                <a:ea typeface="等线" panose="02010600030101010101" pitchFamily="2" charset="-122"/>
              </a:rPr>
              <a:t>coeff_sign_flag</a:t>
            </a:r>
            <a:r>
              <a:rPr lang="en-US" altLang="zh-CN" sz="1800" dirty="0">
                <a:latin typeface="Times New Roman" panose="02020603050405020304" pitchFamily="18" charset="0"/>
                <a:ea typeface="等线" panose="02010600030101010101" pitchFamily="2" charset="-122"/>
              </a:rPr>
              <a:t>, level flag and parity flag.</a:t>
            </a:r>
          </a:p>
          <a:p>
            <a:pPr marL="386080" lvl="2">
              <a:lnSpc>
                <a:spcPct val="150000"/>
              </a:lnSpc>
              <a:spcBef>
                <a:spcPts val="565"/>
              </a:spcBef>
            </a:pPr>
            <a:r>
              <a:rPr lang="en-US" altLang="zh-CN" sz="1800" dirty="0">
                <a:latin typeface="Times New Roman" panose="02020603050405020304" pitchFamily="18" charset="0"/>
                <a:ea typeface="等线" panose="02010600030101010101" pitchFamily="2" charset="-122"/>
              </a:rPr>
              <a:t>With our proposed method, we give higher priority to the </a:t>
            </a:r>
            <a:r>
              <a:rPr lang="en-US" altLang="zh-CN" sz="1800" dirty="0" err="1">
                <a:latin typeface="Times New Roman" panose="02020603050405020304" pitchFamily="18" charset="0"/>
                <a:ea typeface="等线" panose="02010600030101010101" pitchFamily="2" charset="-122"/>
              </a:rPr>
              <a:t>coeff_sign_flag</a:t>
            </a:r>
            <a:r>
              <a:rPr lang="en-US" altLang="zh-CN" sz="1800" dirty="0">
                <a:latin typeface="Times New Roman" panose="02020603050405020304" pitchFamily="18" charset="0"/>
                <a:ea typeface="等线" panose="02010600030101010101" pitchFamily="2" charset="-122"/>
              </a:rPr>
              <a:t>. The budget originally allocated for </a:t>
            </a:r>
            <a:r>
              <a:rPr lang="en-US" altLang="zh-CN" sz="1800" dirty="0" err="1">
                <a:latin typeface="Times New Roman" panose="02020603050405020304" pitchFamily="18" charset="0"/>
                <a:ea typeface="等线" panose="02010600030101010101" pitchFamily="2" charset="-122"/>
              </a:rPr>
              <a:t>level_flag</a:t>
            </a:r>
            <a:r>
              <a:rPr lang="en-US" altLang="zh-CN" sz="1800" dirty="0">
                <a:latin typeface="Times New Roman" panose="02020603050405020304" pitchFamily="18" charset="0"/>
                <a:ea typeface="等线" panose="02010600030101010101" pitchFamily="2" charset="-122"/>
              </a:rPr>
              <a:t> and </a:t>
            </a:r>
            <a:r>
              <a:rPr lang="en-US" altLang="zh-CN" sz="1800" dirty="0" err="1">
                <a:latin typeface="Times New Roman" panose="02020603050405020304" pitchFamily="18" charset="0"/>
                <a:ea typeface="等线" panose="02010600030101010101" pitchFamily="2" charset="-122"/>
              </a:rPr>
              <a:t>parity_flag</a:t>
            </a:r>
            <a:r>
              <a:rPr lang="en-US" altLang="zh-CN" sz="1800" dirty="0">
                <a:latin typeface="Times New Roman" panose="02020603050405020304" pitchFamily="18" charset="0"/>
                <a:ea typeface="等线" panose="02010600030101010101" pitchFamily="2" charset="-122"/>
              </a:rPr>
              <a:t> has been reallocated to </a:t>
            </a:r>
            <a:r>
              <a:rPr lang="en-US" altLang="zh-CN" sz="1800" dirty="0" err="1">
                <a:latin typeface="Times New Roman" panose="02020603050405020304" pitchFamily="18" charset="0"/>
                <a:ea typeface="等线" panose="02010600030101010101" pitchFamily="2" charset="-122"/>
              </a:rPr>
              <a:t>coeff_sign_flag</a:t>
            </a:r>
            <a:endParaRPr lang="en-US" altLang="zh-CN" sz="1800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B6ED4696-C699-46B1-A98A-65943857CF9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218" y="1853301"/>
            <a:ext cx="4745990" cy="1835150"/>
          </a:xfrm>
          <a:prstGeom prst="rect">
            <a:avLst/>
          </a:prstGeom>
          <a:noFill/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BB5A820B-6F4F-47E7-A80A-CF72BC903A19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104" y="1919081"/>
            <a:ext cx="4806315" cy="14471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29515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DF989830-A449-478C-9402-E3054FA00A71}"/>
              </a:ext>
            </a:extLst>
          </p:cNvPr>
          <p:cNvSpPr txBox="1"/>
          <p:nvPr/>
        </p:nvSpPr>
        <p:spPr bwMode="auto">
          <a:xfrm>
            <a:off x="311658" y="791846"/>
            <a:ext cx="6528979" cy="4001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ore-K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Proposed method + EE2-3.6b </a:t>
            </a:r>
            <a:r>
              <a:rPr lang="en-US" altLang="ko-Kore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 ECM-17.0</a:t>
            </a:r>
          </a:p>
        </p:txBody>
      </p:sp>
      <p:sp>
        <p:nvSpPr>
          <p:cNvPr id="18" name="标题 1">
            <a:extLst>
              <a:ext uri="{FF2B5EF4-FFF2-40B4-BE49-F238E27FC236}">
                <a16:creationId xmlns:a16="http://schemas.microsoft.com/office/drawing/2014/main" id="{BD1290E5-7B3B-494C-AD45-4043AA7A7A4D}"/>
              </a:ext>
            </a:extLst>
          </p:cNvPr>
          <p:cNvSpPr txBox="1">
            <a:spLocks/>
          </p:cNvSpPr>
          <p:nvPr/>
        </p:nvSpPr>
        <p:spPr bwMode="auto">
          <a:xfrm>
            <a:off x="37378" y="145757"/>
            <a:ext cx="5726814" cy="426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defRPr>
            </a:lvl1pPr>
            <a:lvl2pPr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2pPr>
            <a:lvl3pPr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3pPr>
            <a:lvl4pPr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4pPr>
            <a:lvl5pPr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5pPr>
            <a:lvl6pPr marL="342900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6pPr>
            <a:lvl7pPr marL="685800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7pPr>
            <a:lvl8pPr marL="1028700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8pPr>
            <a:lvl9pPr marL="1371600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Experimental results</a:t>
            </a:r>
          </a:p>
        </p:txBody>
      </p:sp>
      <p:graphicFrame>
        <p:nvGraphicFramePr>
          <p:cNvPr id="12" name="표 5">
            <a:extLst>
              <a:ext uri="{FF2B5EF4-FFF2-40B4-BE49-F238E27FC236}">
                <a16:creationId xmlns:a16="http://schemas.microsoft.com/office/drawing/2014/main" id="{C1AD7901-4AEF-4F6B-B053-F32E76469D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100505"/>
              </p:ext>
            </p:extLst>
          </p:nvPr>
        </p:nvGraphicFramePr>
        <p:xfrm>
          <a:off x="937789" y="1669250"/>
          <a:ext cx="4495800" cy="962025"/>
        </p:xfrm>
        <a:graphic>
          <a:graphicData uri="http://schemas.openxmlformats.org/drawingml/2006/table">
            <a:tbl>
              <a:tblPr/>
              <a:tblGrid>
                <a:gridCol w="749300">
                  <a:extLst>
                    <a:ext uri="{9D8B030D-6E8A-4147-A177-3AD203B41FA5}">
                      <a16:colId xmlns:a16="http://schemas.microsoft.com/office/drawing/2014/main" val="3931942466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1001637441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3132819542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357822730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1467827491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2666078915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All Intra Main 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20638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Over ECM-17.0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13455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U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EncT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DecT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472388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Class F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-0.12%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-0.01%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-0.10%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514350" rtl="0" eaLnBrk="1" fontAlgn="ctr" latinLnBrk="0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66700" algn="l"/>
                        </a:tabLst>
                      </a:pPr>
                      <a:r>
                        <a:rPr lang="en-US" altLang="zh-CN" sz="12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xx.x</a:t>
                      </a:r>
                      <a:r>
                        <a:rPr lang="en-US" altLang="zh-CN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%</a:t>
                      </a:r>
                      <a:endParaRPr lang="zh-CN" alt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514350" rtl="0" eaLnBrk="1" fontAlgn="ctr" latinLnBrk="0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66700" algn="l"/>
                        </a:tabLst>
                      </a:pPr>
                      <a:r>
                        <a:rPr lang="en-US" altLang="zh-CN" sz="12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xx.x</a:t>
                      </a:r>
                      <a:r>
                        <a:rPr lang="en-US" altLang="zh-CN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%</a:t>
                      </a:r>
                      <a:endParaRPr lang="zh-CN" alt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71728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Class TGM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-0.23%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-0.29%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-0.28%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514350" rtl="0" eaLnBrk="1" fontAlgn="ctr" latinLnBrk="0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66700" algn="l"/>
                        </a:tabLst>
                      </a:pPr>
                      <a:r>
                        <a:rPr lang="en-US" altLang="zh-CN" sz="12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xx.x</a:t>
                      </a:r>
                      <a:r>
                        <a:rPr lang="en-US" altLang="zh-CN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%</a:t>
                      </a:r>
                      <a:endParaRPr lang="zh-CN" alt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514350" rtl="0" eaLnBrk="1" fontAlgn="ctr" latinLnBrk="0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66700" algn="l"/>
                        </a:tabLst>
                      </a:pPr>
                      <a:r>
                        <a:rPr lang="en-US" altLang="zh-CN" sz="12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xx.x</a:t>
                      </a:r>
                      <a:r>
                        <a:rPr lang="en-US" altLang="zh-CN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%</a:t>
                      </a:r>
                      <a:endParaRPr lang="zh-CN" alt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1332621"/>
                  </a:ext>
                </a:extLst>
              </a:tr>
            </a:tbl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55FF9045-4C4A-4BE3-B924-1D8931374997}"/>
              </a:ext>
            </a:extLst>
          </p:cNvPr>
          <p:cNvSpPr txBox="1"/>
          <p:nvPr/>
        </p:nvSpPr>
        <p:spPr bwMode="auto">
          <a:xfrm>
            <a:off x="311658" y="3166746"/>
            <a:ext cx="6528979" cy="4001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ore-K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Proposed method + EE2-3.6b </a:t>
            </a:r>
            <a:r>
              <a:rPr lang="en-US" altLang="ko-Kore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 EE2-3.6b</a:t>
            </a:r>
          </a:p>
        </p:txBody>
      </p:sp>
      <p:graphicFrame>
        <p:nvGraphicFramePr>
          <p:cNvPr id="9" name="표 5">
            <a:extLst>
              <a:ext uri="{FF2B5EF4-FFF2-40B4-BE49-F238E27FC236}">
                <a16:creationId xmlns:a16="http://schemas.microsoft.com/office/drawing/2014/main" id="{F524DB2C-AB39-4062-8C00-48B124CA67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6746552"/>
              </p:ext>
            </p:extLst>
          </p:nvPr>
        </p:nvGraphicFramePr>
        <p:xfrm>
          <a:off x="937789" y="4044150"/>
          <a:ext cx="4495800" cy="962025"/>
        </p:xfrm>
        <a:graphic>
          <a:graphicData uri="http://schemas.openxmlformats.org/drawingml/2006/table">
            <a:tbl>
              <a:tblPr/>
              <a:tblGrid>
                <a:gridCol w="749300">
                  <a:extLst>
                    <a:ext uri="{9D8B030D-6E8A-4147-A177-3AD203B41FA5}">
                      <a16:colId xmlns:a16="http://schemas.microsoft.com/office/drawing/2014/main" val="3931942466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1001637441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3132819542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357822730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1467827491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2666078915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All Intra Main 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20638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Over </a:t>
                      </a:r>
                      <a:r>
                        <a:rPr lang="en-US" altLang="ko-Kore-KR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EE2-3.6b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13455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U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EncT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DecT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472388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Class F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-0.01%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0.19%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514350" rtl="0" eaLnBrk="1" fontAlgn="ctr" latinLnBrk="0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66700" algn="l"/>
                        </a:tabLst>
                      </a:pPr>
                      <a:r>
                        <a:rPr lang="en-US" altLang="zh-CN" sz="12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xx.x</a:t>
                      </a:r>
                      <a:r>
                        <a:rPr lang="en-US" altLang="zh-CN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%</a:t>
                      </a:r>
                      <a:endParaRPr lang="zh-CN" alt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514350" rtl="0" eaLnBrk="1" fontAlgn="ctr" latinLnBrk="0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66700" algn="l"/>
                        </a:tabLst>
                      </a:pPr>
                      <a:r>
                        <a:rPr lang="en-US" altLang="zh-CN" sz="12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xx.x</a:t>
                      </a:r>
                      <a:r>
                        <a:rPr lang="en-US" altLang="zh-CN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%</a:t>
                      </a:r>
                      <a:endParaRPr lang="zh-CN" alt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71728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Class TGM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-0.04%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-0.03%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-0.02%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514350" rtl="0" eaLnBrk="1" fontAlgn="ctr" latinLnBrk="0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66700" algn="l"/>
                        </a:tabLst>
                      </a:pPr>
                      <a:r>
                        <a:rPr lang="en-US" altLang="zh-CN" sz="12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xx.x</a:t>
                      </a:r>
                      <a:r>
                        <a:rPr lang="en-US" altLang="zh-CN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%</a:t>
                      </a:r>
                      <a:endParaRPr lang="zh-CN" alt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514350" rtl="0" eaLnBrk="1" fontAlgn="ctr" latinLnBrk="0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266700" algn="l"/>
                        </a:tabLst>
                      </a:pPr>
                      <a:r>
                        <a:rPr lang="en-US" altLang="zh-CN" sz="12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xx.x</a:t>
                      </a:r>
                      <a:r>
                        <a:rPr lang="en-US" altLang="zh-CN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%</a:t>
                      </a:r>
                      <a:endParaRPr lang="zh-CN" alt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13326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903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2">
            <a:extLst>
              <a:ext uri="{FF2B5EF4-FFF2-40B4-BE49-F238E27FC236}">
                <a16:creationId xmlns:a16="http://schemas.microsoft.com/office/drawing/2014/main" id="{64839942-F2F9-4642-8705-838F4091E6E8}"/>
              </a:ext>
            </a:extLst>
          </p:cNvPr>
          <p:cNvSpPr txBox="1">
            <a:spLocks/>
          </p:cNvSpPr>
          <p:nvPr/>
        </p:nvSpPr>
        <p:spPr bwMode="auto">
          <a:xfrm>
            <a:off x="236319" y="762564"/>
            <a:ext cx="11055745" cy="574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128905" indent="-128905" algn="l" defTabSz="514350" rtl="0" eaLnBrk="1" fontAlgn="base" hangingPunct="1">
              <a:lnSpc>
                <a:spcPct val="100000"/>
              </a:lnSpc>
              <a:spcBef>
                <a:spcPts val="565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defRPr>
            </a:lvl1pPr>
            <a:lvl2pPr marL="386080" indent="-128905" algn="l" defTabSz="514350" rtl="0" eaLnBrk="1" fontAlgn="base" hangingPunct="1">
              <a:lnSpc>
                <a:spcPct val="100000"/>
              </a:lnSpc>
              <a:spcBef>
                <a:spcPts val="28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defRPr>
            </a:lvl2pPr>
            <a:lvl3pPr marL="643255" indent="-128905" algn="l" defTabSz="514350" rtl="0" eaLnBrk="1" fontAlgn="base" hangingPunct="1">
              <a:lnSpc>
                <a:spcPct val="100000"/>
              </a:lnSpc>
              <a:spcBef>
                <a:spcPts val="28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defRPr>
            </a:lvl3pPr>
            <a:lvl4pPr marL="900430" indent="-128905" algn="l" defTabSz="514350" rtl="0" eaLnBrk="1" fontAlgn="base" hangingPunct="1">
              <a:lnSpc>
                <a:spcPct val="100000"/>
              </a:lnSpc>
              <a:spcBef>
                <a:spcPts val="28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defRPr>
            </a:lvl4pPr>
            <a:lvl5pPr marL="1157605" indent="-128905" algn="l" defTabSz="514350" rtl="0" eaLnBrk="1" fontAlgn="base" hangingPunct="1">
              <a:lnSpc>
                <a:spcPct val="100000"/>
              </a:lnSpc>
              <a:spcBef>
                <a:spcPts val="28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defRPr>
            </a:lvl5pPr>
            <a:lvl6pPr marL="1414780" indent="-128905" algn="l" defTabSz="514350" rtl="0" eaLnBrk="1" latinLnBrk="0" hangingPunct="1">
              <a:lnSpc>
                <a:spcPct val="90000"/>
              </a:lnSpc>
              <a:spcBef>
                <a:spcPts val="280"/>
              </a:spcBef>
              <a:buFont typeface="Arial" panose="020B0604020202020204" pitchFamily="34" charset="0"/>
              <a:buChar char="•"/>
              <a:defRPr sz="1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955" indent="-128905" algn="l" defTabSz="514350" rtl="0" eaLnBrk="1" latinLnBrk="0" hangingPunct="1">
              <a:lnSpc>
                <a:spcPct val="90000"/>
              </a:lnSpc>
              <a:spcBef>
                <a:spcPts val="280"/>
              </a:spcBef>
              <a:buFont typeface="Arial" panose="020B0604020202020204" pitchFamily="34" charset="0"/>
              <a:buChar char="•"/>
              <a:defRPr sz="1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9130" indent="-128905" algn="l" defTabSz="514350" rtl="0" eaLnBrk="1" latinLnBrk="0" hangingPunct="1">
              <a:lnSpc>
                <a:spcPct val="90000"/>
              </a:lnSpc>
              <a:spcBef>
                <a:spcPts val="280"/>
              </a:spcBef>
              <a:buFont typeface="Arial" panose="020B0604020202020204" pitchFamily="34" charset="0"/>
              <a:buChar char="•"/>
              <a:defRPr sz="1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6305" indent="-128905" algn="l" defTabSz="514350" rtl="0" eaLnBrk="1" latinLnBrk="0" hangingPunct="1">
              <a:lnSpc>
                <a:spcPct val="90000"/>
              </a:lnSpc>
              <a:spcBef>
                <a:spcPts val="280"/>
              </a:spcBef>
              <a:buFont typeface="Arial" panose="020B0604020202020204" pitchFamily="34" charset="0"/>
              <a:buChar char="•"/>
              <a:defRPr sz="1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coding gain can be observed for SCC sequences</a:t>
            </a:r>
          </a:p>
          <a:p>
            <a:pPr lvl="1"/>
            <a:r>
              <a:rPr lang="en-US" altLang="zh-CN" sz="2000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Proposed method</a:t>
            </a:r>
            <a:r>
              <a:rPr lang="en-US" altLang="ko-Kore-KR" sz="2000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+ EE2-3.6b</a:t>
            </a:r>
            <a:r>
              <a:rPr lang="en-US" altLang="zh-CN" sz="2000" dirty="0">
                <a:solidFill>
                  <a:prstClr val="black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over ECM-17.0</a:t>
            </a:r>
          </a:p>
          <a:p>
            <a:pPr lvl="2"/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AI:   F:  { -0.12 %, -0.01 %, -0.10 %,</a:t>
            </a: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xx.x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%,</a:t>
            </a: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xx.x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%}  TGM : { -0.23 %, -0.29 %, -0.28 %,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xx.x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%,</a:t>
            </a: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xx.x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%}</a:t>
            </a:r>
          </a:p>
          <a:p>
            <a:pPr marL="0" indent="0">
              <a:buNone/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Simple and straightforward</a:t>
            </a:r>
          </a:p>
          <a:p>
            <a:pPr marL="0" indent="0">
              <a:buNone/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Recommend to investigate in EE.</a:t>
            </a:r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1E59F1F3-F605-4661-B67B-EC9658E54381}"/>
              </a:ext>
            </a:extLst>
          </p:cNvPr>
          <p:cNvSpPr txBox="1">
            <a:spLocks/>
          </p:cNvSpPr>
          <p:nvPr/>
        </p:nvSpPr>
        <p:spPr bwMode="auto">
          <a:xfrm>
            <a:off x="37378" y="145757"/>
            <a:ext cx="5726814" cy="426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defRPr>
            </a:lvl1pPr>
            <a:lvl2pPr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2pPr>
            <a:lvl3pPr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3pPr>
            <a:lvl4pPr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4pPr>
            <a:lvl5pPr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5pPr>
            <a:lvl6pPr marL="342900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6pPr>
            <a:lvl7pPr marL="685800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7pPr>
            <a:lvl8pPr marL="1028700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8pPr>
            <a:lvl9pPr marL="1371600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550378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3"/>
          <p:cNvSpPr txBox="1"/>
          <p:nvPr/>
        </p:nvSpPr>
        <p:spPr bwMode="auto">
          <a:xfrm>
            <a:off x="1623189" y="2108447"/>
            <a:ext cx="9144001" cy="225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5400" kern="0" dirty="0">
                <a:solidFill>
                  <a:srgbClr val="1E4BA7"/>
                </a:solidFill>
                <a:ea typeface="PMingLiU" panose="02020500000000000000" pitchFamily="18" charset="-120"/>
              </a:rPr>
              <a:t>Thank you</a:t>
            </a:r>
            <a:r>
              <a:rPr lang="zh-CN" altLang="en-US" sz="5400" kern="0" dirty="0">
                <a:solidFill>
                  <a:srgbClr val="1E4BA7"/>
                </a:solidFill>
                <a:ea typeface="PMingLiU" panose="02020500000000000000" pitchFamily="18" charset="-120"/>
              </a:rPr>
              <a:t> </a:t>
            </a:r>
            <a:endParaRPr lang="zh-TW" altLang="en-US" sz="5400" kern="0" dirty="0">
              <a:solidFill>
                <a:srgbClr val="1E4BA7"/>
              </a:solidFill>
              <a:ea typeface="PMingLiU" panose="02020500000000000000" pitchFamily="18" charset="-120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5e41ce32-358a-4ab8-93a4-a28110e80d87"/>
  <p:tag name="COMMONDATA" val="eyJoZGlkIjoiNTViZDZiMTQzOWY1NzJhYjE4ZTE1ODhiM2FmNDM1ZTMifQ=="/>
</p:tagLst>
</file>

<file path=ppt/theme/theme1.xml><?xml version="1.0" encoding="utf-8"?>
<a:theme xmlns:a="http://schemas.openxmlformats.org/drawingml/2006/main" name="新实验室模板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49422</TotalTime>
  <Words>463</Words>
  <Application>Microsoft Office PowerPoint</Application>
  <PresentationFormat>宽屏</PresentationFormat>
  <Paragraphs>80</Paragraphs>
  <Slides>7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4" baseType="lpstr">
      <vt:lpstr>等线</vt:lpstr>
      <vt:lpstr>Arial</vt:lpstr>
      <vt:lpstr>Arial Black</vt:lpstr>
      <vt:lpstr>Cambria Math</vt:lpstr>
      <vt:lpstr>Eras Demi ITC</vt:lpstr>
      <vt:lpstr>Times New Roman</vt:lpstr>
      <vt:lpstr>新实验室模板</vt:lpstr>
      <vt:lpstr>JVET-AM0127 EE2-related: Advanced Budget Control for TSRC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CCLM DM adaption</dc:title>
  <dc:creator>ma yz</dc:creator>
  <cp:lastModifiedBy>RuichenXu</cp:lastModifiedBy>
  <cp:revision>1501</cp:revision>
  <dcterms:created xsi:type="dcterms:W3CDTF">2018-12-28T13:08:00Z</dcterms:created>
  <dcterms:modified xsi:type="dcterms:W3CDTF">2025-06-26T07:04:42Z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B1A794EB1FD74DB580B6F760CE1B06B0</vt:lpwstr>
  </property>
  <property fmtid="{D5CDD505-2E9C-101B-9397-08002B2CF9AE}" pid="3" name="KSOProductBuildVer">
    <vt:lpwstr>2052-11.1.0.13703</vt:lpwstr>
  </property>
</Properties>
</file>