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9" r:id="rId1"/>
  </p:sldMasterIdLst>
  <p:notesMasterIdLst>
    <p:notesMasterId r:id="rId15"/>
  </p:notesMasterIdLst>
  <p:sldIdLst>
    <p:sldId id="285" r:id="rId2"/>
    <p:sldId id="2628" r:id="rId3"/>
    <p:sldId id="2671" r:id="rId4"/>
    <p:sldId id="2677" r:id="rId5"/>
    <p:sldId id="2675" r:id="rId6"/>
    <p:sldId id="2680" r:id="rId7"/>
    <p:sldId id="2676" r:id="rId8"/>
    <p:sldId id="2672" r:id="rId9"/>
    <p:sldId id="2678" r:id="rId10"/>
    <p:sldId id="2682" r:id="rId11"/>
    <p:sldId id="2679" r:id="rId12"/>
    <p:sldId id="2674" r:id="rId13"/>
    <p:sldId id="268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04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ena Alshina" initials="EA" lastIdx="0" clrIdx="0">
    <p:extLst>
      <p:ext uri="{19B8F6BF-5375-455C-9EA6-DF929625EA0E}">
        <p15:presenceInfo xmlns:p15="http://schemas.microsoft.com/office/powerpoint/2012/main" userId="S-1-5-21-147214757-305610072-1517763936-55934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2DA0"/>
    <a:srgbClr val="CBB4DC"/>
    <a:srgbClr val="0070C0"/>
    <a:srgbClr val="FF99FF"/>
    <a:srgbClr val="E319A0"/>
    <a:srgbClr val="00EE6C"/>
    <a:srgbClr val="FFFFCC"/>
    <a:srgbClr val="FFCC99"/>
    <a:srgbClr val="C7A1E3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852" autoAdjust="0"/>
  </p:normalViewPr>
  <p:slideViewPr>
    <p:cSldViewPr snapToGrid="0">
      <p:cViewPr varScale="1">
        <p:scale>
          <a:sx n="102" d="100"/>
          <a:sy n="102" d="100"/>
        </p:scale>
        <p:origin x="144" y="474"/>
      </p:cViewPr>
      <p:guideLst>
        <p:guide orient="horz" pos="110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nebox\Meetings\JVET\2025-AM%20Daejeon\JPEGAI\MultiSizeImage\Summary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Summary!$T$13:$T$51</c:f>
              <c:numCache>
                <c:formatCode>General</c:formatCode>
                <c:ptCount val="39"/>
                <c:pt idx="0">
                  <c:v>6</c:v>
                </c:pt>
                <c:pt idx="1">
                  <c:v>6.5</c:v>
                </c:pt>
                <c:pt idx="2">
                  <c:v>7</c:v>
                </c:pt>
                <c:pt idx="3">
                  <c:v>7.5</c:v>
                </c:pt>
                <c:pt idx="4">
                  <c:v>8</c:v>
                </c:pt>
                <c:pt idx="5">
                  <c:v>8.5</c:v>
                </c:pt>
                <c:pt idx="6">
                  <c:v>9</c:v>
                </c:pt>
                <c:pt idx="7">
                  <c:v>9.5</c:v>
                </c:pt>
                <c:pt idx="8">
                  <c:v>10</c:v>
                </c:pt>
                <c:pt idx="9">
                  <c:v>10.5</c:v>
                </c:pt>
                <c:pt idx="10">
                  <c:v>11</c:v>
                </c:pt>
                <c:pt idx="11">
                  <c:v>11.5</c:v>
                </c:pt>
                <c:pt idx="12">
                  <c:v>12</c:v>
                </c:pt>
                <c:pt idx="13">
                  <c:v>12.5</c:v>
                </c:pt>
                <c:pt idx="14">
                  <c:v>13</c:v>
                </c:pt>
                <c:pt idx="15">
                  <c:v>13.5</c:v>
                </c:pt>
                <c:pt idx="16">
                  <c:v>14</c:v>
                </c:pt>
                <c:pt idx="17">
                  <c:v>14.5</c:v>
                </c:pt>
                <c:pt idx="18">
                  <c:v>15</c:v>
                </c:pt>
                <c:pt idx="19">
                  <c:v>15.5</c:v>
                </c:pt>
                <c:pt idx="20">
                  <c:v>16</c:v>
                </c:pt>
                <c:pt idx="21">
                  <c:v>16.5</c:v>
                </c:pt>
                <c:pt idx="22">
                  <c:v>17</c:v>
                </c:pt>
                <c:pt idx="23">
                  <c:v>17.5</c:v>
                </c:pt>
                <c:pt idx="24">
                  <c:v>18</c:v>
                </c:pt>
                <c:pt idx="25">
                  <c:v>18.5</c:v>
                </c:pt>
                <c:pt idx="26">
                  <c:v>19</c:v>
                </c:pt>
                <c:pt idx="27">
                  <c:v>19.5</c:v>
                </c:pt>
                <c:pt idx="28">
                  <c:v>20</c:v>
                </c:pt>
                <c:pt idx="29">
                  <c:v>20.5</c:v>
                </c:pt>
                <c:pt idx="30">
                  <c:v>21</c:v>
                </c:pt>
                <c:pt idx="31">
                  <c:v>21.5</c:v>
                </c:pt>
                <c:pt idx="32">
                  <c:v>22</c:v>
                </c:pt>
                <c:pt idx="33">
                  <c:v>22.5</c:v>
                </c:pt>
                <c:pt idx="34">
                  <c:v>23</c:v>
                </c:pt>
                <c:pt idx="35">
                  <c:v>23.5</c:v>
                </c:pt>
                <c:pt idx="36">
                  <c:v>24</c:v>
                </c:pt>
                <c:pt idx="37">
                  <c:v>24.5</c:v>
                </c:pt>
                <c:pt idx="38">
                  <c:v>25</c:v>
                </c:pt>
              </c:numCache>
            </c:numRef>
          </c:cat>
          <c:val>
            <c:numRef>
              <c:f>Summary!$U$13:$U$51</c:f>
              <c:numCache>
                <c:formatCode>General</c:formatCode>
                <c:ptCount val="39"/>
                <c:pt idx="0">
                  <c:v>180.79096045197741</c:v>
                </c:pt>
                <c:pt idx="1">
                  <c:v>166.88396349413301</c:v>
                </c:pt>
                <c:pt idx="2">
                  <c:v>154.9636803874092</c:v>
                </c:pt>
                <c:pt idx="3">
                  <c:v>144.63276836158192</c:v>
                </c:pt>
                <c:pt idx="4">
                  <c:v>135.59322033898306</c:v>
                </c:pt>
                <c:pt idx="5">
                  <c:v>127.61714855433701</c:v>
                </c:pt>
                <c:pt idx="6">
                  <c:v>120.52730696798496</c:v>
                </c:pt>
                <c:pt idx="7">
                  <c:v>114.18376449598573</c:v>
                </c:pt>
                <c:pt idx="8">
                  <c:v>108.47457627118645</c:v>
                </c:pt>
                <c:pt idx="9">
                  <c:v>103.30912025827281</c:v>
                </c:pt>
                <c:pt idx="10">
                  <c:v>98.613251155624027</c:v>
                </c:pt>
                <c:pt idx="11">
                  <c:v>94.325718496683862</c:v>
                </c:pt>
                <c:pt idx="12">
                  <c:v>90.395480225988706</c:v>
                </c:pt>
                <c:pt idx="13">
                  <c:v>86.779661016949163</c:v>
                </c:pt>
                <c:pt idx="14">
                  <c:v>83.441981747066507</c:v>
                </c:pt>
                <c:pt idx="15">
                  <c:v>80.351537978656623</c:v>
                </c:pt>
                <c:pt idx="16">
                  <c:v>77.481840193704599</c:v>
                </c:pt>
                <c:pt idx="17">
                  <c:v>74.810052600818238</c:v>
                </c:pt>
                <c:pt idx="18">
                  <c:v>72.316384180790962</c:v>
                </c:pt>
                <c:pt idx="19">
                  <c:v>69.983597594313835</c:v>
                </c:pt>
                <c:pt idx="20">
                  <c:v>67.79661016949153</c:v>
                </c:pt>
                <c:pt idx="21">
                  <c:v>65.742167437082699</c:v>
                </c:pt>
                <c:pt idx="22">
                  <c:v>63.808574277168503</c:v>
                </c:pt>
                <c:pt idx="23">
                  <c:v>61.985472154963681</c:v>
                </c:pt>
                <c:pt idx="24">
                  <c:v>60.263653483992478</c:v>
                </c:pt>
                <c:pt idx="25">
                  <c:v>58.634906092533214</c:v>
                </c:pt>
                <c:pt idx="26">
                  <c:v>57.091882247992864</c:v>
                </c:pt>
                <c:pt idx="27">
                  <c:v>55.627987831377666</c:v>
                </c:pt>
                <c:pt idx="28">
                  <c:v>54.237288135593225</c:v>
                </c:pt>
                <c:pt idx="29">
                  <c:v>52.914427449359238</c:v>
                </c:pt>
                <c:pt idx="30">
                  <c:v>51.654560129136406</c:v>
                </c:pt>
                <c:pt idx="31">
                  <c:v>50.453291288923928</c:v>
                </c:pt>
                <c:pt idx="32">
                  <c:v>49.306625577812014</c:v>
                </c:pt>
                <c:pt idx="33">
                  <c:v>48.210922787193979</c:v>
                </c:pt>
                <c:pt idx="34">
                  <c:v>47.162859248341931</c:v>
                </c:pt>
                <c:pt idx="35">
                  <c:v>46.159394157951681</c:v>
                </c:pt>
                <c:pt idx="36">
                  <c:v>45.197740112994353</c:v>
                </c:pt>
                <c:pt idx="37">
                  <c:v>44.275337253545487</c:v>
                </c:pt>
                <c:pt idx="38">
                  <c:v>43.389830508474581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23-417A-98EB-8C04005D86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87202912"/>
        <c:axId val="912074688"/>
      </c:lineChart>
      <c:catAx>
        <c:axId val="7872029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Complexity, kMAC/px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912074688"/>
        <c:crosses val="autoZero"/>
        <c:auto val="1"/>
        <c:lblAlgn val="ctr"/>
        <c:lblOffset val="100"/>
        <c:tickLblSkip val="2"/>
        <c:tickMarkSkip val="4"/>
        <c:noMultiLvlLbl val="0"/>
      </c:catAx>
      <c:valAx>
        <c:axId val="91207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Minimal tile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787202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25C942-20C0-4401-90A6-1290760E294C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E6FC0-558B-4CEB-B703-3F0B25061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522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7058-57BF-4B1D-965D-24595BCB5687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327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A0400-2E77-4633-96EC-E67F1156058E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73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7CA23-2AAF-4ED3-99D8-076EC6EAA46D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868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B504-4ED3-446F-8BF9-6AD273B2BA81}" type="datetime1">
              <a:rPr lang="en-US" smtClean="0"/>
              <a:t>6/28/2025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65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4B5B4-89BD-4B66-87FA-8C2C58980E73}" type="datetime1">
              <a:rPr lang="en-US" smtClean="0"/>
              <a:t>6/28/2025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43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9F1F7-0858-4D49-A331-B049B78F4C2F}" type="datetime1">
              <a:rPr lang="en-US" smtClean="0"/>
              <a:t>6/28/2025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933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A397F-1273-4471-882B-C51D5E11AED8}" type="datetime1">
              <a:rPr lang="en-US" smtClean="0"/>
              <a:t>6/28/2025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00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0923D22-EFA2-408D-9DC3-8DA21E2F320C}" type="datetime1">
              <a:rPr lang="en-US" smtClean="0"/>
              <a:t>6/28/2025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494D5F4-5C1E-4698-865C-BC73826D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742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A38BA-06C0-4583-A397-A5D39ACFB67B}" type="datetime1">
              <a:rPr lang="en-US" smtClean="0"/>
              <a:t>6/28/2025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41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DFF3D-5A35-405C-A710-5C9457BB4EA8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497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2A3DE-B740-46FF-A78C-A0F08FCB010E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25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E66EEC5-9341-44D7-8257-B0A20E9C8D09}" type="datetime1">
              <a:rPr lang="en-US" smtClean="0"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494D5F4-5C1E-4698-865C-BC73826DAB9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5239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image" Target="../media/image210.png"/><Relationship Id="rId7" Type="http://schemas.openxmlformats.org/officeDocument/2006/relationships/image" Target="../media/image610.png"/><Relationship Id="rId12" Type="http://schemas.openxmlformats.org/officeDocument/2006/relationships/image" Target="../media/image6.png"/><Relationship Id="rId2" Type="http://schemas.openxmlformats.org/officeDocument/2006/relationships/image" Target="../media/image110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11" Type="http://schemas.openxmlformats.org/officeDocument/2006/relationships/image" Target="../media/image5.png"/><Relationship Id="rId5" Type="http://schemas.openxmlformats.org/officeDocument/2006/relationships/image" Target="../media/image410.png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image" Target="../media/image310.png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image" Target="../media/image210.png"/><Relationship Id="rId7" Type="http://schemas.openxmlformats.org/officeDocument/2006/relationships/image" Target="../media/image610.png"/><Relationship Id="rId12" Type="http://schemas.openxmlformats.org/officeDocument/2006/relationships/image" Target="../media/image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11" Type="http://schemas.openxmlformats.org/officeDocument/2006/relationships/image" Target="../media/image5.png"/><Relationship Id="rId5" Type="http://schemas.openxmlformats.org/officeDocument/2006/relationships/image" Target="../media/image410.png"/><Relationship Id="rId10" Type="http://schemas.openxmlformats.org/officeDocument/2006/relationships/image" Target="../media/image4.png"/><Relationship Id="rId4" Type="http://schemas.openxmlformats.org/officeDocument/2006/relationships/image" Target="../media/image310.png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34218" y="4801110"/>
            <a:ext cx="9714781" cy="1655762"/>
          </a:xfrm>
        </p:spPr>
        <p:txBody>
          <a:bodyPr>
            <a:normAutofit/>
          </a:bodyPr>
          <a:lstStyle/>
          <a:p>
            <a:r>
              <a:rPr lang="en-US" altLang="zh-CN" dirty="0"/>
              <a:t>Image and Video codec standardization team in Huawei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8461"/>
            <a:ext cx="12192000" cy="296289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992450" y="3056295"/>
            <a:ext cx="8487177" cy="1207227"/>
          </a:xfrm>
        </p:spPr>
        <p:txBody>
          <a:bodyPr>
            <a:noAutofit/>
          </a:bodyPr>
          <a:lstStyle/>
          <a:p>
            <a:r>
              <a:rPr lang="en-DE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JVET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-AM0073:  	[AHG11] Comparison of execution time of NN on different devices</a:t>
            </a:r>
            <a:endParaRPr lang="en-US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F8D125-16C3-4D98-A968-30E07146E4C8}"/>
              </a:ext>
            </a:extLst>
          </p:cNvPr>
          <p:cNvSpPr txBox="1"/>
          <p:nvPr/>
        </p:nvSpPr>
        <p:spPr>
          <a:xfrm>
            <a:off x="5953126" y="5245116"/>
            <a:ext cx="623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/>
              <a:t>	A. Karabutov, E. Alshina, F. Brand</a:t>
            </a:r>
          </a:p>
        </p:txBody>
      </p:sp>
    </p:spTree>
    <p:extLst>
      <p:ext uri="{BB962C8B-B14F-4D97-AF65-F5344CB8AC3E}">
        <p14:creationId xmlns:p14="http://schemas.microsoft.com/office/powerpoint/2010/main" val="2072071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1">
            <a:extLst>
              <a:ext uri="{FF2B5EF4-FFF2-40B4-BE49-F238E27FC236}">
                <a16:creationId xmlns:a16="http://schemas.microsoft.com/office/drawing/2014/main" id="{8F4E649D-BD62-4D4D-B5D9-375640636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de-DE" dirty="0"/>
              <a:t>JPEG AI: single stream multiple decodes</a:t>
            </a:r>
            <a:endParaRPr lang="en-DE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33AC6EC-A10A-4840-B0D2-4F836FBE160E}"/>
              </a:ext>
            </a:extLst>
          </p:cNvPr>
          <p:cNvGrpSpPr/>
          <p:nvPr/>
        </p:nvGrpSpPr>
        <p:grpSpPr>
          <a:xfrm>
            <a:off x="186779" y="1835479"/>
            <a:ext cx="11420897" cy="4167222"/>
            <a:chOff x="221144" y="1823684"/>
            <a:chExt cx="11420897" cy="4167222"/>
          </a:xfrm>
        </p:grpSpPr>
        <p:grpSp>
          <p:nvGrpSpPr>
            <p:cNvPr id="53" name="Canvas 20">
              <a:extLst>
                <a:ext uri="{FF2B5EF4-FFF2-40B4-BE49-F238E27FC236}">
                  <a16:creationId xmlns:a16="http://schemas.microsoft.com/office/drawing/2014/main" id="{22A179FC-E15B-48E5-AC55-E57CD3445F9B}"/>
                </a:ext>
              </a:extLst>
            </p:cNvPr>
            <p:cNvGrpSpPr/>
            <p:nvPr/>
          </p:nvGrpSpPr>
          <p:grpSpPr>
            <a:xfrm>
              <a:off x="828885" y="3638404"/>
              <a:ext cx="10515600" cy="2352502"/>
              <a:chOff x="0" y="0"/>
              <a:chExt cx="6794500" cy="2049169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036E83B4-0A09-43A9-8879-8BBBA9C5DAF4}"/>
                  </a:ext>
                </a:extLst>
              </p:cNvPr>
              <p:cNvSpPr/>
              <p:nvPr/>
            </p:nvSpPr>
            <p:spPr>
              <a:xfrm>
                <a:off x="0" y="0"/>
                <a:ext cx="6794500" cy="2048510"/>
              </a:xfrm>
              <a:prstGeom prst="rect">
                <a:avLst/>
              </a:prstGeom>
            </p:spPr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F6D9789-BAD4-40A9-A5AA-B6CD41A012AA}"/>
                  </a:ext>
                </a:extLst>
              </p:cNvPr>
              <p:cNvSpPr/>
              <p:nvPr/>
            </p:nvSpPr>
            <p:spPr>
              <a:xfrm>
                <a:off x="39119" y="410122"/>
                <a:ext cx="176035" cy="6835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ctr" anchorCtr="0"/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Orig. Image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56" name="Trapezoid 55">
                <a:extLst>
                  <a:ext uri="{FF2B5EF4-FFF2-40B4-BE49-F238E27FC236}">
                    <a16:creationId xmlns:a16="http://schemas.microsoft.com/office/drawing/2014/main" id="{72CD6AF8-1A49-4338-95A4-57C8E6393E2E}"/>
                  </a:ext>
                </a:extLst>
              </p:cNvPr>
              <p:cNvSpPr/>
              <p:nvPr/>
            </p:nvSpPr>
            <p:spPr>
              <a:xfrm rot="5400000">
                <a:off x="392362" y="895920"/>
                <a:ext cx="630221" cy="445910"/>
              </a:xfrm>
              <a:prstGeom prst="trapezoid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270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Encoder  </a:t>
                </a: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ID</a:t>
                </a: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=1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01049D1-4689-4B25-A617-E4D79758DE00}"/>
                  </a:ext>
                </a:extLst>
              </p:cNvPr>
              <p:cNvSpPr/>
              <p:nvPr/>
            </p:nvSpPr>
            <p:spPr>
              <a:xfrm>
                <a:off x="1132048" y="645093"/>
                <a:ext cx="162635" cy="24349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i="1" kern="120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y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7FF3A25-860F-474B-967B-505923245739}"/>
                  </a:ext>
                </a:extLst>
              </p:cNvPr>
              <p:cNvSpPr/>
              <p:nvPr/>
            </p:nvSpPr>
            <p:spPr>
              <a:xfrm>
                <a:off x="2705003" y="572801"/>
                <a:ext cx="563060" cy="1445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i="1" kern="120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stream-z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BA0F5C6B-A5A9-4CE1-97D1-4229EF90C461}"/>
                  </a:ext>
                </a:extLst>
              </p:cNvPr>
              <p:cNvSpPr/>
              <p:nvPr/>
            </p:nvSpPr>
            <p:spPr>
              <a:xfrm>
                <a:off x="2705003" y="744000"/>
                <a:ext cx="563060" cy="14458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i="1" kern="120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stream-r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cxnSp>
            <p:nvCxnSpPr>
              <p:cNvPr id="61" name="Elbow Connector 76">
                <a:extLst>
                  <a:ext uri="{FF2B5EF4-FFF2-40B4-BE49-F238E27FC236}">
                    <a16:creationId xmlns:a16="http://schemas.microsoft.com/office/drawing/2014/main" id="{DA7BA6F2-BE38-42AC-89B5-AF9CA35B62A1}"/>
                  </a:ext>
                </a:extLst>
              </p:cNvPr>
              <p:cNvCxnSpPr>
                <a:cxnSpLocks/>
                <a:stCxn id="57" idx="3"/>
                <a:endCxn id="76" idx="1"/>
              </p:cNvCxnSpPr>
              <p:nvPr/>
            </p:nvCxnSpPr>
            <p:spPr>
              <a:xfrm flipV="1">
                <a:off x="1294683" y="492552"/>
                <a:ext cx="150780" cy="274287"/>
              </a:xfrm>
              <a:prstGeom prst="bentConnector3">
                <a:avLst>
                  <a:gd name="adj1" fmla="val 28943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Elbow Connector 78">
                <a:extLst>
                  <a:ext uri="{FF2B5EF4-FFF2-40B4-BE49-F238E27FC236}">
                    <a16:creationId xmlns:a16="http://schemas.microsoft.com/office/drawing/2014/main" id="{490A65D9-F82F-47EC-B01C-054769258299}"/>
                  </a:ext>
                </a:extLst>
              </p:cNvPr>
              <p:cNvCxnSpPr>
                <a:cxnSpLocks/>
                <a:stCxn id="57" idx="3"/>
                <a:endCxn id="75" idx="2"/>
              </p:cNvCxnSpPr>
              <p:nvPr/>
            </p:nvCxnSpPr>
            <p:spPr>
              <a:xfrm>
                <a:off x="1294683" y="766839"/>
                <a:ext cx="168898" cy="219062"/>
              </a:xfrm>
              <a:prstGeom prst="bentConnector3">
                <a:avLst>
                  <a:gd name="adj1" fmla="val 23682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Elbow Connector 82">
                <a:extLst>
                  <a:ext uri="{FF2B5EF4-FFF2-40B4-BE49-F238E27FC236}">
                    <a16:creationId xmlns:a16="http://schemas.microsoft.com/office/drawing/2014/main" id="{A6C028F7-C079-407E-9A2F-3598089EC084}"/>
                  </a:ext>
                </a:extLst>
              </p:cNvPr>
              <p:cNvCxnSpPr>
                <a:cxnSpLocks/>
                <a:endCxn id="59" idx="1"/>
              </p:cNvCxnSpPr>
              <p:nvPr/>
            </p:nvCxnSpPr>
            <p:spPr>
              <a:xfrm>
                <a:off x="1892354" y="465932"/>
                <a:ext cx="812649" cy="17916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Rectangle 63">
                    <a:extLst>
                      <a:ext uri="{FF2B5EF4-FFF2-40B4-BE49-F238E27FC236}">
                        <a16:creationId xmlns:a16="http://schemas.microsoft.com/office/drawing/2014/main" id="{3505AF71-A35F-4C4E-AB69-74BE50ABE9E9}"/>
                      </a:ext>
                    </a:extLst>
                  </p:cNvPr>
                  <p:cNvSpPr/>
                  <p:nvPr/>
                </p:nvSpPr>
                <p:spPr>
                  <a:xfrm>
                    <a:off x="2003756" y="307564"/>
                    <a:ext cx="162635" cy="24349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en-DE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Cambria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mbria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oMath>
                      </m:oMathPara>
                    </a14:m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314A6A89-5690-4C8B-BEF3-C3183621C1F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3756" y="307564"/>
                    <a:ext cx="162635" cy="243491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r="-41860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5" name="Elbow Connector 83">
                <a:extLst>
                  <a:ext uri="{FF2B5EF4-FFF2-40B4-BE49-F238E27FC236}">
                    <a16:creationId xmlns:a16="http://schemas.microsoft.com/office/drawing/2014/main" id="{F50A01B0-761E-40C1-8577-324C363E5875}"/>
                  </a:ext>
                </a:extLst>
              </p:cNvPr>
              <p:cNvCxnSpPr>
                <a:cxnSpLocks/>
                <a:endCxn id="60" idx="1"/>
              </p:cNvCxnSpPr>
              <p:nvPr/>
            </p:nvCxnSpPr>
            <p:spPr>
              <a:xfrm flipV="1">
                <a:off x="1949169" y="816292"/>
                <a:ext cx="755834" cy="168715"/>
              </a:xfrm>
              <a:prstGeom prst="bentConnector3">
                <a:avLst>
                  <a:gd name="adj1" fmla="val 37264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Rectangle 65">
                    <a:extLst>
                      <a:ext uri="{FF2B5EF4-FFF2-40B4-BE49-F238E27FC236}">
                        <a16:creationId xmlns:a16="http://schemas.microsoft.com/office/drawing/2014/main" id="{740F27C9-89F4-4EC6-A2ED-97E0BF2A098F}"/>
                      </a:ext>
                    </a:extLst>
                  </p:cNvPr>
                  <p:cNvSpPr/>
                  <p:nvPr/>
                </p:nvSpPr>
                <p:spPr>
                  <a:xfrm>
                    <a:off x="1991534" y="890967"/>
                    <a:ext cx="162634" cy="24349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en-DE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Cambria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mbria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oMath>
                      </m:oMathPara>
                    </a14:m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DF9DF0D5-CC5A-4B53-A6A4-A5D11EE269B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91534" y="890967"/>
                    <a:ext cx="162634" cy="24349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r="-44186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07632AD0-C5F8-4599-8B8E-6E2EC562FF5A}"/>
                  </a:ext>
                </a:extLst>
              </p:cNvPr>
              <p:cNvSpPr/>
              <p:nvPr/>
            </p:nvSpPr>
            <p:spPr>
              <a:xfrm>
                <a:off x="5934263" y="354843"/>
                <a:ext cx="190704" cy="66294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ctr" anchorCtr="0"/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Rec. </a:t>
                </a:r>
                <a:r>
                  <a:rPr lang="en-US" sz="1200" i="1" kern="120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Im</a:t>
                </a: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. 1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Rectangle 67">
                    <a:extLst>
                      <a:ext uri="{FF2B5EF4-FFF2-40B4-BE49-F238E27FC236}">
                        <a16:creationId xmlns:a16="http://schemas.microsoft.com/office/drawing/2014/main" id="{C3189E06-FF61-4086-A71A-E3A64930E172}"/>
                      </a:ext>
                    </a:extLst>
                  </p:cNvPr>
                  <p:cNvSpPr/>
                  <p:nvPr/>
                </p:nvSpPr>
                <p:spPr>
                  <a:xfrm>
                    <a:off x="4784687" y="601640"/>
                    <a:ext cx="162635" cy="24349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en-DE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Cambria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mbria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oMath>
                      </m:oMathPara>
                    </a14:m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9B9F2417-E16D-4203-9E61-7E4138BDE06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84687" y="601640"/>
                    <a:ext cx="162635" cy="24349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r="-51163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9" name="Trapezoid 68">
                <a:extLst>
                  <a:ext uri="{FF2B5EF4-FFF2-40B4-BE49-F238E27FC236}">
                    <a16:creationId xmlns:a16="http://schemas.microsoft.com/office/drawing/2014/main" id="{28C93A09-4D81-49C9-97A3-C806BC5EF089}"/>
                  </a:ext>
                </a:extLst>
              </p:cNvPr>
              <p:cNvSpPr/>
              <p:nvPr/>
            </p:nvSpPr>
            <p:spPr>
              <a:xfrm rot="16200000">
                <a:off x="4140840" y="802493"/>
                <a:ext cx="443365" cy="445910"/>
              </a:xfrm>
              <a:prstGeom prst="trapezoid">
                <a:avLst/>
              </a:prstGeom>
              <a:solidFill>
                <a:schemeClr val="bg1">
                  <a:lumMod val="85000"/>
                </a:schemeClr>
              </a:solidFill>
              <a:ln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Entropy Dec.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cxnSp>
            <p:nvCxnSpPr>
              <p:cNvPr id="70" name="Elbow Connector 116">
                <a:extLst>
                  <a:ext uri="{FF2B5EF4-FFF2-40B4-BE49-F238E27FC236}">
                    <a16:creationId xmlns:a16="http://schemas.microsoft.com/office/drawing/2014/main" id="{89D78150-C79F-4AFA-A25A-C38FAAF3F259}"/>
                  </a:ext>
                </a:extLst>
              </p:cNvPr>
              <p:cNvCxnSpPr>
                <a:cxnSpLocks/>
                <a:stCxn id="60" idx="3"/>
                <a:endCxn id="69" idx="0"/>
              </p:cNvCxnSpPr>
              <p:nvPr/>
            </p:nvCxnSpPr>
            <p:spPr>
              <a:xfrm>
                <a:off x="3268063" y="816292"/>
                <a:ext cx="871505" cy="209156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Elbow Connector 119">
                <a:extLst>
                  <a:ext uri="{FF2B5EF4-FFF2-40B4-BE49-F238E27FC236}">
                    <a16:creationId xmlns:a16="http://schemas.microsoft.com/office/drawing/2014/main" id="{FF9D5E97-EEA0-478B-97DF-3FCC4983E4FE}"/>
                  </a:ext>
                </a:extLst>
              </p:cNvPr>
              <p:cNvCxnSpPr>
                <a:cxnSpLocks/>
                <a:stCxn id="59" idx="3"/>
                <a:endCxn id="79" idx="1"/>
              </p:cNvCxnSpPr>
              <p:nvPr/>
            </p:nvCxnSpPr>
            <p:spPr>
              <a:xfrm flipV="1">
                <a:off x="3268063" y="465932"/>
                <a:ext cx="833206" cy="17916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381BE488-C3F3-4C7B-8A53-3987DBE1816A}"/>
                  </a:ext>
                </a:extLst>
              </p:cNvPr>
              <p:cNvSpPr/>
              <p:nvPr/>
            </p:nvSpPr>
            <p:spPr>
              <a:xfrm>
                <a:off x="3342323" y="551054"/>
                <a:ext cx="278016" cy="36165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AD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6832CDDC-D73E-418A-B9AB-A073F795DF61}"/>
                  </a:ext>
                </a:extLst>
              </p:cNvPr>
              <p:cNvSpPr/>
              <p:nvPr/>
            </p:nvSpPr>
            <p:spPr>
              <a:xfrm>
                <a:off x="2329723" y="548074"/>
                <a:ext cx="278016" cy="3616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AE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cxnSp>
            <p:nvCxnSpPr>
              <p:cNvPr id="74" name="Elbow Connector 133">
                <a:extLst>
                  <a:ext uri="{FF2B5EF4-FFF2-40B4-BE49-F238E27FC236}">
                    <a16:creationId xmlns:a16="http://schemas.microsoft.com/office/drawing/2014/main" id="{73E3DC42-DED0-4ABE-A371-B4307B0C030B}"/>
                  </a:ext>
                </a:extLst>
              </p:cNvPr>
              <p:cNvCxnSpPr/>
              <p:nvPr/>
            </p:nvCxnSpPr>
            <p:spPr>
              <a:xfrm flipH="1">
                <a:off x="2973826" y="987499"/>
                <a:ext cx="1611652" cy="56242"/>
              </a:xfrm>
              <a:prstGeom prst="bentConnector4">
                <a:avLst>
                  <a:gd name="adj1" fmla="val -8482"/>
                  <a:gd name="adj2" fmla="val 550471"/>
                </a:avLst>
              </a:prstGeom>
              <a:ln>
                <a:noFill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Trapezoid 74">
                <a:extLst>
                  <a:ext uri="{FF2B5EF4-FFF2-40B4-BE49-F238E27FC236}">
                    <a16:creationId xmlns:a16="http://schemas.microsoft.com/office/drawing/2014/main" id="{2DD86F96-EF3C-4B7C-8E98-8DF8E8730C8F}"/>
                  </a:ext>
                </a:extLst>
              </p:cNvPr>
              <p:cNvSpPr/>
              <p:nvPr/>
            </p:nvSpPr>
            <p:spPr>
              <a:xfrm rot="5400000">
                <a:off x="1484693" y="743106"/>
                <a:ext cx="443364" cy="485588"/>
              </a:xfrm>
              <a:prstGeom prst="trapezoid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270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Entropy Enc. 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3310115B-F2F5-4BBB-9E25-B8722F6F5D5A}"/>
                  </a:ext>
                </a:extLst>
              </p:cNvPr>
              <p:cNvSpPr/>
              <p:nvPr/>
            </p:nvSpPr>
            <p:spPr>
              <a:xfrm>
                <a:off x="1445463" y="298789"/>
                <a:ext cx="503706" cy="3875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5875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Latent Prediction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Rectangle 76">
                    <a:extLst>
                      <a:ext uri="{FF2B5EF4-FFF2-40B4-BE49-F238E27FC236}">
                        <a16:creationId xmlns:a16="http://schemas.microsoft.com/office/drawing/2014/main" id="{9E71199B-A2D6-40C7-B209-6A2746C01FCF}"/>
                      </a:ext>
                    </a:extLst>
                  </p:cNvPr>
                  <p:cNvSpPr/>
                  <p:nvPr/>
                </p:nvSpPr>
                <p:spPr>
                  <a:xfrm>
                    <a:off x="3828649" y="309030"/>
                    <a:ext cx="162634" cy="24349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en-DE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Cambria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mbria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oMath>
                      </m:oMathPara>
                    </a14:m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2752CCB6-6697-4B97-944E-76C5BE0B3AD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28649" y="309030"/>
                    <a:ext cx="162634" cy="243491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r="-40909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Rectangle 77">
                    <a:extLst>
                      <a:ext uri="{FF2B5EF4-FFF2-40B4-BE49-F238E27FC236}">
                        <a16:creationId xmlns:a16="http://schemas.microsoft.com/office/drawing/2014/main" id="{055343E0-DEAC-426A-AC68-9762E2E02E9C}"/>
                      </a:ext>
                    </a:extLst>
                  </p:cNvPr>
                  <p:cNvSpPr/>
                  <p:nvPr/>
                </p:nvSpPr>
                <p:spPr>
                  <a:xfrm>
                    <a:off x="3816426" y="892433"/>
                    <a:ext cx="162635" cy="24349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en-DE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Cambria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mbria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oMath>
                      </m:oMathPara>
                    </a14:m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C7B1EB7D-E7C4-46B7-A783-30BB0E0F934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16426" y="892433"/>
                    <a:ext cx="162635" cy="243491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46512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B65BA0C3-482B-49C4-87E9-0D9B468FB647}"/>
                  </a:ext>
                </a:extLst>
              </p:cNvPr>
              <p:cNvSpPr/>
              <p:nvPr/>
            </p:nvSpPr>
            <p:spPr>
              <a:xfrm>
                <a:off x="4101269" y="272169"/>
                <a:ext cx="503707" cy="3875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5875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Latent Prediction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cxnSp>
            <p:nvCxnSpPr>
              <p:cNvPr id="80" name="Elbow Connector 150">
                <a:extLst>
                  <a:ext uri="{FF2B5EF4-FFF2-40B4-BE49-F238E27FC236}">
                    <a16:creationId xmlns:a16="http://schemas.microsoft.com/office/drawing/2014/main" id="{8C49DF17-CED5-4114-887F-784886013FFD}"/>
                  </a:ext>
                </a:extLst>
              </p:cNvPr>
              <p:cNvCxnSpPr>
                <a:cxnSpLocks/>
                <a:stCxn id="73" idx="2"/>
                <a:endCxn id="72" idx="2"/>
              </p:cNvCxnSpPr>
              <p:nvPr/>
            </p:nvCxnSpPr>
            <p:spPr>
              <a:xfrm rot="16200000" flipH="1">
                <a:off x="2973541" y="404923"/>
                <a:ext cx="2980" cy="1012600"/>
              </a:xfrm>
              <a:prstGeom prst="bentConnector3">
                <a:avLst>
                  <a:gd name="adj1" fmla="val 4730342"/>
                </a:avLst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7CBA10B6-ED44-44D9-BC6E-B21978F3D0DC}"/>
                  </a:ext>
                </a:extLst>
              </p:cNvPr>
              <p:cNvSpPr/>
              <p:nvPr/>
            </p:nvSpPr>
            <p:spPr>
              <a:xfrm>
                <a:off x="2807214" y="920870"/>
                <a:ext cx="346161" cy="160551"/>
              </a:xfrm>
              <a:prstGeom prst="rect">
                <a:avLst/>
              </a:prstGeom>
              <a:solidFill>
                <a:schemeClr val="bg1"/>
              </a:solidFill>
              <a:ln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CDF-r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cxnSp>
            <p:nvCxnSpPr>
              <p:cNvPr id="82" name="Elbow Connector 152">
                <a:extLst>
                  <a:ext uri="{FF2B5EF4-FFF2-40B4-BE49-F238E27FC236}">
                    <a16:creationId xmlns:a16="http://schemas.microsoft.com/office/drawing/2014/main" id="{9566E8DC-8075-4407-BF8D-B2E26E192B12}"/>
                  </a:ext>
                </a:extLst>
              </p:cNvPr>
              <p:cNvCxnSpPr>
                <a:cxnSpLocks/>
                <a:stCxn id="73" idx="0"/>
                <a:endCxn id="72" idx="0"/>
              </p:cNvCxnSpPr>
              <p:nvPr/>
            </p:nvCxnSpPr>
            <p:spPr>
              <a:xfrm rot="16200000" flipH="1">
                <a:off x="2973540" y="43264"/>
                <a:ext cx="2980" cy="1012600"/>
              </a:xfrm>
              <a:prstGeom prst="bentConnector3">
                <a:avLst>
                  <a:gd name="adj1" fmla="val -4630342"/>
                </a:avLst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62169024-5CAF-4BD6-833C-51D7454A9CDB}"/>
                  </a:ext>
                </a:extLst>
              </p:cNvPr>
              <p:cNvSpPr/>
              <p:nvPr/>
            </p:nvSpPr>
            <p:spPr>
              <a:xfrm>
                <a:off x="2799244" y="378504"/>
                <a:ext cx="346161" cy="16055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CDF-z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cxnSp>
            <p:nvCxnSpPr>
              <p:cNvPr id="84" name="Elbow Connector 164">
                <a:extLst>
                  <a:ext uri="{FF2B5EF4-FFF2-40B4-BE49-F238E27FC236}">
                    <a16:creationId xmlns:a16="http://schemas.microsoft.com/office/drawing/2014/main" id="{99B6B4A4-3F03-43DE-B389-AD3A1A14CF3B}"/>
                  </a:ext>
                </a:extLst>
              </p:cNvPr>
              <p:cNvCxnSpPr>
                <a:cxnSpLocks/>
                <a:stCxn id="78" idx="0"/>
                <a:endCxn id="79" idx="2"/>
              </p:cNvCxnSpPr>
              <p:nvPr/>
            </p:nvCxnSpPr>
            <p:spPr>
              <a:xfrm rot="5400000" flipH="1" flipV="1">
                <a:off x="4009064" y="548375"/>
                <a:ext cx="232739" cy="455378"/>
              </a:xfrm>
              <a:prstGeom prst="bentConnector3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Elbow Connector 166">
                <a:extLst>
                  <a:ext uri="{FF2B5EF4-FFF2-40B4-BE49-F238E27FC236}">
                    <a16:creationId xmlns:a16="http://schemas.microsoft.com/office/drawing/2014/main" id="{3C891145-17B8-43AE-A41E-C8EB9D41946F}"/>
                  </a:ext>
                </a:extLst>
              </p:cNvPr>
              <p:cNvCxnSpPr>
                <a:cxnSpLocks/>
                <a:stCxn id="66" idx="0"/>
                <a:endCxn id="76" idx="2"/>
              </p:cNvCxnSpPr>
              <p:nvPr/>
            </p:nvCxnSpPr>
            <p:spPr>
              <a:xfrm rot="16200000" flipV="1">
                <a:off x="1782757" y="600873"/>
                <a:ext cx="204653" cy="375535"/>
              </a:xfrm>
              <a:prstGeom prst="bentConnector3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Elbow Connector 168">
                <a:extLst>
                  <a:ext uri="{FF2B5EF4-FFF2-40B4-BE49-F238E27FC236}">
                    <a16:creationId xmlns:a16="http://schemas.microsoft.com/office/drawing/2014/main" id="{2FED2D26-B2E2-48BF-83F2-C1AE9625D24B}"/>
                  </a:ext>
                </a:extLst>
              </p:cNvPr>
              <p:cNvCxnSpPr>
                <a:cxnSpLocks/>
                <a:stCxn id="79" idx="3"/>
                <a:endCxn id="68" idx="1"/>
              </p:cNvCxnSpPr>
              <p:nvPr/>
            </p:nvCxnSpPr>
            <p:spPr>
              <a:xfrm>
                <a:off x="4604976" y="465932"/>
                <a:ext cx="179711" cy="257454"/>
              </a:xfrm>
              <a:prstGeom prst="bentConnector3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16C25911-D1A7-4C5A-A097-F4C72E4EF2FB}"/>
                  </a:ext>
                </a:extLst>
              </p:cNvPr>
              <p:cNvCxnSpPr>
                <a:cxnSpLocks/>
                <a:stCxn id="68" idx="3"/>
                <a:endCxn id="67" idx="1"/>
              </p:cNvCxnSpPr>
              <p:nvPr/>
            </p:nvCxnSpPr>
            <p:spPr>
              <a:xfrm flipV="1">
                <a:off x="4947322" y="686314"/>
                <a:ext cx="986941" cy="3707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rapezoid 87">
                <a:extLst>
                  <a:ext uri="{FF2B5EF4-FFF2-40B4-BE49-F238E27FC236}">
                    <a16:creationId xmlns:a16="http://schemas.microsoft.com/office/drawing/2014/main" id="{5E098B2E-3324-482E-9349-207B1F13D17C}"/>
                  </a:ext>
                </a:extLst>
              </p:cNvPr>
              <p:cNvSpPr/>
              <p:nvPr/>
            </p:nvSpPr>
            <p:spPr>
              <a:xfrm rot="16200000">
                <a:off x="5051848" y="381258"/>
                <a:ext cx="630221" cy="672250"/>
              </a:xfrm>
              <a:prstGeom prst="trapezoid">
                <a:avLst/>
              </a:prstGeom>
              <a:solidFill>
                <a:schemeClr val="bg1">
                  <a:lumMod val="85000"/>
                </a:schemeClr>
              </a:solidFill>
              <a:ln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Decoder </a:t>
                </a: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ID</a:t>
                </a: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=1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cxnSp>
            <p:nvCxnSpPr>
              <p:cNvPr id="90" name="Elbow Connector 182">
                <a:extLst>
                  <a:ext uri="{FF2B5EF4-FFF2-40B4-BE49-F238E27FC236}">
                    <a16:creationId xmlns:a16="http://schemas.microsoft.com/office/drawing/2014/main" id="{EFB4D3BF-DF7F-49BD-9FE2-934C247281D9}"/>
                  </a:ext>
                </a:extLst>
              </p:cNvPr>
              <p:cNvCxnSpPr>
                <a:cxnSpLocks/>
                <a:stCxn id="69" idx="2"/>
                <a:endCxn id="81" idx="2"/>
              </p:cNvCxnSpPr>
              <p:nvPr/>
            </p:nvCxnSpPr>
            <p:spPr>
              <a:xfrm flipH="1">
                <a:off x="2980294" y="1025448"/>
                <a:ext cx="1605184" cy="55973"/>
              </a:xfrm>
              <a:prstGeom prst="bentConnector4">
                <a:avLst>
                  <a:gd name="adj1" fmla="val -8516"/>
                  <a:gd name="adj2" fmla="val 564579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Rectangle 90">
                    <a:extLst>
                      <a:ext uri="{FF2B5EF4-FFF2-40B4-BE49-F238E27FC236}">
                        <a16:creationId xmlns:a16="http://schemas.microsoft.com/office/drawing/2014/main" id="{48CA9C05-169B-491E-A678-73C0013761C2}"/>
                      </a:ext>
                    </a:extLst>
                  </p:cNvPr>
                  <p:cNvSpPr/>
                  <p:nvPr/>
                </p:nvSpPr>
                <p:spPr>
                  <a:xfrm>
                    <a:off x="4626647" y="903702"/>
                    <a:ext cx="162635" cy="24349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" panose="02040503050406030204" pitchFamily="18" charset="0"/>
                            </a:rPr>
                            <m:t>𝜎</m:t>
                          </m:r>
                        </m:oMath>
                      </m:oMathPara>
                    </a14:m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7" name="Rectangle 46">
                    <a:extLst>
                      <a:ext uri="{FF2B5EF4-FFF2-40B4-BE49-F238E27FC236}">
                        <a16:creationId xmlns:a16="http://schemas.microsoft.com/office/drawing/2014/main" id="{46ADA9A5-BA17-426E-A9E1-2830A3DDC09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26647" y="903702"/>
                    <a:ext cx="162635" cy="24349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3" name="Right Brace 92">
                <a:extLst>
                  <a:ext uri="{FF2B5EF4-FFF2-40B4-BE49-F238E27FC236}">
                    <a16:creationId xmlns:a16="http://schemas.microsoft.com/office/drawing/2014/main" id="{3A751042-F028-4D87-A4A0-E817FA806208}"/>
                  </a:ext>
                </a:extLst>
              </p:cNvPr>
              <p:cNvSpPr/>
              <p:nvPr/>
            </p:nvSpPr>
            <p:spPr>
              <a:xfrm rot="5400000">
                <a:off x="1536219" y="382965"/>
                <a:ext cx="139702" cy="2735511"/>
              </a:xfrm>
              <a:prstGeom prst="righ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DE" sz="1200"/>
              </a:p>
            </p:txBody>
          </p:sp>
          <p:sp>
            <p:nvSpPr>
              <p:cNvPr id="94" name="Right Brace 93">
                <a:extLst>
                  <a:ext uri="{FF2B5EF4-FFF2-40B4-BE49-F238E27FC236}">
                    <a16:creationId xmlns:a16="http://schemas.microsoft.com/office/drawing/2014/main" id="{B5220306-0134-46D5-8157-29A95B459AB8}"/>
                  </a:ext>
                </a:extLst>
              </p:cNvPr>
              <p:cNvSpPr/>
              <p:nvPr/>
            </p:nvSpPr>
            <p:spPr>
              <a:xfrm rot="5400000">
                <a:off x="4759110" y="-85244"/>
                <a:ext cx="116873" cy="3674506"/>
              </a:xfrm>
              <a:prstGeom prst="righ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DE" sz="1200"/>
              </a:p>
            </p:txBody>
          </p:sp>
          <p:sp>
            <p:nvSpPr>
              <p:cNvPr id="95" name="Text Box 22">
                <a:extLst>
                  <a:ext uri="{FF2B5EF4-FFF2-40B4-BE49-F238E27FC236}">
                    <a16:creationId xmlns:a16="http://schemas.microsoft.com/office/drawing/2014/main" id="{B9F3F511-E3AD-4085-9B37-9EAE1FB7C487}"/>
                  </a:ext>
                </a:extLst>
              </p:cNvPr>
              <p:cNvSpPr txBox="1"/>
              <p:nvPr/>
            </p:nvSpPr>
            <p:spPr>
              <a:xfrm>
                <a:off x="1455474" y="1778659"/>
                <a:ext cx="3750945" cy="27051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just">
                  <a:lnSpc>
                    <a:spcPts val="1200"/>
                  </a:lnSpc>
                  <a:spcBef>
                    <a:spcPts val="0"/>
                  </a:spcBef>
                  <a:spcAft>
                    <a:spcPts val="600"/>
                  </a:spcAft>
                  <a:tabLst>
                    <a:tab pos="255905" algn="l"/>
                  </a:tabLst>
                </a:pPr>
                <a:r>
                  <a:rPr lang="de-DE" sz="1200" i="1" dirty="0">
                    <a:solidFill>
                      <a:schemeClr val="tx1"/>
                    </a:solidFill>
                    <a:effectLst/>
                    <a:latin typeface="Cambria" panose="02040503050406030204" pitchFamily="18" charset="0"/>
                    <a:ea typeface="SimSun" panose="02010600030101010101" pitchFamily="2" charset="-122"/>
                    <a:cs typeface="Cambria" panose="02040503050406030204" pitchFamily="18" charset="0"/>
                  </a:rPr>
                  <a:t>Sender                                                                                                                                  Reciever</a:t>
                </a:r>
                <a:endParaRPr lang="en-DE" sz="1200" dirty="0">
                  <a:solidFill>
                    <a:schemeClr val="tx1"/>
                  </a:solidFill>
                  <a:effectLst/>
                  <a:latin typeface="Cambria" panose="02040503050406030204" pitchFamily="18" charset="0"/>
                  <a:ea typeface="SimSun" panose="02010600030101010101" pitchFamily="2" charset="-122"/>
                  <a:cs typeface="Cambria" panose="02040503050406030204" pitchFamily="18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80FE7B2-4535-44FD-91D3-8467C9216D6E}"/>
                </a:ext>
              </a:extLst>
            </p:cNvPr>
            <p:cNvGrpSpPr/>
            <p:nvPr/>
          </p:nvGrpSpPr>
          <p:grpSpPr>
            <a:xfrm>
              <a:off x="221144" y="1823684"/>
              <a:ext cx="11420897" cy="3802243"/>
              <a:chOff x="221144" y="1823684"/>
              <a:chExt cx="11420897" cy="3802243"/>
            </a:xfrm>
          </p:grpSpPr>
          <p:sp>
            <p:nvSpPr>
              <p:cNvPr id="101" name="Trapezoid 100">
                <a:extLst>
                  <a:ext uri="{FF2B5EF4-FFF2-40B4-BE49-F238E27FC236}">
                    <a16:creationId xmlns:a16="http://schemas.microsoft.com/office/drawing/2014/main" id="{F471AAAB-2DA7-443F-86CC-CB44D65EDF25}"/>
                  </a:ext>
                </a:extLst>
              </p:cNvPr>
              <p:cNvSpPr/>
              <p:nvPr/>
            </p:nvSpPr>
            <p:spPr>
              <a:xfrm rot="5400000">
                <a:off x="1555280" y="3655100"/>
                <a:ext cx="723511" cy="690119"/>
              </a:xfrm>
              <a:prstGeom prst="trapezoid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270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Encoder  </a:t>
                </a: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ID</a:t>
                </a: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=0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5F22F800-9049-4C5A-BB20-2CBFCE307148}"/>
                  </a:ext>
                </a:extLst>
              </p:cNvPr>
              <p:cNvSpPr/>
              <p:nvPr/>
            </p:nvSpPr>
            <p:spPr>
              <a:xfrm>
                <a:off x="9647697" y="3220346"/>
                <a:ext cx="295146" cy="76107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ctr" anchorCtr="0"/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Rec. </a:t>
                </a:r>
                <a:r>
                  <a:rPr lang="en-US" sz="1200" i="1" kern="120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Im</a:t>
                </a: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. 0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CD05F63E-5DC9-4AAD-8450-C1B4C1CE743B}"/>
                  </a:ext>
                </a:extLst>
              </p:cNvPr>
              <p:cNvSpPr/>
              <p:nvPr/>
            </p:nvSpPr>
            <p:spPr>
              <a:xfrm>
                <a:off x="10498277" y="4864851"/>
                <a:ext cx="295146" cy="76107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ctr" anchorCtr="0"/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Rec. </a:t>
                </a:r>
                <a:r>
                  <a:rPr lang="en-US" sz="1200" i="1" kern="120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Im</a:t>
                </a: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. </a:t>
                </a:r>
                <a:r>
                  <a:rPr lang="en-US" sz="1200" i="1" dirty="0">
                    <a:solidFill>
                      <a:srgbClr val="000000"/>
                    </a:solidFill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2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cxnSp>
            <p:nvCxnSpPr>
              <p:cNvPr id="24" name="Connector: Elbow 23">
                <a:extLst>
                  <a:ext uri="{FF2B5EF4-FFF2-40B4-BE49-F238E27FC236}">
                    <a16:creationId xmlns:a16="http://schemas.microsoft.com/office/drawing/2014/main" id="{9229DCBB-7370-475F-89DE-B34D2F8BE6F8}"/>
                  </a:ext>
                </a:extLst>
              </p:cNvPr>
              <p:cNvCxnSpPr>
                <a:cxnSpLocks/>
                <a:stCxn id="68" idx="3"/>
                <a:endCxn id="107" idx="1"/>
              </p:cNvCxnSpPr>
              <p:nvPr/>
            </p:nvCxnSpPr>
            <p:spPr>
              <a:xfrm flipV="1">
                <a:off x="8485675" y="3600884"/>
                <a:ext cx="1162022" cy="867986"/>
              </a:xfrm>
              <a:prstGeom prst="bentConnector3">
                <a:avLst>
                  <a:gd name="adj1" fmla="val 6283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Trapezoid 104">
                <a:extLst>
                  <a:ext uri="{FF2B5EF4-FFF2-40B4-BE49-F238E27FC236}">
                    <a16:creationId xmlns:a16="http://schemas.microsoft.com/office/drawing/2014/main" id="{F1DDF0FE-8282-45CC-A58F-39AF80278C77}"/>
                  </a:ext>
                </a:extLst>
              </p:cNvPr>
              <p:cNvSpPr/>
              <p:nvPr/>
            </p:nvSpPr>
            <p:spPr>
              <a:xfrm rot="16200000">
                <a:off x="8625790" y="3357048"/>
                <a:ext cx="723511" cy="717555"/>
              </a:xfrm>
              <a:prstGeom prst="trapezoid">
                <a:avLst/>
              </a:prstGeom>
              <a:solidFill>
                <a:schemeClr val="bg1">
                  <a:lumMod val="85000"/>
                </a:schemeClr>
              </a:solidFill>
              <a:ln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Decoder </a:t>
                </a: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ID</a:t>
                </a: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=0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cxnSp>
            <p:nvCxnSpPr>
              <p:cNvPr id="119" name="Connector: Elbow 118">
                <a:extLst>
                  <a:ext uri="{FF2B5EF4-FFF2-40B4-BE49-F238E27FC236}">
                    <a16:creationId xmlns:a16="http://schemas.microsoft.com/office/drawing/2014/main" id="{CD1AFFAD-C9BA-4A35-A6C8-103FECEDAE9E}"/>
                  </a:ext>
                </a:extLst>
              </p:cNvPr>
              <p:cNvCxnSpPr>
                <a:cxnSpLocks/>
                <a:stCxn id="68" idx="3"/>
                <a:endCxn id="108" idx="1"/>
              </p:cNvCxnSpPr>
              <p:nvPr/>
            </p:nvCxnSpPr>
            <p:spPr>
              <a:xfrm>
                <a:off x="8485675" y="4468870"/>
                <a:ext cx="2012602" cy="776519"/>
              </a:xfrm>
              <a:prstGeom prst="bentConnector3">
                <a:avLst>
                  <a:gd name="adj1" fmla="val 4083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Trapezoid 105">
                <a:extLst>
                  <a:ext uri="{FF2B5EF4-FFF2-40B4-BE49-F238E27FC236}">
                    <a16:creationId xmlns:a16="http://schemas.microsoft.com/office/drawing/2014/main" id="{CD597E6F-78FE-40E2-9A1E-A21EA8B9FDD5}"/>
                  </a:ext>
                </a:extLst>
              </p:cNvPr>
              <p:cNvSpPr/>
              <p:nvPr/>
            </p:nvSpPr>
            <p:spPr>
              <a:xfrm rot="16200000">
                <a:off x="9099844" y="4380410"/>
                <a:ext cx="723511" cy="1693352"/>
              </a:xfrm>
              <a:prstGeom prst="trapezoid">
                <a:avLst/>
              </a:prstGeom>
              <a:solidFill>
                <a:schemeClr val="bg1">
                  <a:lumMod val="85000"/>
                </a:schemeClr>
              </a:solidFill>
              <a:ln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Decoder (</a:t>
                </a:r>
                <a:r>
                  <a:rPr lang="en-US" sz="1200" b="1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attention</a:t>
                </a: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ID</a:t>
                </a: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=2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1E14F4F0-44F4-4619-AEE4-4530FB792E44}"/>
                  </a:ext>
                </a:extLst>
              </p:cNvPr>
              <p:cNvSpPr/>
              <p:nvPr/>
            </p:nvSpPr>
            <p:spPr>
              <a:xfrm>
                <a:off x="2938035" y="3736517"/>
                <a:ext cx="5579602" cy="1625600"/>
              </a:xfrm>
              <a:prstGeom prst="rect">
                <a:avLst/>
              </a:prstGeom>
              <a:solidFill>
                <a:schemeClr val="bg1">
                  <a:lumMod val="85000"/>
                  <a:alpha val="40000"/>
                </a:schemeClr>
              </a:solidFill>
              <a:ln w="28575" cmpd="dbl">
                <a:solidFill>
                  <a:schemeClr val="tx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/>
              </a:p>
            </p:txBody>
          </p:sp>
          <p:cxnSp>
            <p:nvCxnSpPr>
              <p:cNvPr id="121" name="Connector: Elbow 120">
                <a:extLst>
                  <a:ext uri="{FF2B5EF4-FFF2-40B4-BE49-F238E27FC236}">
                    <a16:creationId xmlns:a16="http://schemas.microsoft.com/office/drawing/2014/main" id="{0521960A-4552-4646-B1B2-220FA508F4A5}"/>
                  </a:ext>
                </a:extLst>
              </p:cNvPr>
              <p:cNvCxnSpPr>
                <a:cxnSpLocks/>
                <a:stCxn id="55" idx="3"/>
                <a:endCxn id="101" idx="2"/>
              </p:cNvCxnSpPr>
              <p:nvPr/>
            </p:nvCxnSpPr>
            <p:spPr>
              <a:xfrm flipV="1">
                <a:off x="1161871" y="4000160"/>
                <a:ext cx="410105" cy="501469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Connector: Elbow 121">
                <a:extLst>
                  <a:ext uri="{FF2B5EF4-FFF2-40B4-BE49-F238E27FC236}">
                    <a16:creationId xmlns:a16="http://schemas.microsoft.com/office/drawing/2014/main" id="{1C2788B9-11FE-485D-872F-C88A1105EF60}"/>
                  </a:ext>
                </a:extLst>
              </p:cNvPr>
              <p:cNvCxnSpPr>
                <a:cxnSpLocks/>
                <a:stCxn id="55" idx="3"/>
                <a:endCxn id="56" idx="2"/>
              </p:cNvCxnSpPr>
              <p:nvPr/>
            </p:nvCxnSpPr>
            <p:spPr>
              <a:xfrm>
                <a:off x="1161871" y="4501629"/>
                <a:ext cx="416884" cy="421275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Connector: Elbow 122">
                <a:extLst>
                  <a:ext uri="{FF2B5EF4-FFF2-40B4-BE49-F238E27FC236}">
                    <a16:creationId xmlns:a16="http://schemas.microsoft.com/office/drawing/2014/main" id="{C905C87B-7A88-4C6D-98FD-D966AEC7F7DB}"/>
                  </a:ext>
                </a:extLst>
              </p:cNvPr>
              <p:cNvCxnSpPr>
                <a:cxnSpLocks/>
                <a:stCxn id="56" idx="0"/>
                <a:endCxn id="57" idx="1"/>
              </p:cNvCxnSpPr>
              <p:nvPr/>
            </p:nvCxnSpPr>
            <p:spPr>
              <a:xfrm flipV="1">
                <a:off x="2268874" y="4518755"/>
                <a:ext cx="312040" cy="404149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Connector: Elbow 123">
                <a:extLst>
                  <a:ext uri="{FF2B5EF4-FFF2-40B4-BE49-F238E27FC236}">
                    <a16:creationId xmlns:a16="http://schemas.microsoft.com/office/drawing/2014/main" id="{4AC95F08-F42E-4E0A-A900-99891D37BFCB}"/>
                  </a:ext>
                </a:extLst>
              </p:cNvPr>
              <p:cNvCxnSpPr>
                <a:cxnSpLocks/>
                <a:stCxn id="101" idx="0"/>
                <a:endCxn id="57" idx="1"/>
              </p:cNvCxnSpPr>
              <p:nvPr/>
            </p:nvCxnSpPr>
            <p:spPr>
              <a:xfrm>
                <a:off x="2262095" y="4000160"/>
                <a:ext cx="318819" cy="518595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E74185C2-4C8D-42B5-B5FE-ACAD5487B4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1144" y="1888124"/>
                <a:ext cx="1790170" cy="1032791"/>
              </a:xfrm>
              <a:prstGeom prst="rect">
                <a:avLst/>
              </a:prstGeom>
            </p:spPr>
          </p:pic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3266B09A-CDC7-4FDA-BC7A-C9ECFE93DB8F}"/>
                  </a:ext>
                </a:extLst>
              </p:cNvPr>
              <p:cNvGrpSpPr/>
              <p:nvPr/>
            </p:nvGrpSpPr>
            <p:grpSpPr>
              <a:xfrm>
                <a:off x="2469496" y="2593560"/>
                <a:ext cx="921035" cy="696727"/>
                <a:chOff x="2015071" y="2240028"/>
                <a:chExt cx="921035" cy="696727"/>
              </a:xfrm>
            </p:grpSpPr>
            <p:pic>
              <p:nvPicPr>
                <p:cNvPr id="92" name="Picture 91">
                  <a:extLst>
                    <a:ext uri="{FF2B5EF4-FFF2-40B4-BE49-F238E27FC236}">
                      <a16:creationId xmlns:a16="http://schemas.microsoft.com/office/drawing/2014/main" id="{4E848339-9C60-4928-9453-F682B71515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355895" y="2246937"/>
                  <a:ext cx="559630" cy="313127"/>
                </a:xfrm>
                <a:prstGeom prst="rect">
                  <a:avLst/>
                </a:prstGeom>
              </p:spPr>
            </p:pic>
            <p:pic>
              <p:nvPicPr>
                <p:cNvPr id="96" name="Picture 95">
                  <a:extLst>
                    <a:ext uri="{FF2B5EF4-FFF2-40B4-BE49-F238E27FC236}">
                      <a16:creationId xmlns:a16="http://schemas.microsoft.com/office/drawing/2014/main" id="{35FAC936-2716-4530-87E2-F18DEC0D90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326654" y="2314660"/>
                  <a:ext cx="552968" cy="326451"/>
                </a:xfrm>
                <a:prstGeom prst="rect">
                  <a:avLst/>
                </a:prstGeom>
              </p:spPr>
            </p:pic>
            <p:pic>
              <p:nvPicPr>
                <p:cNvPr id="97" name="Picture 96">
                  <a:extLst>
                    <a:ext uri="{FF2B5EF4-FFF2-40B4-BE49-F238E27FC236}">
                      <a16:creationId xmlns:a16="http://schemas.microsoft.com/office/drawing/2014/main" id="{B730C5D4-FDF1-42C4-AD5E-76A53691FB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267999" y="2379828"/>
                  <a:ext cx="519657" cy="319789"/>
                </a:xfrm>
                <a:prstGeom prst="rect">
                  <a:avLst/>
                </a:prstGeom>
              </p:spPr>
            </p:pic>
            <p:pic>
              <p:nvPicPr>
                <p:cNvPr id="98" name="Picture 97">
                  <a:extLst>
                    <a:ext uri="{FF2B5EF4-FFF2-40B4-BE49-F238E27FC236}">
                      <a16:creationId xmlns:a16="http://schemas.microsoft.com/office/drawing/2014/main" id="{88880E8B-D7E8-4BC5-A17C-1B30E623CF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169158" y="2445764"/>
                  <a:ext cx="570365" cy="326916"/>
                </a:xfrm>
                <a:prstGeom prst="rect">
                  <a:avLst/>
                </a:prstGeom>
              </p:spPr>
            </p:pic>
            <p:pic>
              <p:nvPicPr>
                <p:cNvPr id="99" name="Picture 98">
                  <a:extLst>
                    <a:ext uri="{FF2B5EF4-FFF2-40B4-BE49-F238E27FC236}">
                      <a16:creationId xmlns:a16="http://schemas.microsoft.com/office/drawing/2014/main" id="{73FF8A5E-556E-4B21-A0C5-D99DD08EEB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076967" y="2530606"/>
                  <a:ext cx="552968" cy="326451"/>
                </a:xfrm>
                <a:prstGeom prst="rect">
                  <a:avLst/>
                </a:prstGeom>
              </p:spPr>
            </p:pic>
            <p:pic>
              <p:nvPicPr>
                <p:cNvPr id="100" name="Picture 99">
                  <a:extLst>
                    <a:ext uri="{FF2B5EF4-FFF2-40B4-BE49-F238E27FC236}">
                      <a16:creationId xmlns:a16="http://schemas.microsoft.com/office/drawing/2014/main" id="{E2B0BA12-0E5B-4486-8211-4A6FB437E2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015071" y="2610305"/>
                  <a:ext cx="532981" cy="326450"/>
                </a:xfrm>
                <a:prstGeom prst="rect">
                  <a:avLst/>
                </a:prstGeom>
              </p:spPr>
            </p:pic>
            <p:sp>
              <p:nvSpPr>
                <p:cNvPr id="102" name="Cube 101">
                  <a:extLst>
                    <a:ext uri="{FF2B5EF4-FFF2-40B4-BE49-F238E27FC236}">
                      <a16:creationId xmlns:a16="http://schemas.microsoft.com/office/drawing/2014/main" id="{1EEA5399-860F-4DD6-AF94-478D3ACB8F5B}"/>
                    </a:ext>
                  </a:extLst>
                </p:cNvPr>
                <p:cNvSpPr/>
                <p:nvPr/>
              </p:nvSpPr>
              <p:spPr>
                <a:xfrm>
                  <a:off x="2034106" y="2240028"/>
                  <a:ext cx="902000" cy="687688"/>
                </a:xfrm>
                <a:prstGeom prst="cube">
                  <a:avLst>
                    <a:gd name="adj" fmla="val 54296"/>
                  </a:avLst>
                </a:prstGeom>
                <a:blipFill dpi="0" rotWithShape="1">
                  <a:blip r:embed="rId10">
                    <a:alphaModFix amt="20000"/>
                  </a:blip>
                  <a:srcRect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 dirty="0"/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B8E5A36A-FB25-42C5-A491-EEBF982728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colorTemperature colorTemp="7201"/>
                        </a14:imgEffect>
                        <a14:imgEffect>
                          <a14:saturation sat="13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81455" y="1823684"/>
                <a:ext cx="1760586" cy="1015723"/>
              </a:xfrm>
              <a:prstGeom prst="rect">
                <a:avLst/>
              </a:prstGeom>
            </p:spPr>
          </p:pic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ACA3228C-45AE-4C91-B53C-156723658E69}"/>
                  </a:ext>
                </a:extLst>
              </p:cNvPr>
              <p:cNvGrpSpPr/>
              <p:nvPr/>
            </p:nvGrpSpPr>
            <p:grpSpPr>
              <a:xfrm>
                <a:off x="8573736" y="2600138"/>
                <a:ext cx="921035" cy="696727"/>
                <a:chOff x="2015071" y="2240028"/>
                <a:chExt cx="921035" cy="696727"/>
              </a:xfrm>
            </p:grpSpPr>
            <p:pic>
              <p:nvPicPr>
                <p:cNvPr id="109" name="Picture 108">
                  <a:extLst>
                    <a:ext uri="{FF2B5EF4-FFF2-40B4-BE49-F238E27FC236}">
                      <a16:creationId xmlns:a16="http://schemas.microsoft.com/office/drawing/2014/main" id="{1D961CAE-68A2-49B3-89DA-CD9CF5E4F2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355895" y="2246937"/>
                  <a:ext cx="559630" cy="313127"/>
                </a:xfrm>
                <a:prstGeom prst="rect">
                  <a:avLst/>
                </a:prstGeom>
              </p:spPr>
            </p:pic>
            <p:pic>
              <p:nvPicPr>
                <p:cNvPr id="110" name="Picture 109">
                  <a:extLst>
                    <a:ext uri="{FF2B5EF4-FFF2-40B4-BE49-F238E27FC236}">
                      <a16:creationId xmlns:a16="http://schemas.microsoft.com/office/drawing/2014/main" id="{85CFEC8F-85C3-48A6-94AB-F0ACBA87B6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326654" y="2314660"/>
                  <a:ext cx="552968" cy="326451"/>
                </a:xfrm>
                <a:prstGeom prst="rect">
                  <a:avLst/>
                </a:prstGeom>
              </p:spPr>
            </p:pic>
            <p:pic>
              <p:nvPicPr>
                <p:cNvPr id="111" name="Picture 110">
                  <a:extLst>
                    <a:ext uri="{FF2B5EF4-FFF2-40B4-BE49-F238E27FC236}">
                      <a16:creationId xmlns:a16="http://schemas.microsoft.com/office/drawing/2014/main" id="{C33449E0-C8EF-41AC-947B-FEBFD4611D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267999" y="2379828"/>
                  <a:ext cx="519657" cy="319789"/>
                </a:xfrm>
                <a:prstGeom prst="rect">
                  <a:avLst/>
                </a:prstGeom>
              </p:spPr>
            </p:pic>
            <p:pic>
              <p:nvPicPr>
                <p:cNvPr id="112" name="Picture 111">
                  <a:extLst>
                    <a:ext uri="{FF2B5EF4-FFF2-40B4-BE49-F238E27FC236}">
                      <a16:creationId xmlns:a16="http://schemas.microsoft.com/office/drawing/2014/main" id="{6F7B62E5-BF67-4D04-9247-D4DF448BD0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169158" y="2445764"/>
                  <a:ext cx="570365" cy="326916"/>
                </a:xfrm>
                <a:prstGeom prst="rect">
                  <a:avLst/>
                </a:prstGeom>
              </p:spPr>
            </p:pic>
            <p:pic>
              <p:nvPicPr>
                <p:cNvPr id="113" name="Picture 112">
                  <a:extLst>
                    <a:ext uri="{FF2B5EF4-FFF2-40B4-BE49-F238E27FC236}">
                      <a16:creationId xmlns:a16="http://schemas.microsoft.com/office/drawing/2014/main" id="{48310A03-6429-4299-8A8B-38C4F55C64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076967" y="2530606"/>
                  <a:ext cx="552968" cy="326451"/>
                </a:xfrm>
                <a:prstGeom prst="rect">
                  <a:avLst/>
                </a:prstGeom>
              </p:spPr>
            </p:pic>
            <p:pic>
              <p:nvPicPr>
                <p:cNvPr id="114" name="Picture 113">
                  <a:extLst>
                    <a:ext uri="{FF2B5EF4-FFF2-40B4-BE49-F238E27FC236}">
                      <a16:creationId xmlns:a16="http://schemas.microsoft.com/office/drawing/2014/main" id="{0EC337B7-64E4-49A4-ABC0-21FECB68F4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015071" y="2610305"/>
                  <a:ext cx="532981" cy="326450"/>
                </a:xfrm>
                <a:prstGeom prst="rect">
                  <a:avLst/>
                </a:prstGeom>
              </p:spPr>
            </p:pic>
            <p:sp>
              <p:nvSpPr>
                <p:cNvPr id="115" name="Cube 114">
                  <a:extLst>
                    <a:ext uri="{FF2B5EF4-FFF2-40B4-BE49-F238E27FC236}">
                      <a16:creationId xmlns:a16="http://schemas.microsoft.com/office/drawing/2014/main" id="{73445F94-68B9-439E-90E0-F870A73FCCA7}"/>
                    </a:ext>
                  </a:extLst>
                </p:cNvPr>
                <p:cNvSpPr/>
                <p:nvPr/>
              </p:nvSpPr>
              <p:spPr>
                <a:xfrm>
                  <a:off x="2034106" y="2240028"/>
                  <a:ext cx="902000" cy="687688"/>
                </a:xfrm>
                <a:prstGeom prst="cube">
                  <a:avLst>
                    <a:gd name="adj" fmla="val 54296"/>
                  </a:avLst>
                </a:prstGeom>
                <a:blipFill dpi="0" rotWithShape="1">
                  <a:blip r:embed="rId10">
                    <a:alphaModFix amt="20000"/>
                  </a:blip>
                  <a:srcRect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/>
                </a:p>
              </p:txBody>
            </p:sp>
          </p:grpSp>
          <p:cxnSp>
            <p:nvCxnSpPr>
              <p:cNvPr id="116" name="Straight Arrow Connector 115">
                <a:extLst>
                  <a:ext uri="{FF2B5EF4-FFF2-40B4-BE49-F238E27FC236}">
                    <a16:creationId xmlns:a16="http://schemas.microsoft.com/office/drawing/2014/main" id="{81D1A367-F3F9-45BA-987C-5717A5B31F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79275" y="2497600"/>
                <a:ext cx="431045" cy="46623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4CF18B2A-7494-455D-A8FA-91A01671FFCE}"/>
                  </a:ext>
                </a:extLst>
              </p:cNvPr>
              <p:cNvSpPr txBox="1"/>
              <p:nvPr/>
            </p:nvSpPr>
            <p:spPr>
              <a:xfrm>
                <a:off x="1950697" y="2452814"/>
                <a:ext cx="7312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160+96</a:t>
                </a:r>
                <a:endParaRPr lang="en-DE" sz="1400" dirty="0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6055C21-44FB-46B5-8BAD-266BC4137D10}"/>
              </a:ext>
            </a:extLst>
          </p:cNvPr>
          <p:cNvGrpSpPr/>
          <p:nvPr/>
        </p:nvGrpSpPr>
        <p:grpSpPr>
          <a:xfrm>
            <a:off x="9978764" y="3180036"/>
            <a:ext cx="2094276" cy="2363119"/>
            <a:chOff x="10118250" y="2610541"/>
            <a:chExt cx="2094276" cy="236311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1FD27C3-92C9-435F-8758-5F33EF0B6FD9}"/>
                </a:ext>
              </a:extLst>
            </p:cNvPr>
            <p:cNvSpPr txBox="1"/>
            <p:nvPr/>
          </p:nvSpPr>
          <p:spPr>
            <a:xfrm>
              <a:off x="10118250" y="2610541"/>
              <a:ext cx="109921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7030A0"/>
                  </a:solidFill>
                </a:rPr>
                <a:t>Simple</a:t>
              </a:r>
            </a:p>
            <a:p>
              <a:pPr algn="ctr"/>
              <a:r>
                <a:rPr lang="en-US" sz="1600" dirty="0">
                  <a:solidFill>
                    <a:srgbClr val="7030A0"/>
                  </a:solidFill>
                </a:rPr>
                <a:t>8kMAC/</a:t>
              </a:r>
              <a:r>
                <a:rPr lang="en-US" sz="1600" dirty="0" err="1">
                  <a:solidFill>
                    <a:srgbClr val="7030A0"/>
                  </a:solidFill>
                </a:rPr>
                <a:t>pxl</a:t>
              </a:r>
              <a:endParaRPr lang="en-DE" sz="1600" dirty="0">
                <a:solidFill>
                  <a:srgbClr val="7030A0"/>
                </a:solidFill>
              </a:endParaRP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376E82CC-9364-4DC8-B9D2-EF767736B503}"/>
                </a:ext>
              </a:extLst>
            </p:cNvPr>
            <p:cNvSpPr txBox="1"/>
            <p:nvPr/>
          </p:nvSpPr>
          <p:spPr>
            <a:xfrm>
              <a:off x="10413396" y="3565725"/>
              <a:ext cx="12498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7030A0"/>
                  </a:solidFill>
                </a:defRPr>
              </a:lvl1pPr>
            </a:lstStyle>
            <a:p>
              <a:r>
                <a:rPr lang="en-US" dirty="0"/>
                <a:t>Base</a:t>
              </a:r>
            </a:p>
            <a:p>
              <a:r>
                <a:rPr lang="en-US" dirty="0"/>
                <a:t>22 </a:t>
              </a:r>
              <a:r>
                <a:rPr lang="en-US" dirty="0" err="1"/>
                <a:t>kMAC</a:t>
              </a:r>
              <a:r>
                <a:rPr lang="en-US" dirty="0"/>
                <a:t>/</a:t>
              </a:r>
              <a:r>
                <a:rPr lang="en-US" dirty="0" err="1"/>
                <a:t>pxl</a:t>
              </a:r>
              <a:endParaRPr lang="en-DE" dirty="0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D51C4692-4929-40F7-87AA-7EC657E67EDB}"/>
                </a:ext>
              </a:extLst>
            </p:cNvPr>
            <p:cNvSpPr txBox="1"/>
            <p:nvPr/>
          </p:nvSpPr>
          <p:spPr>
            <a:xfrm>
              <a:off x="10858436" y="4388885"/>
              <a:ext cx="13540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7030A0"/>
                  </a:solidFill>
                </a:defRPr>
              </a:lvl1pPr>
            </a:lstStyle>
            <a:p>
              <a:r>
                <a:rPr lang="en-US" dirty="0"/>
                <a:t>High</a:t>
              </a:r>
            </a:p>
            <a:p>
              <a:r>
                <a:rPr lang="en-US" dirty="0"/>
                <a:t>224 </a:t>
              </a:r>
              <a:r>
                <a:rPr lang="en-US" dirty="0" err="1"/>
                <a:t>kMAC</a:t>
              </a:r>
              <a:r>
                <a:rPr lang="en-US" dirty="0"/>
                <a:t>/</a:t>
              </a:r>
              <a:r>
                <a:rPr lang="en-US" dirty="0" err="1"/>
                <a:t>pxl</a:t>
              </a:r>
              <a:endParaRPr lang="en-DE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1EDA8DA-1551-4E1D-ACC4-FC27C18A018C}"/>
              </a:ext>
            </a:extLst>
          </p:cNvPr>
          <p:cNvSpPr txBox="1"/>
          <p:nvPr/>
        </p:nvSpPr>
        <p:spPr>
          <a:xfrm>
            <a:off x="5661200" y="3427264"/>
            <a:ext cx="728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common</a:t>
            </a:r>
            <a:endParaRPr lang="en-DE" sz="1200" i="1" dirty="0"/>
          </a:p>
        </p:txBody>
      </p:sp>
    </p:spTree>
    <p:extLst>
      <p:ext uri="{BB962C8B-B14F-4D97-AF65-F5344CB8AC3E}">
        <p14:creationId xmlns:p14="http://schemas.microsoft.com/office/powerpoint/2010/main" val="311955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1">
            <a:extLst>
              <a:ext uri="{FF2B5EF4-FFF2-40B4-BE49-F238E27FC236}">
                <a16:creationId xmlns:a16="http://schemas.microsoft.com/office/drawing/2014/main" id="{8F4E649D-BD62-4D4D-B5D9-375640636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de-DE" dirty="0"/>
              <a:t>Experiments set-up</a:t>
            </a:r>
            <a:endParaRPr lang="en-DE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33AC6EC-A10A-4840-B0D2-4F836FBE160E}"/>
              </a:ext>
            </a:extLst>
          </p:cNvPr>
          <p:cNvGrpSpPr/>
          <p:nvPr/>
        </p:nvGrpSpPr>
        <p:grpSpPr>
          <a:xfrm>
            <a:off x="186779" y="1899919"/>
            <a:ext cx="11123341" cy="4102782"/>
            <a:chOff x="221144" y="1888124"/>
            <a:chExt cx="11123341" cy="4102782"/>
          </a:xfrm>
        </p:grpSpPr>
        <p:grpSp>
          <p:nvGrpSpPr>
            <p:cNvPr id="53" name="Canvas 20">
              <a:extLst>
                <a:ext uri="{FF2B5EF4-FFF2-40B4-BE49-F238E27FC236}">
                  <a16:creationId xmlns:a16="http://schemas.microsoft.com/office/drawing/2014/main" id="{22A179FC-E15B-48E5-AC55-E57CD3445F9B}"/>
                </a:ext>
              </a:extLst>
            </p:cNvPr>
            <p:cNvGrpSpPr/>
            <p:nvPr/>
          </p:nvGrpSpPr>
          <p:grpSpPr>
            <a:xfrm>
              <a:off x="828885" y="3638404"/>
              <a:ext cx="10515600" cy="2352502"/>
              <a:chOff x="0" y="0"/>
              <a:chExt cx="6794500" cy="2049169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036E83B4-0A09-43A9-8879-8BBBA9C5DAF4}"/>
                  </a:ext>
                </a:extLst>
              </p:cNvPr>
              <p:cNvSpPr/>
              <p:nvPr/>
            </p:nvSpPr>
            <p:spPr>
              <a:xfrm>
                <a:off x="0" y="0"/>
                <a:ext cx="6794500" cy="2048510"/>
              </a:xfrm>
              <a:prstGeom prst="rect">
                <a:avLst/>
              </a:prstGeom>
            </p:spPr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F6D9789-BAD4-40A9-A5AA-B6CD41A012AA}"/>
                  </a:ext>
                </a:extLst>
              </p:cNvPr>
              <p:cNvSpPr/>
              <p:nvPr/>
            </p:nvSpPr>
            <p:spPr>
              <a:xfrm>
                <a:off x="39119" y="410122"/>
                <a:ext cx="176035" cy="6835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ctr" anchorCtr="0"/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Orig. Image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56" name="Trapezoid 55">
                <a:extLst>
                  <a:ext uri="{FF2B5EF4-FFF2-40B4-BE49-F238E27FC236}">
                    <a16:creationId xmlns:a16="http://schemas.microsoft.com/office/drawing/2014/main" id="{72CD6AF8-1A49-4338-95A4-57C8E6393E2E}"/>
                  </a:ext>
                </a:extLst>
              </p:cNvPr>
              <p:cNvSpPr/>
              <p:nvPr/>
            </p:nvSpPr>
            <p:spPr>
              <a:xfrm rot="5400000">
                <a:off x="392362" y="895920"/>
                <a:ext cx="630221" cy="445910"/>
              </a:xfrm>
              <a:prstGeom prst="trapezoid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270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Encoder  </a:t>
                </a: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ID</a:t>
                </a: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=1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01049D1-4689-4B25-A617-E4D79758DE00}"/>
                  </a:ext>
                </a:extLst>
              </p:cNvPr>
              <p:cNvSpPr/>
              <p:nvPr/>
            </p:nvSpPr>
            <p:spPr>
              <a:xfrm>
                <a:off x="1132048" y="645093"/>
                <a:ext cx="162635" cy="24349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i="1" kern="120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y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7FF3A25-860F-474B-967B-505923245739}"/>
                  </a:ext>
                </a:extLst>
              </p:cNvPr>
              <p:cNvSpPr/>
              <p:nvPr/>
            </p:nvSpPr>
            <p:spPr>
              <a:xfrm>
                <a:off x="2705003" y="572801"/>
                <a:ext cx="563060" cy="1445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i="1" kern="120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stream-z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BA0F5C6B-A5A9-4CE1-97D1-4229EF90C461}"/>
                  </a:ext>
                </a:extLst>
              </p:cNvPr>
              <p:cNvSpPr/>
              <p:nvPr/>
            </p:nvSpPr>
            <p:spPr>
              <a:xfrm>
                <a:off x="2705003" y="744000"/>
                <a:ext cx="563060" cy="14458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i="1" kern="120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stream-r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cxnSp>
            <p:nvCxnSpPr>
              <p:cNvPr id="61" name="Elbow Connector 76">
                <a:extLst>
                  <a:ext uri="{FF2B5EF4-FFF2-40B4-BE49-F238E27FC236}">
                    <a16:creationId xmlns:a16="http://schemas.microsoft.com/office/drawing/2014/main" id="{DA7BA6F2-BE38-42AC-89B5-AF9CA35B62A1}"/>
                  </a:ext>
                </a:extLst>
              </p:cNvPr>
              <p:cNvCxnSpPr>
                <a:cxnSpLocks/>
                <a:stCxn id="57" idx="3"/>
                <a:endCxn id="76" idx="1"/>
              </p:cNvCxnSpPr>
              <p:nvPr/>
            </p:nvCxnSpPr>
            <p:spPr>
              <a:xfrm flipV="1">
                <a:off x="1294683" y="492552"/>
                <a:ext cx="150780" cy="274287"/>
              </a:xfrm>
              <a:prstGeom prst="bentConnector3">
                <a:avLst>
                  <a:gd name="adj1" fmla="val 28943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Elbow Connector 78">
                <a:extLst>
                  <a:ext uri="{FF2B5EF4-FFF2-40B4-BE49-F238E27FC236}">
                    <a16:creationId xmlns:a16="http://schemas.microsoft.com/office/drawing/2014/main" id="{490A65D9-F82F-47EC-B01C-054769258299}"/>
                  </a:ext>
                </a:extLst>
              </p:cNvPr>
              <p:cNvCxnSpPr>
                <a:cxnSpLocks/>
                <a:stCxn id="57" idx="3"/>
                <a:endCxn id="75" idx="2"/>
              </p:cNvCxnSpPr>
              <p:nvPr/>
            </p:nvCxnSpPr>
            <p:spPr>
              <a:xfrm>
                <a:off x="1294683" y="766839"/>
                <a:ext cx="168898" cy="219062"/>
              </a:xfrm>
              <a:prstGeom prst="bentConnector3">
                <a:avLst>
                  <a:gd name="adj1" fmla="val 23682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Elbow Connector 82">
                <a:extLst>
                  <a:ext uri="{FF2B5EF4-FFF2-40B4-BE49-F238E27FC236}">
                    <a16:creationId xmlns:a16="http://schemas.microsoft.com/office/drawing/2014/main" id="{A6C028F7-C079-407E-9A2F-3598089EC084}"/>
                  </a:ext>
                </a:extLst>
              </p:cNvPr>
              <p:cNvCxnSpPr>
                <a:cxnSpLocks/>
                <a:endCxn id="59" idx="1"/>
              </p:cNvCxnSpPr>
              <p:nvPr/>
            </p:nvCxnSpPr>
            <p:spPr>
              <a:xfrm>
                <a:off x="1892354" y="465932"/>
                <a:ext cx="812649" cy="17916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Rectangle 63">
                    <a:extLst>
                      <a:ext uri="{FF2B5EF4-FFF2-40B4-BE49-F238E27FC236}">
                        <a16:creationId xmlns:a16="http://schemas.microsoft.com/office/drawing/2014/main" id="{3505AF71-A35F-4C4E-AB69-74BE50ABE9E9}"/>
                      </a:ext>
                    </a:extLst>
                  </p:cNvPr>
                  <p:cNvSpPr/>
                  <p:nvPr/>
                </p:nvSpPr>
                <p:spPr>
                  <a:xfrm>
                    <a:off x="2003756" y="307564"/>
                    <a:ext cx="162635" cy="24349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en-DE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Cambria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mbria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oMath>
                      </m:oMathPara>
                    </a14:m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314A6A89-5690-4C8B-BEF3-C3183621C1F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3756" y="307564"/>
                    <a:ext cx="162635" cy="243491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r="-41860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5" name="Elbow Connector 83">
                <a:extLst>
                  <a:ext uri="{FF2B5EF4-FFF2-40B4-BE49-F238E27FC236}">
                    <a16:creationId xmlns:a16="http://schemas.microsoft.com/office/drawing/2014/main" id="{F50A01B0-761E-40C1-8577-324C363E5875}"/>
                  </a:ext>
                </a:extLst>
              </p:cNvPr>
              <p:cNvCxnSpPr>
                <a:cxnSpLocks/>
                <a:endCxn id="60" idx="1"/>
              </p:cNvCxnSpPr>
              <p:nvPr/>
            </p:nvCxnSpPr>
            <p:spPr>
              <a:xfrm flipV="1">
                <a:off x="1949169" y="816292"/>
                <a:ext cx="755834" cy="168715"/>
              </a:xfrm>
              <a:prstGeom prst="bentConnector3">
                <a:avLst>
                  <a:gd name="adj1" fmla="val 37264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Rectangle 65">
                    <a:extLst>
                      <a:ext uri="{FF2B5EF4-FFF2-40B4-BE49-F238E27FC236}">
                        <a16:creationId xmlns:a16="http://schemas.microsoft.com/office/drawing/2014/main" id="{740F27C9-89F4-4EC6-A2ED-97E0BF2A098F}"/>
                      </a:ext>
                    </a:extLst>
                  </p:cNvPr>
                  <p:cNvSpPr/>
                  <p:nvPr/>
                </p:nvSpPr>
                <p:spPr>
                  <a:xfrm>
                    <a:off x="1991534" y="890967"/>
                    <a:ext cx="162634" cy="24349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en-DE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Cambria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mbria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oMath>
                      </m:oMathPara>
                    </a14:m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DF9DF0D5-CC5A-4B53-A6A4-A5D11EE269B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91534" y="890967"/>
                    <a:ext cx="162634" cy="24349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r="-44186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07632AD0-C5F8-4599-8B8E-6E2EC562FF5A}"/>
                  </a:ext>
                </a:extLst>
              </p:cNvPr>
              <p:cNvSpPr/>
              <p:nvPr/>
            </p:nvSpPr>
            <p:spPr>
              <a:xfrm>
                <a:off x="5934263" y="354843"/>
                <a:ext cx="190704" cy="66294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ctr" anchorCtr="0"/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Rec. </a:t>
                </a:r>
                <a:r>
                  <a:rPr lang="en-US" sz="1200" i="1" kern="120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Im</a:t>
                </a: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. 1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8" name="Rectangle 67">
                    <a:extLst>
                      <a:ext uri="{FF2B5EF4-FFF2-40B4-BE49-F238E27FC236}">
                        <a16:creationId xmlns:a16="http://schemas.microsoft.com/office/drawing/2014/main" id="{C3189E06-FF61-4086-A71A-E3A64930E172}"/>
                      </a:ext>
                    </a:extLst>
                  </p:cNvPr>
                  <p:cNvSpPr/>
                  <p:nvPr/>
                </p:nvSpPr>
                <p:spPr>
                  <a:xfrm>
                    <a:off x="4784687" y="601640"/>
                    <a:ext cx="162635" cy="24349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en-DE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Cambria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mbria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oMath>
                      </m:oMathPara>
                    </a14:m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9B9F2417-E16D-4203-9E61-7E4138BDE06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84687" y="601640"/>
                    <a:ext cx="162635" cy="24349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r="-51163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9" name="Trapezoid 68">
                <a:extLst>
                  <a:ext uri="{FF2B5EF4-FFF2-40B4-BE49-F238E27FC236}">
                    <a16:creationId xmlns:a16="http://schemas.microsoft.com/office/drawing/2014/main" id="{28C93A09-4D81-49C9-97A3-C806BC5EF089}"/>
                  </a:ext>
                </a:extLst>
              </p:cNvPr>
              <p:cNvSpPr/>
              <p:nvPr/>
            </p:nvSpPr>
            <p:spPr>
              <a:xfrm rot="16200000">
                <a:off x="4140840" y="802493"/>
                <a:ext cx="443365" cy="445910"/>
              </a:xfrm>
              <a:prstGeom prst="trapezoid">
                <a:avLst/>
              </a:prstGeom>
              <a:solidFill>
                <a:schemeClr val="bg1">
                  <a:lumMod val="85000"/>
                </a:schemeClr>
              </a:solidFill>
              <a:ln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Entropy Dec.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cxnSp>
            <p:nvCxnSpPr>
              <p:cNvPr id="70" name="Elbow Connector 116">
                <a:extLst>
                  <a:ext uri="{FF2B5EF4-FFF2-40B4-BE49-F238E27FC236}">
                    <a16:creationId xmlns:a16="http://schemas.microsoft.com/office/drawing/2014/main" id="{89D78150-C79F-4AFA-A25A-C38FAAF3F259}"/>
                  </a:ext>
                </a:extLst>
              </p:cNvPr>
              <p:cNvCxnSpPr>
                <a:cxnSpLocks/>
                <a:stCxn id="60" idx="3"/>
                <a:endCxn id="69" idx="0"/>
              </p:cNvCxnSpPr>
              <p:nvPr/>
            </p:nvCxnSpPr>
            <p:spPr>
              <a:xfrm>
                <a:off x="3268063" y="816292"/>
                <a:ext cx="871505" cy="209156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Elbow Connector 119">
                <a:extLst>
                  <a:ext uri="{FF2B5EF4-FFF2-40B4-BE49-F238E27FC236}">
                    <a16:creationId xmlns:a16="http://schemas.microsoft.com/office/drawing/2014/main" id="{FF9D5E97-EEA0-478B-97DF-3FCC4983E4FE}"/>
                  </a:ext>
                </a:extLst>
              </p:cNvPr>
              <p:cNvCxnSpPr>
                <a:cxnSpLocks/>
                <a:stCxn id="59" idx="3"/>
                <a:endCxn id="79" idx="1"/>
              </p:cNvCxnSpPr>
              <p:nvPr/>
            </p:nvCxnSpPr>
            <p:spPr>
              <a:xfrm flipV="1">
                <a:off x="3268063" y="465932"/>
                <a:ext cx="833206" cy="17916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381BE488-C3F3-4C7B-8A53-3987DBE1816A}"/>
                  </a:ext>
                </a:extLst>
              </p:cNvPr>
              <p:cNvSpPr/>
              <p:nvPr/>
            </p:nvSpPr>
            <p:spPr>
              <a:xfrm>
                <a:off x="3342323" y="551054"/>
                <a:ext cx="278016" cy="36165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AD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6832CDDC-D73E-418A-B9AB-A073F795DF61}"/>
                  </a:ext>
                </a:extLst>
              </p:cNvPr>
              <p:cNvSpPr/>
              <p:nvPr/>
            </p:nvSpPr>
            <p:spPr>
              <a:xfrm>
                <a:off x="2329723" y="548074"/>
                <a:ext cx="278016" cy="3616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AE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cxnSp>
            <p:nvCxnSpPr>
              <p:cNvPr id="74" name="Elbow Connector 133">
                <a:extLst>
                  <a:ext uri="{FF2B5EF4-FFF2-40B4-BE49-F238E27FC236}">
                    <a16:creationId xmlns:a16="http://schemas.microsoft.com/office/drawing/2014/main" id="{73E3DC42-DED0-4ABE-A371-B4307B0C030B}"/>
                  </a:ext>
                </a:extLst>
              </p:cNvPr>
              <p:cNvCxnSpPr/>
              <p:nvPr/>
            </p:nvCxnSpPr>
            <p:spPr>
              <a:xfrm flipH="1">
                <a:off x="2973826" y="987499"/>
                <a:ext cx="1611652" cy="56242"/>
              </a:xfrm>
              <a:prstGeom prst="bentConnector4">
                <a:avLst>
                  <a:gd name="adj1" fmla="val -8482"/>
                  <a:gd name="adj2" fmla="val 550471"/>
                </a:avLst>
              </a:prstGeom>
              <a:ln>
                <a:noFill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Trapezoid 74">
                <a:extLst>
                  <a:ext uri="{FF2B5EF4-FFF2-40B4-BE49-F238E27FC236}">
                    <a16:creationId xmlns:a16="http://schemas.microsoft.com/office/drawing/2014/main" id="{2DD86F96-EF3C-4B7C-8E98-8DF8E8730C8F}"/>
                  </a:ext>
                </a:extLst>
              </p:cNvPr>
              <p:cNvSpPr/>
              <p:nvPr/>
            </p:nvSpPr>
            <p:spPr>
              <a:xfrm rot="5400000">
                <a:off x="1484693" y="743106"/>
                <a:ext cx="443364" cy="485588"/>
              </a:xfrm>
              <a:prstGeom prst="trapezoid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270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Entropy Enc. 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3310115B-F2F5-4BBB-9E25-B8722F6F5D5A}"/>
                  </a:ext>
                </a:extLst>
              </p:cNvPr>
              <p:cNvSpPr/>
              <p:nvPr/>
            </p:nvSpPr>
            <p:spPr>
              <a:xfrm>
                <a:off x="1445463" y="298789"/>
                <a:ext cx="503706" cy="3875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5875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Latent Prediction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Rectangle 76">
                    <a:extLst>
                      <a:ext uri="{FF2B5EF4-FFF2-40B4-BE49-F238E27FC236}">
                        <a16:creationId xmlns:a16="http://schemas.microsoft.com/office/drawing/2014/main" id="{9E71199B-A2D6-40C7-B209-6A2746C01FCF}"/>
                      </a:ext>
                    </a:extLst>
                  </p:cNvPr>
                  <p:cNvSpPr/>
                  <p:nvPr/>
                </p:nvSpPr>
                <p:spPr>
                  <a:xfrm>
                    <a:off x="3828649" y="309030"/>
                    <a:ext cx="162634" cy="24349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en-DE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Cambria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mbria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oMath>
                      </m:oMathPara>
                    </a14:m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2752CCB6-6697-4B97-944E-76C5BE0B3AD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28649" y="309030"/>
                    <a:ext cx="162634" cy="243491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r="-40909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Rectangle 77">
                    <a:extLst>
                      <a:ext uri="{FF2B5EF4-FFF2-40B4-BE49-F238E27FC236}">
                        <a16:creationId xmlns:a16="http://schemas.microsoft.com/office/drawing/2014/main" id="{055343E0-DEAC-426A-AC68-9762E2E02E9C}"/>
                      </a:ext>
                    </a:extLst>
                  </p:cNvPr>
                  <p:cNvSpPr/>
                  <p:nvPr/>
                </p:nvSpPr>
                <p:spPr>
                  <a:xfrm>
                    <a:off x="3816426" y="892433"/>
                    <a:ext cx="162635" cy="24349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̂"/>
                              <m:ctrlPr>
                                <a:rPr lang="en-DE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Cambria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2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Cambria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</m:oMath>
                      </m:oMathPara>
                    </a14:m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C7B1EB7D-E7C4-46B7-A783-30BB0E0F934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16426" y="892433"/>
                    <a:ext cx="162635" cy="243491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46512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B65BA0C3-482B-49C4-87E9-0D9B468FB647}"/>
                  </a:ext>
                </a:extLst>
              </p:cNvPr>
              <p:cNvSpPr/>
              <p:nvPr/>
            </p:nvSpPr>
            <p:spPr>
              <a:xfrm>
                <a:off x="4101269" y="272169"/>
                <a:ext cx="503707" cy="3875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5875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Latent Prediction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cxnSp>
            <p:nvCxnSpPr>
              <p:cNvPr id="80" name="Elbow Connector 150">
                <a:extLst>
                  <a:ext uri="{FF2B5EF4-FFF2-40B4-BE49-F238E27FC236}">
                    <a16:creationId xmlns:a16="http://schemas.microsoft.com/office/drawing/2014/main" id="{8C49DF17-CED5-4114-887F-784886013FFD}"/>
                  </a:ext>
                </a:extLst>
              </p:cNvPr>
              <p:cNvCxnSpPr>
                <a:cxnSpLocks/>
                <a:stCxn id="73" idx="2"/>
                <a:endCxn id="72" idx="2"/>
              </p:cNvCxnSpPr>
              <p:nvPr/>
            </p:nvCxnSpPr>
            <p:spPr>
              <a:xfrm rot="16200000" flipH="1">
                <a:off x="2973541" y="404923"/>
                <a:ext cx="2980" cy="1012600"/>
              </a:xfrm>
              <a:prstGeom prst="bentConnector3">
                <a:avLst>
                  <a:gd name="adj1" fmla="val 4730342"/>
                </a:avLst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7CBA10B6-ED44-44D9-BC6E-B21978F3D0DC}"/>
                  </a:ext>
                </a:extLst>
              </p:cNvPr>
              <p:cNvSpPr/>
              <p:nvPr/>
            </p:nvSpPr>
            <p:spPr>
              <a:xfrm>
                <a:off x="2807214" y="920870"/>
                <a:ext cx="346161" cy="160551"/>
              </a:xfrm>
              <a:prstGeom prst="rect">
                <a:avLst/>
              </a:prstGeom>
              <a:solidFill>
                <a:schemeClr val="bg1"/>
              </a:solidFill>
              <a:ln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CDF-r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cxnSp>
            <p:nvCxnSpPr>
              <p:cNvPr id="82" name="Elbow Connector 152">
                <a:extLst>
                  <a:ext uri="{FF2B5EF4-FFF2-40B4-BE49-F238E27FC236}">
                    <a16:creationId xmlns:a16="http://schemas.microsoft.com/office/drawing/2014/main" id="{9566E8DC-8075-4407-BF8D-B2E26E192B12}"/>
                  </a:ext>
                </a:extLst>
              </p:cNvPr>
              <p:cNvCxnSpPr>
                <a:cxnSpLocks/>
                <a:stCxn id="73" idx="0"/>
                <a:endCxn id="72" idx="0"/>
              </p:cNvCxnSpPr>
              <p:nvPr/>
            </p:nvCxnSpPr>
            <p:spPr>
              <a:xfrm rot="16200000" flipH="1">
                <a:off x="2973540" y="43264"/>
                <a:ext cx="2980" cy="1012600"/>
              </a:xfrm>
              <a:prstGeom prst="bentConnector3">
                <a:avLst>
                  <a:gd name="adj1" fmla="val -4630342"/>
                </a:avLst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62169024-5CAF-4BD6-833C-51D7454A9CDB}"/>
                  </a:ext>
                </a:extLst>
              </p:cNvPr>
              <p:cNvSpPr/>
              <p:nvPr/>
            </p:nvSpPr>
            <p:spPr>
              <a:xfrm>
                <a:off x="2799244" y="378504"/>
                <a:ext cx="346161" cy="16055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CDF-z</a:t>
                </a:r>
                <a:endParaRPr lang="en-DE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cxnSp>
            <p:nvCxnSpPr>
              <p:cNvPr id="84" name="Elbow Connector 164">
                <a:extLst>
                  <a:ext uri="{FF2B5EF4-FFF2-40B4-BE49-F238E27FC236}">
                    <a16:creationId xmlns:a16="http://schemas.microsoft.com/office/drawing/2014/main" id="{99B6B4A4-3F03-43DE-B389-AD3A1A14CF3B}"/>
                  </a:ext>
                </a:extLst>
              </p:cNvPr>
              <p:cNvCxnSpPr>
                <a:cxnSpLocks/>
                <a:stCxn id="78" idx="0"/>
                <a:endCxn id="79" idx="2"/>
              </p:cNvCxnSpPr>
              <p:nvPr/>
            </p:nvCxnSpPr>
            <p:spPr>
              <a:xfrm rot="5400000" flipH="1" flipV="1">
                <a:off x="4009064" y="548375"/>
                <a:ext cx="232739" cy="455378"/>
              </a:xfrm>
              <a:prstGeom prst="bentConnector3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Elbow Connector 166">
                <a:extLst>
                  <a:ext uri="{FF2B5EF4-FFF2-40B4-BE49-F238E27FC236}">
                    <a16:creationId xmlns:a16="http://schemas.microsoft.com/office/drawing/2014/main" id="{3C891145-17B8-43AE-A41E-C8EB9D41946F}"/>
                  </a:ext>
                </a:extLst>
              </p:cNvPr>
              <p:cNvCxnSpPr>
                <a:cxnSpLocks/>
                <a:stCxn id="66" idx="0"/>
                <a:endCxn id="76" idx="2"/>
              </p:cNvCxnSpPr>
              <p:nvPr/>
            </p:nvCxnSpPr>
            <p:spPr>
              <a:xfrm rot="16200000" flipV="1">
                <a:off x="1782757" y="600873"/>
                <a:ext cx="204653" cy="375535"/>
              </a:xfrm>
              <a:prstGeom prst="bentConnector3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Elbow Connector 168">
                <a:extLst>
                  <a:ext uri="{FF2B5EF4-FFF2-40B4-BE49-F238E27FC236}">
                    <a16:creationId xmlns:a16="http://schemas.microsoft.com/office/drawing/2014/main" id="{2FED2D26-B2E2-48BF-83F2-C1AE9625D24B}"/>
                  </a:ext>
                </a:extLst>
              </p:cNvPr>
              <p:cNvCxnSpPr>
                <a:cxnSpLocks/>
                <a:stCxn id="79" idx="3"/>
                <a:endCxn id="68" idx="1"/>
              </p:cNvCxnSpPr>
              <p:nvPr/>
            </p:nvCxnSpPr>
            <p:spPr>
              <a:xfrm>
                <a:off x="4604976" y="465932"/>
                <a:ext cx="179711" cy="257454"/>
              </a:xfrm>
              <a:prstGeom prst="bentConnector3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16C25911-D1A7-4C5A-A097-F4C72E4EF2FB}"/>
                  </a:ext>
                </a:extLst>
              </p:cNvPr>
              <p:cNvCxnSpPr>
                <a:cxnSpLocks/>
                <a:stCxn id="68" idx="3"/>
                <a:endCxn id="67" idx="1"/>
              </p:cNvCxnSpPr>
              <p:nvPr/>
            </p:nvCxnSpPr>
            <p:spPr>
              <a:xfrm flipV="1">
                <a:off x="4947322" y="686314"/>
                <a:ext cx="986941" cy="3707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rapezoid 87">
                <a:extLst>
                  <a:ext uri="{FF2B5EF4-FFF2-40B4-BE49-F238E27FC236}">
                    <a16:creationId xmlns:a16="http://schemas.microsoft.com/office/drawing/2014/main" id="{5E098B2E-3324-482E-9349-207B1F13D17C}"/>
                  </a:ext>
                </a:extLst>
              </p:cNvPr>
              <p:cNvSpPr/>
              <p:nvPr/>
            </p:nvSpPr>
            <p:spPr>
              <a:xfrm rot="16200000">
                <a:off x="5051848" y="381258"/>
                <a:ext cx="630221" cy="672250"/>
              </a:xfrm>
              <a:prstGeom prst="trapezoid">
                <a:avLst/>
              </a:prstGeom>
              <a:solidFill>
                <a:schemeClr val="bg1">
                  <a:lumMod val="85000"/>
                </a:schemeClr>
              </a:solidFill>
              <a:ln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Decoder </a:t>
                </a: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ID</a:t>
                </a: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=1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cxnSp>
            <p:nvCxnSpPr>
              <p:cNvPr id="90" name="Elbow Connector 182">
                <a:extLst>
                  <a:ext uri="{FF2B5EF4-FFF2-40B4-BE49-F238E27FC236}">
                    <a16:creationId xmlns:a16="http://schemas.microsoft.com/office/drawing/2014/main" id="{EFB4D3BF-DF7F-49BD-9FE2-934C247281D9}"/>
                  </a:ext>
                </a:extLst>
              </p:cNvPr>
              <p:cNvCxnSpPr>
                <a:cxnSpLocks/>
                <a:stCxn id="69" idx="2"/>
                <a:endCxn id="81" idx="2"/>
              </p:cNvCxnSpPr>
              <p:nvPr/>
            </p:nvCxnSpPr>
            <p:spPr>
              <a:xfrm flipH="1">
                <a:off x="2980294" y="1025448"/>
                <a:ext cx="1605184" cy="55973"/>
              </a:xfrm>
              <a:prstGeom prst="bentConnector4">
                <a:avLst>
                  <a:gd name="adj1" fmla="val -8516"/>
                  <a:gd name="adj2" fmla="val 564579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Rectangle 90">
                    <a:extLst>
                      <a:ext uri="{FF2B5EF4-FFF2-40B4-BE49-F238E27FC236}">
                        <a16:creationId xmlns:a16="http://schemas.microsoft.com/office/drawing/2014/main" id="{48CA9C05-169B-491E-A678-73C0013761C2}"/>
                      </a:ext>
                    </a:extLst>
                  </p:cNvPr>
                  <p:cNvSpPr/>
                  <p:nvPr/>
                </p:nvSpPr>
                <p:spPr>
                  <a:xfrm>
                    <a:off x="4626647" y="903702"/>
                    <a:ext cx="162635" cy="24349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marL="0" marR="0" algn="ctr">
                      <a:spcBef>
                        <a:spcPts val="0"/>
                      </a:spcBef>
                      <a:spcAft>
                        <a:spcPts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" panose="02040503050406030204" pitchFamily="18" charset="0"/>
                            </a:rPr>
                            <m:t>𝜎</m:t>
                          </m:r>
                        </m:oMath>
                      </m:oMathPara>
                    </a14:m>
                    <a:endParaRPr lang="en-DE" sz="120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Cambria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7" name="Rectangle 46">
                    <a:extLst>
                      <a:ext uri="{FF2B5EF4-FFF2-40B4-BE49-F238E27FC236}">
                        <a16:creationId xmlns:a16="http://schemas.microsoft.com/office/drawing/2014/main" id="{46ADA9A5-BA17-426E-A9E1-2830A3DDC09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26647" y="903702"/>
                    <a:ext cx="162635" cy="24349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3" name="Right Brace 92">
                <a:extLst>
                  <a:ext uri="{FF2B5EF4-FFF2-40B4-BE49-F238E27FC236}">
                    <a16:creationId xmlns:a16="http://schemas.microsoft.com/office/drawing/2014/main" id="{3A751042-F028-4D87-A4A0-E817FA806208}"/>
                  </a:ext>
                </a:extLst>
              </p:cNvPr>
              <p:cNvSpPr/>
              <p:nvPr/>
            </p:nvSpPr>
            <p:spPr>
              <a:xfrm rot="5400000">
                <a:off x="1536219" y="382965"/>
                <a:ext cx="139702" cy="2735511"/>
              </a:xfrm>
              <a:prstGeom prst="righ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DE" sz="1200"/>
              </a:p>
            </p:txBody>
          </p:sp>
          <p:sp>
            <p:nvSpPr>
              <p:cNvPr id="94" name="Right Brace 93">
                <a:extLst>
                  <a:ext uri="{FF2B5EF4-FFF2-40B4-BE49-F238E27FC236}">
                    <a16:creationId xmlns:a16="http://schemas.microsoft.com/office/drawing/2014/main" id="{B5220306-0134-46D5-8157-29A95B459AB8}"/>
                  </a:ext>
                </a:extLst>
              </p:cNvPr>
              <p:cNvSpPr/>
              <p:nvPr/>
            </p:nvSpPr>
            <p:spPr>
              <a:xfrm rot="5400000">
                <a:off x="4759110" y="-85244"/>
                <a:ext cx="116873" cy="3674506"/>
              </a:xfrm>
              <a:prstGeom prst="righ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DE" sz="1200"/>
              </a:p>
            </p:txBody>
          </p:sp>
          <p:sp>
            <p:nvSpPr>
              <p:cNvPr id="95" name="Text Box 22">
                <a:extLst>
                  <a:ext uri="{FF2B5EF4-FFF2-40B4-BE49-F238E27FC236}">
                    <a16:creationId xmlns:a16="http://schemas.microsoft.com/office/drawing/2014/main" id="{B9F3F511-E3AD-4085-9B37-9EAE1FB7C487}"/>
                  </a:ext>
                </a:extLst>
              </p:cNvPr>
              <p:cNvSpPr txBox="1"/>
              <p:nvPr/>
            </p:nvSpPr>
            <p:spPr>
              <a:xfrm>
                <a:off x="1455474" y="1778659"/>
                <a:ext cx="3750945" cy="27051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non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just">
                  <a:lnSpc>
                    <a:spcPts val="1200"/>
                  </a:lnSpc>
                  <a:spcBef>
                    <a:spcPts val="0"/>
                  </a:spcBef>
                  <a:spcAft>
                    <a:spcPts val="600"/>
                  </a:spcAft>
                  <a:tabLst>
                    <a:tab pos="255905" algn="l"/>
                  </a:tabLst>
                </a:pPr>
                <a:r>
                  <a:rPr lang="de-DE" sz="1200" i="1" dirty="0">
                    <a:solidFill>
                      <a:schemeClr val="tx1"/>
                    </a:solidFill>
                    <a:effectLst/>
                    <a:latin typeface="Cambria" panose="02040503050406030204" pitchFamily="18" charset="0"/>
                    <a:ea typeface="SimSun" panose="02010600030101010101" pitchFamily="2" charset="-122"/>
                    <a:cs typeface="Cambria" panose="02040503050406030204" pitchFamily="18" charset="0"/>
                  </a:rPr>
                  <a:t>Sender                                                                                                                                  Reciever</a:t>
                </a:r>
                <a:endParaRPr lang="en-DE" sz="1200" dirty="0">
                  <a:solidFill>
                    <a:schemeClr val="tx1"/>
                  </a:solidFill>
                  <a:effectLst/>
                  <a:latin typeface="Cambria" panose="02040503050406030204" pitchFamily="18" charset="0"/>
                  <a:ea typeface="SimSun" panose="02010600030101010101" pitchFamily="2" charset="-122"/>
                  <a:cs typeface="Cambria" panose="02040503050406030204" pitchFamily="18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80FE7B2-4535-44FD-91D3-8467C9216D6E}"/>
                </a:ext>
              </a:extLst>
            </p:cNvPr>
            <p:cNvGrpSpPr/>
            <p:nvPr/>
          </p:nvGrpSpPr>
          <p:grpSpPr>
            <a:xfrm>
              <a:off x="221144" y="1888124"/>
              <a:ext cx="10572279" cy="3737803"/>
              <a:chOff x="221144" y="1888124"/>
              <a:chExt cx="10572279" cy="3737803"/>
            </a:xfrm>
          </p:grpSpPr>
          <p:sp>
            <p:nvSpPr>
              <p:cNvPr id="101" name="Trapezoid 100">
                <a:extLst>
                  <a:ext uri="{FF2B5EF4-FFF2-40B4-BE49-F238E27FC236}">
                    <a16:creationId xmlns:a16="http://schemas.microsoft.com/office/drawing/2014/main" id="{F471AAAB-2DA7-443F-86CC-CB44D65EDF25}"/>
                  </a:ext>
                </a:extLst>
              </p:cNvPr>
              <p:cNvSpPr/>
              <p:nvPr/>
            </p:nvSpPr>
            <p:spPr>
              <a:xfrm rot="5400000">
                <a:off x="1555280" y="3655100"/>
                <a:ext cx="723511" cy="690119"/>
              </a:xfrm>
              <a:prstGeom prst="trapezoid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270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Encoder  </a:t>
                </a: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ID</a:t>
                </a: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=0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5F22F800-9049-4C5A-BB20-2CBFCE307148}"/>
                  </a:ext>
                </a:extLst>
              </p:cNvPr>
              <p:cNvSpPr/>
              <p:nvPr/>
            </p:nvSpPr>
            <p:spPr>
              <a:xfrm>
                <a:off x="9647697" y="3220346"/>
                <a:ext cx="295146" cy="76107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ctr" anchorCtr="0"/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Rec. </a:t>
                </a:r>
                <a:r>
                  <a:rPr lang="en-US" sz="1200" i="1" kern="120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Im</a:t>
                </a: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. 0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CD05F63E-5DC9-4AAD-8450-C1B4C1CE743B}"/>
                  </a:ext>
                </a:extLst>
              </p:cNvPr>
              <p:cNvSpPr/>
              <p:nvPr/>
            </p:nvSpPr>
            <p:spPr>
              <a:xfrm>
                <a:off x="10498277" y="4864851"/>
                <a:ext cx="295146" cy="76107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0" tIns="0" rIns="0" bIns="0" rtlCol="0" anchor="ctr" anchorCtr="0"/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Rec. </a:t>
                </a:r>
                <a:r>
                  <a:rPr lang="en-US" sz="1200" i="1" kern="120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Im</a:t>
                </a: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. </a:t>
                </a:r>
                <a:r>
                  <a:rPr lang="en-US" sz="1200" i="1" dirty="0">
                    <a:solidFill>
                      <a:srgbClr val="000000"/>
                    </a:solidFill>
                    <a:latin typeface="Cambria" panose="02040503050406030204" pitchFamily="18" charset="0"/>
                    <a:ea typeface="Times New Roman" panose="02020603050405020304" pitchFamily="18" charset="0"/>
                    <a:cs typeface="Cambria" panose="02040503050406030204" pitchFamily="18" charset="0"/>
                  </a:rPr>
                  <a:t>2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cxnSp>
            <p:nvCxnSpPr>
              <p:cNvPr id="24" name="Connector: Elbow 23">
                <a:extLst>
                  <a:ext uri="{FF2B5EF4-FFF2-40B4-BE49-F238E27FC236}">
                    <a16:creationId xmlns:a16="http://schemas.microsoft.com/office/drawing/2014/main" id="{9229DCBB-7370-475F-89DE-B34D2F8BE6F8}"/>
                  </a:ext>
                </a:extLst>
              </p:cNvPr>
              <p:cNvCxnSpPr>
                <a:cxnSpLocks/>
                <a:stCxn id="68" idx="3"/>
                <a:endCxn id="107" idx="1"/>
              </p:cNvCxnSpPr>
              <p:nvPr/>
            </p:nvCxnSpPr>
            <p:spPr>
              <a:xfrm flipV="1">
                <a:off x="8485675" y="3600884"/>
                <a:ext cx="1162022" cy="867986"/>
              </a:xfrm>
              <a:prstGeom prst="bentConnector3">
                <a:avLst>
                  <a:gd name="adj1" fmla="val 6283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Trapezoid 104">
                <a:extLst>
                  <a:ext uri="{FF2B5EF4-FFF2-40B4-BE49-F238E27FC236}">
                    <a16:creationId xmlns:a16="http://schemas.microsoft.com/office/drawing/2014/main" id="{F1DDF0FE-8282-45CC-A58F-39AF80278C77}"/>
                  </a:ext>
                </a:extLst>
              </p:cNvPr>
              <p:cNvSpPr/>
              <p:nvPr/>
            </p:nvSpPr>
            <p:spPr>
              <a:xfrm rot="16200000">
                <a:off x="8625790" y="3357048"/>
                <a:ext cx="723511" cy="717555"/>
              </a:xfrm>
              <a:prstGeom prst="trapezoid">
                <a:avLst/>
              </a:prstGeom>
              <a:solidFill>
                <a:schemeClr val="bg1">
                  <a:lumMod val="85000"/>
                </a:schemeClr>
              </a:solidFill>
              <a:ln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Decoder </a:t>
                </a: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ID</a:t>
                </a: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=0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cxnSp>
            <p:nvCxnSpPr>
              <p:cNvPr id="119" name="Connector: Elbow 118">
                <a:extLst>
                  <a:ext uri="{FF2B5EF4-FFF2-40B4-BE49-F238E27FC236}">
                    <a16:creationId xmlns:a16="http://schemas.microsoft.com/office/drawing/2014/main" id="{CD1AFFAD-C9BA-4A35-A6C8-103FECEDAE9E}"/>
                  </a:ext>
                </a:extLst>
              </p:cNvPr>
              <p:cNvCxnSpPr>
                <a:cxnSpLocks/>
                <a:stCxn id="68" idx="3"/>
                <a:endCxn id="108" idx="1"/>
              </p:cNvCxnSpPr>
              <p:nvPr/>
            </p:nvCxnSpPr>
            <p:spPr>
              <a:xfrm>
                <a:off x="8485675" y="4468870"/>
                <a:ext cx="2012602" cy="776519"/>
              </a:xfrm>
              <a:prstGeom prst="bentConnector3">
                <a:avLst>
                  <a:gd name="adj1" fmla="val 4083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Trapezoid 105">
                <a:extLst>
                  <a:ext uri="{FF2B5EF4-FFF2-40B4-BE49-F238E27FC236}">
                    <a16:creationId xmlns:a16="http://schemas.microsoft.com/office/drawing/2014/main" id="{CD597E6F-78FE-40E2-9A1E-A21EA8B9FDD5}"/>
                  </a:ext>
                </a:extLst>
              </p:cNvPr>
              <p:cNvSpPr/>
              <p:nvPr/>
            </p:nvSpPr>
            <p:spPr>
              <a:xfrm rot="16200000">
                <a:off x="9099844" y="4380410"/>
                <a:ext cx="723511" cy="1693352"/>
              </a:xfrm>
              <a:prstGeom prst="trapezoid">
                <a:avLst/>
              </a:prstGeom>
              <a:solidFill>
                <a:schemeClr val="bg1">
                  <a:lumMod val="85000"/>
                </a:schemeClr>
              </a:solidFill>
              <a:ln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Decoder (</a:t>
                </a:r>
                <a:r>
                  <a:rPr lang="en-US" sz="1200" b="1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attention</a:t>
                </a: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200" i="1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ID</a:t>
                </a:r>
                <a:r>
                  <a:rPr lang="en-US" sz="1200" kern="120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=2</a:t>
                </a:r>
                <a:endParaRPr lang="en-D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Cambria" panose="02040503050406030204" pitchFamily="18" charset="0"/>
                </a:endParaRP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1E14F4F0-44F4-4619-AEE4-4530FB792E44}"/>
                  </a:ext>
                </a:extLst>
              </p:cNvPr>
              <p:cNvSpPr/>
              <p:nvPr/>
            </p:nvSpPr>
            <p:spPr>
              <a:xfrm>
                <a:off x="7084412" y="3736517"/>
                <a:ext cx="1409416" cy="756019"/>
              </a:xfrm>
              <a:prstGeom prst="rect">
                <a:avLst/>
              </a:prstGeom>
              <a:solidFill>
                <a:schemeClr val="bg1">
                  <a:lumMod val="85000"/>
                  <a:alpha val="40000"/>
                </a:schemeClr>
              </a:solidFill>
              <a:ln w="28575" cmpd="dbl">
                <a:solidFill>
                  <a:schemeClr val="tx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/>
              </a:p>
            </p:txBody>
          </p:sp>
          <p:cxnSp>
            <p:nvCxnSpPr>
              <p:cNvPr id="121" name="Connector: Elbow 120">
                <a:extLst>
                  <a:ext uri="{FF2B5EF4-FFF2-40B4-BE49-F238E27FC236}">
                    <a16:creationId xmlns:a16="http://schemas.microsoft.com/office/drawing/2014/main" id="{0521960A-4552-4646-B1B2-220FA508F4A5}"/>
                  </a:ext>
                </a:extLst>
              </p:cNvPr>
              <p:cNvCxnSpPr>
                <a:cxnSpLocks/>
                <a:stCxn id="55" idx="3"/>
                <a:endCxn id="101" idx="2"/>
              </p:cNvCxnSpPr>
              <p:nvPr/>
            </p:nvCxnSpPr>
            <p:spPr>
              <a:xfrm flipV="1">
                <a:off x="1161871" y="4000160"/>
                <a:ext cx="410105" cy="501469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Connector: Elbow 121">
                <a:extLst>
                  <a:ext uri="{FF2B5EF4-FFF2-40B4-BE49-F238E27FC236}">
                    <a16:creationId xmlns:a16="http://schemas.microsoft.com/office/drawing/2014/main" id="{1C2788B9-11FE-485D-872F-C88A1105EF60}"/>
                  </a:ext>
                </a:extLst>
              </p:cNvPr>
              <p:cNvCxnSpPr>
                <a:cxnSpLocks/>
                <a:stCxn id="55" idx="3"/>
                <a:endCxn id="56" idx="2"/>
              </p:cNvCxnSpPr>
              <p:nvPr/>
            </p:nvCxnSpPr>
            <p:spPr>
              <a:xfrm>
                <a:off x="1161871" y="4501629"/>
                <a:ext cx="416884" cy="421275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Connector: Elbow 122">
                <a:extLst>
                  <a:ext uri="{FF2B5EF4-FFF2-40B4-BE49-F238E27FC236}">
                    <a16:creationId xmlns:a16="http://schemas.microsoft.com/office/drawing/2014/main" id="{C905C87B-7A88-4C6D-98FD-D966AEC7F7DB}"/>
                  </a:ext>
                </a:extLst>
              </p:cNvPr>
              <p:cNvCxnSpPr>
                <a:cxnSpLocks/>
                <a:stCxn id="56" idx="0"/>
                <a:endCxn id="57" idx="1"/>
              </p:cNvCxnSpPr>
              <p:nvPr/>
            </p:nvCxnSpPr>
            <p:spPr>
              <a:xfrm flipV="1">
                <a:off x="2268874" y="4518755"/>
                <a:ext cx="312040" cy="404149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Connector: Elbow 123">
                <a:extLst>
                  <a:ext uri="{FF2B5EF4-FFF2-40B4-BE49-F238E27FC236}">
                    <a16:creationId xmlns:a16="http://schemas.microsoft.com/office/drawing/2014/main" id="{4AC95F08-F42E-4E0A-A900-99891D37BFCB}"/>
                  </a:ext>
                </a:extLst>
              </p:cNvPr>
              <p:cNvCxnSpPr>
                <a:cxnSpLocks/>
                <a:stCxn id="101" idx="0"/>
                <a:endCxn id="57" idx="1"/>
              </p:cNvCxnSpPr>
              <p:nvPr/>
            </p:nvCxnSpPr>
            <p:spPr>
              <a:xfrm>
                <a:off x="2262095" y="4000160"/>
                <a:ext cx="318819" cy="518595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E74185C2-4C8D-42B5-B5FE-ACAD5487B4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1144" y="1888124"/>
                <a:ext cx="1790170" cy="1032791"/>
              </a:xfrm>
              <a:prstGeom prst="rect">
                <a:avLst/>
              </a:prstGeom>
            </p:spPr>
          </p:pic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3266B09A-CDC7-4FDA-BC7A-C9ECFE93DB8F}"/>
                  </a:ext>
                </a:extLst>
              </p:cNvPr>
              <p:cNvGrpSpPr/>
              <p:nvPr/>
            </p:nvGrpSpPr>
            <p:grpSpPr>
              <a:xfrm>
                <a:off x="2469496" y="2593560"/>
                <a:ext cx="921035" cy="696727"/>
                <a:chOff x="2015071" y="2240028"/>
                <a:chExt cx="921035" cy="696727"/>
              </a:xfrm>
            </p:grpSpPr>
            <p:pic>
              <p:nvPicPr>
                <p:cNvPr id="92" name="Picture 91">
                  <a:extLst>
                    <a:ext uri="{FF2B5EF4-FFF2-40B4-BE49-F238E27FC236}">
                      <a16:creationId xmlns:a16="http://schemas.microsoft.com/office/drawing/2014/main" id="{4E848339-9C60-4928-9453-F682B71515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355895" y="2246937"/>
                  <a:ext cx="559630" cy="313127"/>
                </a:xfrm>
                <a:prstGeom prst="rect">
                  <a:avLst/>
                </a:prstGeom>
              </p:spPr>
            </p:pic>
            <p:pic>
              <p:nvPicPr>
                <p:cNvPr id="96" name="Picture 95">
                  <a:extLst>
                    <a:ext uri="{FF2B5EF4-FFF2-40B4-BE49-F238E27FC236}">
                      <a16:creationId xmlns:a16="http://schemas.microsoft.com/office/drawing/2014/main" id="{35FAC936-2716-4530-87E2-F18DEC0D90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326654" y="2314660"/>
                  <a:ext cx="552968" cy="326451"/>
                </a:xfrm>
                <a:prstGeom prst="rect">
                  <a:avLst/>
                </a:prstGeom>
              </p:spPr>
            </p:pic>
            <p:pic>
              <p:nvPicPr>
                <p:cNvPr id="97" name="Picture 96">
                  <a:extLst>
                    <a:ext uri="{FF2B5EF4-FFF2-40B4-BE49-F238E27FC236}">
                      <a16:creationId xmlns:a16="http://schemas.microsoft.com/office/drawing/2014/main" id="{B730C5D4-FDF1-42C4-AD5E-76A53691FB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267999" y="2379828"/>
                  <a:ext cx="519657" cy="319789"/>
                </a:xfrm>
                <a:prstGeom prst="rect">
                  <a:avLst/>
                </a:prstGeom>
              </p:spPr>
            </p:pic>
            <p:pic>
              <p:nvPicPr>
                <p:cNvPr id="98" name="Picture 97">
                  <a:extLst>
                    <a:ext uri="{FF2B5EF4-FFF2-40B4-BE49-F238E27FC236}">
                      <a16:creationId xmlns:a16="http://schemas.microsoft.com/office/drawing/2014/main" id="{88880E8B-D7E8-4BC5-A17C-1B30E623CF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169158" y="2445764"/>
                  <a:ext cx="570365" cy="326916"/>
                </a:xfrm>
                <a:prstGeom prst="rect">
                  <a:avLst/>
                </a:prstGeom>
              </p:spPr>
            </p:pic>
            <p:pic>
              <p:nvPicPr>
                <p:cNvPr id="99" name="Picture 98">
                  <a:extLst>
                    <a:ext uri="{FF2B5EF4-FFF2-40B4-BE49-F238E27FC236}">
                      <a16:creationId xmlns:a16="http://schemas.microsoft.com/office/drawing/2014/main" id="{73FF8A5E-556E-4B21-A0C5-D99DD08EEB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076967" y="2530606"/>
                  <a:ext cx="552968" cy="326451"/>
                </a:xfrm>
                <a:prstGeom prst="rect">
                  <a:avLst/>
                </a:prstGeom>
              </p:spPr>
            </p:pic>
            <p:pic>
              <p:nvPicPr>
                <p:cNvPr id="100" name="Picture 99">
                  <a:extLst>
                    <a:ext uri="{FF2B5EF4-FFF2-40B4-BE49-F238E27FC236}">
                      <a16:creationId xmlns:a16="http://schemas.microsoft.com/office/drawing/2014/main" id="{E2B0BA12-0E5B-4486-8211-4A6FB437E2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015071" y="2610305"/>
                  <a:ext cx="532981" cy="326450"/>
                </a:xfrm>
                <a:prstGeom prst="rect">
                  <a:avLst/>
                </a:prstGeom>
              </p:spPr>
            </p:pic>
            <p:sp>
              <p:nvSpPr>
                <p:cNvPr id="102" name="Cube 101">
                  <a:extLst>
                    <a:ext uri="{FF2B5EF4-FFF2-40B4-BE49-F238E27FC236}">
                      <a16:creationId xmlns:a16="http://schemas.microsoft.com/office/drawing/2014/main" id="{1EEA5399-860F-4DD6-AF94-478D3ACB8F5B}"/>
                    </a:ext>
                  </a:extLst>
                </p:cNvPr>
                <p:cNvSpPr/>
                <p:nvPr/>
              </p:nvSpPr>
              <p:spPr>
                <a:xfrm>
                  <a:off x="2034106" y="2240028"/>
                  <a:ext cx="902000" cy="687688"/>
                </a:xfrm>
                <a:prstGeom prst="cube">
                  <a:avLst>
                    <a:gd name="adj" fmla="val 54296"/>
                  </a:avLst>
                </a:prstGeom>
                <a:blipFill dpi="0" rotWithShape="1">
                  <a:blip r:embed="rId10">
                    <a:alphaModFix amt="20000"/>
                  </a:blip>
                  <a:srcRect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DE" dirty="0"/>
                </a:p>
              </p:txBody>
            </p:sp>
          </p:grpSp>
          <p:cxnSp>
            <p:nvCxnSpPr>
              <p:cNvPr id="116" name="Straight Arrow Connector 115">
                <a:extLst>
                  <a:ext uri="{FF2B5EF4-FFF2-40B4-BE49-F238E27FC236}">
                    <a16:creationId xmlns:a16="http://schemas.microsoft.com/office/drawing/2014/main" id="{81D1A367-F3F9-45BA-987C-5717A5B31F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79275" y="2497600"/>
                <a:ext cx="431045" cy="46623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4CF18B2A-7494-455D-A8FA-91A01671FFCE}"/>
                  </a:ext>
                </a:extLst>
              </p:cNvPr>
              <p:cNvSpPr txBox="1"/>
              <p:nvPr/>
            </p:nvSpPr>
            <p:spPr>
              <a:xfrm>
                <a:off x="1950697" y="2452814"/>
                <a:ext cx="7312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160+96</a:t>
                </a:r>
                <a:endParaRPr lang="en-DE" sz="1400" dirty="0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6055C21-44FB-46B5-8BAD-266BC4137D10}"/>
              </a:ext>
            </a:extLst>
          </p:cNvPr>
          <p:cNvGrpSpPr/>
          <p:nvPr/>
        </p:nvGrpSpPr>
        <p:grpSpPr>
          <a:xfrm>
            <a:off x="10832602" y="3279339"/>
            <a:ext cx="1336448" cy="2116898"/>
            <a:chOff x="10927373" y="2610541"/>
            <a:chExt cx="1336448" cy="211689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1FD27C3-92C9-435F-8758-5F33EF0B6FD9}"/>
                </a:ext>
              </a:extLst>
            </p:cNvPr>
            <p:cNvSpPr txBox="1"/>
            <p:nvPr/>
          </p:nvSpPr>
          <p:spPr>
            <a:xfrm>
              <a:off x="10969946" y="2610541"/>
              <a:ext cx="11978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7030A0"/>
                  </a:solidFill>
                </a:rPr>
                <a:t>Simple</a:t>
              </a:r>
              <a:endParaRPr lang="en-DE" sz="1600" dirty="0">
                <a:solidFill>
                  <a:srgbClr val="7030A0"/>
                </a:solidFill>
              </a:endParaRP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376E82CC-9364-4DC8-B9D2-EF767736B503}"/>
                </a:ext>
              </a:extLst>
            </p:cNvPr>
            <p:cNvSpPr txBox="1"/>
            <p:nvPr/>
          </p:nvSpPr>
          <p:spPr>
            <a:xfrm>
              <a:off x="10935524" y="3565725"/>
              <a:ext cx="12489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7030A0"/>
                  </a:solidFill>
                </a:defRPr>
              </a:lvl1pPr>
            </a:lstStyle>
            <a:p>
              <a:r>
                <a:rPr lang="en-US" dirty="0"/>
                <a:t>Base</a:t>
              </a:r>
              <a:endParaRPr lang="en-DE" dirty="0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D51C4692-4929-40F7-87AA-7EC657E67EDB}"/>
                </a:ext>
              </a:extLst>
            </p:cNvPr>
            <p:cNvSpPr txBox="1"/>
            <p:nvPr/>
          </p:nvSpPr>
          <p:spPr>
            <a:xfrm>
              <a:off x="10927373" y="4388885"/>
              <a:ext cx="13364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7030A0"/>
                  </a:solidFill>
                </a:defRPr>
              </a:lvl1pPr>
            </a:lstStyle>
            <a:p>
              <a:r>
                <a:rPr lang="en-US" dirty="0"/>
                <a:t>High</a:t>
              </a:r>
              <a:endParaRPr lang="en-DE" dirty="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2629D927-0349-486C-81D9-8A72E3146EFC}"/>
              </a:ext>
            </a:extLst>
          </p:cNvPr>
          <p:cNvSpPr/>
          <p:nvPr/>
        </p:nvSpPr>
        <p:spPr>
          <a:xfrm>
            <a:off x="150221" y="1835480"/>
            <a:ext cx="4805044" cy="4324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Same stream decoded with different decoders: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Simple ~7 </a:t>
            </a:r>
            <a:r>
              <a:rPr lang="en-US" dirty="0" err="1">
                <a:solidFill>
                  <a:schemeClr val="tx1"/>
                </a:solidFill>
              </a:rPr>
              <a:t>kMAC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pxl</a:t>
            </a:r>
            <a:endParaRPr lang="en-US" dirty="0">
              <a:solidFill>
                <a:schemeClr val="tx1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Base ~20 </a:t>
            </a:r>
            <a:r>
              <a:rPr lang="en-US" dirty="0" err="1">
                <a:solidFill>
                  <a:schemeClr val="tx1"/>
                </a:solidFill>
              </a:rPr>
              <a:t>kMAC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pxl</a:t>
            </a:r>
            <a:endParaRPr lang="en-US" dirty="0">
              <a:solidFill>
                <a:schemeClr val="tx1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High ~200 </a:t>
            </a:r>
            <a:r>
              <a:rPr lang="en-US" dirty="0" err="1">
                <a:solidFill>
                  <a:schemeClr val="tx1"/>
                </a:solidFill>
              </a:rPr>
              <a:t>kMAC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pxl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Image sizes from 64x121 to </a:t>
            </a:r>
            <a:r>
              <a:rPr lang="en-US" dirty="0">
                <a:solidFill>
                  <a:schemeClr val="tx1"/>
                </a:solidFill>
                <a:sym typeface="Symbol" panose="05050102010706020507" pitchFamily="18" charset="2"/>
              </a:rPr>
              <a:t>1856x3520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Latent tiles size / image partitioning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256x256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512x512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1024x1024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What is measured?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CPU execution time of PC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GPU execution time on PC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NPU execution time on Smartphone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Output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tx1"/>
                </a:solidFill>
              </a:rPr>
              <a:t>CPU/GPU </a:t>
            </a:r>
            <a:r>
              <a:rPr lang="en-US" dirty="0">
                <a:solidFill>
                  <a:schemeClr val="tx1"/>
                </a:solidFill>
              </a:rPr>
              <a:t>run time ratio</a:t>
            </a:r>
            <a:endParaRPr lang="en-DE" dirty="0">
              <a:solidFill>
                <a:schemeClr val="tx1"/>
              </a:solidFill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B475C6A-23C5-4C88-8AD1-D3BF33F48EAC}"/>
              </a:ext>
            </a:extLst>
          </p:cNvPr>
          <p:cNvSpPr txBox="1"/>
          <p:nvPr/>
        </p:nvSpPr>
        <p:spPr>
          <a:xfrm>
            <a:off x="7084471" y="3342361"/>
            <a:ext cx="13324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rgbClr val="FF0000"/>
                </a:solidFill>
              </a:rPr>
              <a:t>CPU </a:t>
            </a:r>
            <a:r>
              <a:rPr lang="en-US" sz="1200" i="1" dirty="0"/>
              <a:t>or</a:t>
            </a:r>
            <a:r>
              <a:rPr lang="en-US" sz="1200" i="1" dirty="0">
                <a:solidFill>
                  <a:srgbClr val="FF0000"/>
                </a:solidFill>
              </a:rPr>
              <a:t> </a:t>
            </a:r>
            <a:r>
              <a:rPr lang="en-US" sz="1200" i="1" dirty="0">
                <a:solidFill>
                  <a:srgbClr val="00B050"/>
                </a:solidFill>
              </a:rPr>
              <a:t>GPU / NPU</a:t>
            </a:r>
            <a:endParaRPr lang="en-DE" sz="1200" i="1" dirty="0">
              <a:solidFill>
                <a:srgbClr val="00B050"/>
              </a:solidFill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F5A33D4-972E-4F1B-8FC4-AB9746B8456E}"/>
              </a:ext>
            </a:extLst>
          </p:cNvPr>
          <p:cNvSpPr/>
          <p:nvPr/>
        </p:nvSpPr>
        <p:spPr>
          <a:xfrm>
            <a:off x="8459462" y="3171800"/>
            <a:ext cx="2373139" cy="2465922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 w="28575" cmpd="dbl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4227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5E50E-5F0D-4E23-8F00-6BD8D4D5A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Experiments set-up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43114-B2F3-4F7D-A57D-8EA13C555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4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87417A-B74A-44FD-9E74-06F8EB4B0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63494"/>
            <a:ext cx="10058400" cy="4022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Huawei Mate50 pro: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Processor: Snapdragon 8+ Gen 1 4G Mobile Platform.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tx1"/>
                </a:solidFill>
              </a:rPr>
              <a:t>NPU</a:t>
            </a:r>
            <a:r>
              <a:rPr lang="en-US" dirty="0">
                <a:solidFill>
                  <a:schemeClr val="tx1"/>
                </a:solidFill>
              </a:rPr>
              <a:t>: 7th Gen Qualcomm AI Engine.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RAM: 8 GB.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Framework: C++ implementation of JPEG-AI (DIS version of the reference SW) with SNPE library.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PC with GPU: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Processor: AMD Ryzen 9 5950X 16-Core Processor.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tx1"/>
                </a:solidFill>
              </a:rPr>
              <a:t>GPU</a:t>
            </a:r>
            <a:r>
              <a:rPr lang="en-US" dirty="0">
                <a:solidFill>
                  <a:schemeClr val="tx1"/>
                </a:solidFill>
              </a:rPr>
              <a:t>: Nvidia </a:t>
            </a:r>
            <a:r>
              <a:rPr lang="en-US" dirty="0" err="1">
                <a:solidFill>
                  <a:schemeClr val="tx1"/>
                </a:solidFill>
              </a:rPr>
              <a:t>Geforce</a:t>
            </a:r>
            <a:r>
              <a:rPr lang="en-US" dirty="0">
                <a:solidFill>
                  <a:schemeClr val="tx1"/>
                </a:solidFill>
              </a:rPr>
              <a:t> RTX 3090, 24 GB.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RAM: 64 GB DDR4 2133 </a:t>
            </a:r>
            <a:r>
              <a:rPr lang="en-US" dirty="0" err="1">
                <a:solidFill>
                  <a:schemeClr val="tx1"/>
                </a:solidFill>
              </a:rPr>
              <a:t>MHz.</a:t>
            </a:r>
            <a:endParaRPr lang="en-US" dirty="0">
              <a:solidFill>
                <a:schemeClr val="tx1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Framework: python implementation of JPEG-AI (DIS version of the reference SW) based on </a:t>
            </a:r>
            <a:r>
              <a:rPr lang="en-US" dirty="0" err="1">
                <a:solidFill>
                  <a:schemeClr val="tx1"/>
                </a:solidFill>
              </a:rPr>
              <a:t>PyTorch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448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1269A-CC71-4DE8-929B-0B9C455B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decoders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1CA0CB-80CC-4EFF-A6C9-D79BFE32D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418737-55B7-4B7D-BA55-F3E6AD2DC0BD}"/>
              </a:ext>
            </a:extLst>
          </p:cNvPr>
          <p:cNvSpPr txBox="1"/>
          <p:nvPr/>
        </p:nvSpPr>
        <p:spPr>
          <a:xfrm>
            <a:off x="938464" y="1796716"/>
            <a:ext cx="28153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Simple</a:t>
            </a:r>
            <a:r>
              <a:rPr lang="en-US" dirty="0"/>
              <a:t>: </a:t>
            </a:r>
          </a:p>
          <a:p>
            <a:pPr marL="285750" indent="-285750">
              <a:buFont typeface="Symbol" panose="05050102010706020507" pitchFamily="18" charset="2"/>
              <a:buChar char="~"/>
            </a:pPr>
            <a:r>
              <a:rPr lang="en-US" dirty="0"/>
              <a:t>8 </a:t>
            </a:r>
            <a:r>
              <a:rPr lang="en-US" dirty="0" err="1"/>
              <a:t>kMAC</a:t>
            </a:r>
            <a:r>
              <a:rPr lang="en-US" dirty="0"/>
              <a:t>/</a:t>
            </a:r>
            <a:r>
              <a:rPr lang="en-US" dirty="0" err="1"/>
              <a:t>pxl</a:t>
            </a:r>
            <a:endParaRPr lang="en-US" dirty="0"/>
          </a:p>
          <a:p>
            <a:pPr marL="285750" indent="-285750">
              <a:buFont typeface="Symbol" panose="05050102010706020507" pitchFamily="18" charset="2"/>
              <a:buChar char="~"/>
            </a:pPr>
            <a:r>
              <a:rPr lang="en-US" dirty="0"/>
              <a:t>no attention</a:t>
            </a:r>
          </a:p>
          <a:p>
            <a:pPr marL="285750" indent="-285750">
              <a:buFont typeface="Symbol" panose="05050102010706020507" pitchFamily="18" charset="2"/>
              <a:buChar char="~"/>
            </a:pPr>
            <a:r>
              <a:rPr lang="en-US" dirty="0">
                <a:sym typeface="Symbol" panose="05050102010706020507" pitchFamily="18" charset="2"/>
              </a:rPr>
              <a:t>max sequential </a:t>
            </a:r>
            <a:r>
              <a:rPr lang="en-US" dirty="0"/>
              <a:t>12 CONV layers</a:t>
            </a:r>
          </a:p>
          <a:p>
            <a:pPr marL="285750" indent="-285750">
              <a:buFont typeface="Symbol" panose="05050102010706020507" pitchFamily="18" charset="2"/>
              <a:buChar char="~"/>
            </a:pPr>
            <a:r>
              <a:rPr lang="en-US" dirty="0"/>
              <a:t>w/o inverse convolutions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AD44DA-199F-4435-A052-54136DE19D8B}"/>
              </a:ext>
            </a:extLst>
          </p:cNvPr>
          <p:cNvSpPr txBox="1"/>
          <p:nvPr/>
        </p:nvSpPr>
        <p:spPr>
          <a:xfrm>
            <a:off x="4612106" y="1769444"/>
            <a:ext cx="28153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Base</a:t>
            </a:r>
            <a:r>
              <a:rPr lang="en-US" dirty="0"/>
              <a:t>: </a:t>
            </a:r>
          </a:p>
          <a:p>
            <a:pPr marL="285750" indent="-285750">
              <a:buFont typeface="Symbol" panose="05050102010706020507" pitchFamily="18" charset="2"/>
              <a:buChar char="~"/>
            </a:pPr>
            <a:r>
              <a:rPr lang="en-US" dirty="0"/>
              <a:t>22kMAC/</a:t>
            </a:r>
            <a:r>
              <a:rPr lang="en-US" dirty="0" err="1"/>
              <a:t>pxl</a:t>
            </a:r>
            <a:endParaRPr lang="en-US" dirty="0"/>
          </a:p>
          <a:p>
            <a:pPr marL="285750" indent="-285750">
              <a:buFont typeface="Symbol" panose="05050102010706020507" pitchFamily="18" charset="2"/>
              <a:buChar char="~"/>
            </a:pPr>
            <a:r>
              <a:rPr lang="en-US" dirty="0"/>
              <a:t>no attention</a:t>
            </a:r>
          </a:p>
          <a:p>
            <a:pPr marL="285750" indent="-285750">
              <a:buFont typeface="Symbol" panose="05050102010706020507" pitchFamily="18" charset="2"/>
              <a:buChar char="~"/>
            </a:pPr>
            <a:r>
              <a:rPr lang="en-US" dirty="0">
                <a:sym typeface="Symbol" panose="05050102010706020507" pitchFamily="18" charset="2"/>
              </a:rPr>
              <a:t>max sequential </a:t>
            </a:r>
            <a:r>
              <a:rPr lang="en-US" dirty="0"/>
              <a:t>12 CONV layers</a:t>
            </a:r>
          </a:p>
          <a:p>
            <a:pPr marL="285750" indent="-285750">
              <a:buFont typeface="Symbol" panose="05050102010706020507" pitchFamily="18" charset="2"/>
              <a:buChar char="~"/>
            </a:pPr>
            <a:r>
              <a:rPr lang="en-US" b="1" dirty="0"/>
              <a:t>w/ inverse convolutions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8E75E4-F31C-40F7-8E9B-370CE705274F}"/>
              </a:ext>
            </a:extLst>
          </p:cNvPr>
          <p:cNvSpPr txBox="1"/>
          <p:nvPr/>
        </p:nvSpPr>
        <p:spPr>
          <a:xfrm>
            <a:off x="8693289" y="1801528"/>
            <a:ext cx="28153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High</a:t>
            </a:r>
            <a:r>
              <a:rPr lang="en-US" dirty="0"/>
              <a:t>: </a:t>
            </a:r>
          </a:p>
          <a:p>
            <a:pPr marL="285750" indent="-285750">
              <a:buFont typeface="Symbol" panose="05050102010706020507" pitchFamily="18" charset="2"/>
              <a:buChar char="~"/>
            </a:pPr>
            <a:r>
              <a:rPr lang="en-US" dirty="0"/>
              <a:t>224 </a:t>
            </a:r>
            <a:r>
              <a:rPr lang="en-US" dirty="0" err="1"/>
              <a:t>kMAC</a:t>
            </a:r>
            <a:r>
              <a:rPr lang="en-US" dirty="0"/>
              <a:t>/</a:t>
            </a:r>
            <a:r>
              <a:rPr lang="en-US" dirty="0" err="1"/>
              <a:t>pxl</a:t>
            </a:r>
            <a:endParaRPr lang="en-US" dirty="0"/>
          </a:p>
          <a:p>
            <a:pPr marL="285750" indent="-285750">
              <a:buFont typeface="Symbol" panose="05050102010706020507" pitchFamily="18" charset="2"/>
              <a:buChar char="~"/>
            </a:pPr>
            <a:r>
              <a:rPr lang="en-US" b="1" dirty="0"/>
              <a:t>with attention</a:t>
            </a:r>
          </a:p>
          <a:p>
            <a:pPr marL="285750" indent="-285750">
              <a:buFont typeface="Symbol" panose="05050102010706020507" pitchFamily="18" charset="2"/>
              <a:buChar char="~"/>
            </a:pPr>
            <a:r>
              <a:rPr lang="en-US" b="1" dirty="0">
                <a:sym typeface="Symbol" panose="05050102010706020507" pitchFamily="18" charset="2"/>
              </a:rPr>
              <a:t>30+  sequential </a:t>
            </a:r>
            <a:r>
              <a:rPr lang="en-US" b="1" dirty="0"/>
              <a:t>CONV layers</a:t>
            </a:r>
          </a:p>
          <a:p>
            <a:pPr marL="285750" indent="-285750">
              <a:buFont typeface="Symbol" panose="05050102010706020507" pitchFamily="18" charset="2"/>
              <a:buChar char="~"/>
            </a:pPr>
            <a:r>
              <a:rPr lang="en-US" dirty="0"/>
              <a:t>w/ inverse convolutions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35764C5-8BA8-4DDE-9379-AA0D122A825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5443" y="3705725"/>
            <a:ext cx="3474870" cy="21829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35764C5-8BA8-4DDE-9379-AA0D122A825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9705" y="3748865"/>
            <a:ext cx="3625364" cy="21398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70898B-C5DC-4EBE-9935-5C2E8154A64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31687" y="3748865"/>
            <a:ext cx="3726505" cy="213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47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D16B8-FAD1-4EA4-A3B9-027B85B28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Tiles in the latent space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B61D92-CDC7-4024-8746-33521B3FE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6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02AFA5-617F-4B79-9A38-15C635482CF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6094" y="1846263"/>
            <a:ext cx="6920138" cy="40227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0E0225-1085-45AC-8361-C269472057C0}"/>
              </a:ext>
            </a:extLst>
          </p:cNvPr>
          <p:cNvSpPr txBox="1"/>
          <p:nvPr/>
        </p:nvSpPr>
        <p:spPr>
          <a:xfrm>
            <a:off x="1097280" y="5977891"/>
            <a:ext cx="10976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Computational complexity </a:t>
            </a:r>
            <a:r>
              <a:rPr lang="en-US" dirty="0" err="1"/>
              <a:t>kMAC</a:t>
            </a:r>
            <a:r>
              <a:rPr lang="en-US" dirty="0"/>
              <a:t>/</a:t>
            </a:r>
            <a:r>
              <a:rPr lang="en-US" dirty="0" err="1"/>
              <a:t>pxl</a:t>
            </a:r>
            <a:r>
              <a:rPr lang="en-US" dirty="0"/>
              <a:t> depends on latent tile size and size of overlap 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dirty="0"/>
              <a:t> (also the case for AhG11)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4091044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294E5-B83F-485F-A68A-FFA82E6E2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 #1: Decoding of the same stream on the mobile phone and PC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9E874-13D1-4463-941C-36AE02717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B57DE8-756F-43E3-BE79-3B7809F3A8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581" y="2019648"/>
            <a:ext cx="2138918" cy="4056570"/>
          </a:xfrm>
          <a:prstGeom prst="rect">
            <a:avLst/>
          </a:prstGeom>
        </p:spPr>
      </p:pic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723CBDF-EEEB-4F8D-BC65-9B7B52CE51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145779"/>
              </p:ext>
            </p:extLst>
          </p:nvPr>
        </p:nvGraphicFramePr>
        <p:xfrm>
          <a:off x="4074027" y="4270039"/>
          <a:ext cx="4909552" cy="1347239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454776">
                  <a:extLst>
                    <a:ext uri="{9D8B030D-6E8A-4147-A177-3AD203B41FA5}">
                      <a16:colId xmlns:a16="http://schemas.microsoft.com/office/drawing/2014/main" val="1964275959"/>
                    </a:ext>
                  </a:extLst>
                </a:gridCol>
                <a:gridCol w="2454776">
                  <a:extLst>
                    <a:ext uri="{9D8B030D-6E8A-4147-A177-3AD203B41FA5}">
                      <a16:colId xmlns:a16="http://schemas.microsoft.com/office/drawing/2014/main" val="2765884882"/>
                    </a:ext>
                  </a:extLst>
                </a:gridCol>
              </a:tblGrid>
              <a:tr h="265107">
                <a:tc>
                  <a:txBody>
                    <a:bodyPr/>
                    <a:lstStyle/>
                    <a:p>
                      <a:r>
                        <a:rPr lang="en-US" sz="1600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987839"/>
                  </a:ext>
                </a:extLst>
              </a:tr>
              <a:tr h="265107">
                <a:tc>
                  <a:txBody>
                    <a:bodyPr/>
                    <a:lstStyle/>
                    <a:p>
                      <a:r>
                        <a:rPr lang="en-US" sz="1600" dirty="0"/>
                        <a:t>Width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1856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647972"/>
                  </a:ext>
                </a:extLst>
              </a:tr>
              <a:tr h="285500">
                <a:tc>
                  <a:txBody>
                    <a:bodyPr/>
                    <a:lstStyle/>
                    <a:p>
                      <a:r>
                        <a:rPr lang="en-US" sz="1600" dirty="0"/>
                        <a:t>Height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3520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757685"/>
                  </a:ext>
                </a:extLst>
              </a:tr>
              <a:tr h="341399">
                <a:tc>
                  <a:txBody>
                    <a:bodyPr/>
                    <a:lstStyle/>
                    <a:p>
                      <a:r>
                        <a:rPr lang="en-US" sz="1600" dirty="0"/>
                        <a:t>Decoding complexity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23.16 </a:t>
                      </a:r>
                      <a:r>
                        <a:rPr lang="en-US" sz="1600" dirty="0" err="1"/>
                        <a:t>KMac</a:t>
                      </a:r>
                      <a:r>
                        <a:rPr lang="en-US" sz="1600" dirty="0"/>
                        <a:t> / </a:t>
                      </a:r>
                      <a:r>
                        <a:rPr lang="en-US" sz="1600" dirty="0" err="1"/>
                        <a:t>pxl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00499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30F590E-F575-47DE-8082-240729ED9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534819"/>
              </p:ext>
            </p:extLst>
          </p:nvPr>
        </p:nvGraphicFramePr>
        <p:xfrm>
          <a:off x="389279" y="2045000"/>
          <a:ext cx="8594300" cy="1917399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1811695">
                  <a:extLst>
                    <a:ext uri="{9D8B030D-6E8A-4147-A177-3AD203B41FA5}">
                      <a16:colId xmlns:a16="http://schemas.microsoft.com/office/drawing/2014/main" val="1805848908"/>
                    </a:ext>
                  </a:extLst>
                </a:gridCol>
                <a:gridCol w="1548721">
                  <a:extLst>
                    <a:ext uri="{9D8B030D-6E8A-4147-A177-3AD203B41FA5}">
                      <a16:colId xmlns:a16="http://schemas.microsoft.com/office/drawing/2014/main" val="3856146805"/>
                    </a:ext>
                  </a:extLst>
                </a:gridCol>
                <a:gridCol w="1728684">
                  <a:extLst>
                    <a:ext uri="{9D8B030D-6E8A-4147-A177-3AD203B41FA5}">
                      <a16:colId xmlns:a16="http://schemas.microsoft.com/office/drawing/2014/main" val="175564230"/>
                    </a:ext>
                  </a:extLst>
                </a:gridCol>
                <a:gridCol w="2117558">
                  <a:extLst>
                    <a:ext uri="{9D8B030D-6E8A-4147-A177-3AD203B41FA5}">
                      <a16:colId xmlns:a16="http://schemas.microsoft.com/office/drawing/2014/main" val="3798567566"/>
                    </a:ext>
                  </a:extLst>
                </a:gridCol>
                <a:gridCol w="1387642">
                  <a:extLst>
                    <a:ext uri="{9D8B030D-6E8A-4147-A177-3AD203B41FA5}">
                      <a16:colId xmlns:a16="http://schemas.microsoft.com/office/drawing/2014/main" val="601162312"/>
                    </a:ext>
                  </a:extLst>
                </a:gridCol>
              </a:tblGrid>
              <a:tr h="647557">
                <a:tc>
                  <a:txBody>
                    <a:bodyPr/>
                    <a:lstStyle/>
                    <a:p>
                      <a:pPr marL="0" marR="0" algn="just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>
                          <a:effectLst/>
                        </a:rPr>
                        <a:t>Action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effectLst/>
                        </a:rPr>
                        <a:t>Time on CPU, </a:t>
                      </a:r>
                      <a:r>
                        <a:rPr lang="en-US" sz="1600" dirty="0" err="1">
                          <a:effectLst/>
                        </a:rPr>
                        <a:t>ms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effectLst/>
                        </a:rPr>
                        <a:t>Time on NPU or GPU, </a:t>
                      </a:r>
                      <a:r>
                        <a:rPr lang="en-US" sz="1600" dirty="0" err="1">
                          <a:effectLst/>
                        </a:rPr>
                        <a:t>ms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effectLst/>
                        </a:rPr>
                        <a:t>Ratio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effectLst/>
                        </a:rPr>
                        <a:t>T</a:t>
                      </a:r>
                      <a:r>
                        <a:rPr lang="en-US" sz="1600" baseline="-25000" dirty="0">
                          <a:solidFill>
                            <a:srgbClr val="0070C0"/>
                          </a:solidFill>
                          <a:effectLst/>
                        </a:rPr>
                        <a:t>CPU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  <a:effectLst/>
                        </a:rPr>
                        <a:t>/T</a:t>
                      </a:r>
                      <a:r>
                        <a:rPr lang="en-US" sz="1600" baseline="-25000" dirty="0">
                          <a:solidFill>
                            <a:srgbClr val="0070C0"/>
                          </a:solidFill>
                          <a:effectLst/>
                        </a:rPr>
                        <a:t>NPU or GPU</a:t>
                      </a:r>
                      <a:endParaRPr lang="en-US" sz="16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6549079"/>
                  </a:ext>
                </a:extLst>
              </a:tr>
              <a:tr h="253968">
                <a:tc rowSpan="3">
                  <a:txBody>
                    <a:bodyPr/>
                    <a:lstStyle/>
                    <a:p>
                      <a:pPr marL="0" marR="0" algn="l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effectLst/>
                        </a:rPr>
                        <a:t>Huawei Mate 50 pro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effectLst/>
                        </a:rPr>
                        <a:t>Data loading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>
                          <a:effectLst/>
                        </a:rPr>
                        <a:t>29±4 ms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>
                          <a:effectLst/>
                        </a:rPr>
                        <a:t>33±2 ms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2421035"/>
                  </a:ext>
                </a:extLst>
              </a:tr>
              <a:tr h="2539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>
                          <a:effectLst/>
                        </a:rPr>
                        <a:t>Model inference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effectLst/>
                        </a:rPr>
                        <a:t>(46±8)·100 </a:t>
                      </a:r>
                      <a:r>
                        <a:rPr lang="en-US" sz="1600" dirty="0" err="1">
                          <a:effectLst/>
                        </a:rPr>
                        <a:t>ms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>
                          <a:effectLst/>
                        </a:rPr>
                        <a:t>114±4 ms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effectLst/>
                        </a:rPr>
                        <a:t>40</a:t>
                      </a:r>
                      <a:endParaRPr lang="en-US" sz="16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6218408"/>
                  </a:ext>
                </a:extLst>
              </a:tr>
              <a:tr h="2539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>
                          <a:effectLst/>
                        </a:rPr>
                        <a:t>All above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effectLst/>
                        </a:rPr>
                        <a:t>(46±8)·100 </a:t>
                      </a:r>
                      <a:r>
                        <a:rPr lang="en-US" sz="1600" dirty="0" err="1">
                          <a:effectLst/>
                        </a:rPr>
                        <a:t>ms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effectLst/>
                        </a:rPr>
                        <a:t>147±4 </a:t>
                      </a:r>
                      <a:r>
                        <a:rPr lang="en-US" sz="1600" dirty="0" err="1">
                          <a:effectLst/>
                        </a:rPr>
                        <a:t>ms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effectLst/>
                        </a:rPr>
                        <a:t>31</a:t>
                      </a:r>
                      <a:endParaRPr lang="en-US" sz="16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3823014"/>
                  </a:ext>
                </a:extLst>
              </a:tr>
              <a:tr h="507938">
                <a:tc>
                  <a:txBody>
                    <a:bodyPr/>
                    <a:lstStyle/>
                    <a:p>
                      <a:pPr marL="0" marR="0" algn="l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effectLst/>
                        </a:rPr>
                        <a:t>PC + GPU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>
                          <a:effectLst/>
                        </a:rPr>
                        <a:t>Data loading + Model inference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effectLst/>
                        </a:rPr>
                        <a:t>(354±6)·10 </a:t>
                      </a:r>
                      <a:r>
                        <a:rPr lang="en-US" sz="1600" dirty="0" err="1">
                          <a:effectLst/>
                        </a:rPr>
                        <a:t>ms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effectLst/>
                        </a:rPr>
                        <a:t>162±2 </a:t>
                      </a:r>
                      <a:r>
                        <a:rPr lang="en-US" sz="1600" dirty="0" err="1">
                          <a:effectLst/>
                        </a:rPr>
                        <a:t>ms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68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</a:tabLst>
                      </a:pPr>
                      <a:r>
                        <a:rPr lang="en-US" sz="1600" dirty="0">
                          <a:solidFill>
                            <a:srgbClr val="0070C0"/>
                          </a:solidFill>
                          <a:effectLst/>
                        </a:rPr>
                        <a:t>21</a:t>
                      </a:r>
                      <a:endParaRPr lang="en-US" sz="16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948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6920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C3FB0-F0D2-42A4-B77C-A8DDD28B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7538"/>
            <a:ext cx="10058400" cy="893520"/>
          </a:xfrm>
        </p:spPr>
        <p:txBody>
          <a:bodyPr/>
          <a:lstStyle/>
          <a:p>
            <a:r>
              <a:rPr lang="en-US" dirty="0"/>
              <a:t>Experimental results</a:t>
            </a: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C6CFC1-FB37-4DF7-8C9C-6704FF062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8</a:t>
            </a:fld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4664010-D627-442E-A9EF-30651B6588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002"/>
          <a:stretch/>
        </p:blipFill>
        <p:spPr>
          <a:xfrm>
            <a:off x="42958" y="3070677"/>
            <a:ext cx="4425037" cy="323023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53B031C-27F5-43E9-A08E-BC101135F9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538" t="22877" b="14690"/>
          <a:stretch/>
        </p:blipFill>
        <p:spPr>
          <a:xfrm>
            <a:off x="250092" y="991058"/>
            <a:ext cx="2177589" cy="201671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98D1B3C-634A-4F69-A345-45ED90E8F8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5" r="40040"/>
          <a:stretch/>
        </p:blipFill>
        <p:spPr>
          <a:xfrm>
            <a:off x="4439138" y="3069519"/>
            <a:ext cx="3626341" cy="32278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2DCEACD-CFAB-4E27-A4E0-C590E68C34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231" t="25547" r="860" b="26331"/>
          <a:stretch/>
        </p:blipFill>
        <p:spPr>
          <a:xfrm>
            <a:off x="4620647" y="991058"/>
            <a:ext cx="2956024" cy="181466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B6CADD2-302C-4DF3-8A38-D0E47A4987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33" r="34008"/>
          <a:stretch/>
        </p:blipFill>
        <p:spPr>
          <a:xfrm>
            <a:off x="8112374" y="3069519"/>
            <a:ext cx="4042055" cy="32278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DCF9556-0B7C-41AF-909C-8A2E4734E6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749" t="21791" r="437" b="13621"/>
          <a:stretch/>
        </p:blipFill>
        <p:spPr>
          <a:xfrm>
            <a:off x="8487646" y="789077"/>
            <a:ext cx="2068824" cy="208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693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431F5-B220-4558-951B-0D40F7A46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E3719-E18A-4CB6-AE2A-729D091A1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DBF185E-4EA2-43ED-BE02-48E67F4C90F3}"/>
                  </a:ext>
                </a:extLst>
              </p:cNvPr>
              <p:cNvSpPr txBox="1"/>
              <p:nvPr/>
            </p:nvSpPr>
            <p:spPr>
              <a:xfrm>
                <a:off x="9307590" y="2292547"/>
                <a:ext cx="2132443" cy="5260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𝐺𝑃𝑈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256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0.236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𝐶𝑃𝑈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𝑇𝑆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DBF185E-4EA2-43ED-BE02-48E67F4C90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7590" y="2292547"/>
                <a:ext cx="2132443" cy="52604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2740FFA8-DF6D-4D51-B6BA-AAD974795D94}"/>
              </a:ext>
            </a:extLst>
          </p:cNvPr>
          <p:cNvSpPr txBox="1"/>
          <p:nvPr/>
        </p:nvSpPr>
        <p:spPr>
          <a:xfrm>
            <a:off x="8550030" y="3173047"/>
            <a:ext cx="3518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where TS is the size of the tiles, C is the complexity in </a:t>
            </a:r>
            <a:r>
              <a:rPr lang="en-US" dirty="0" err="1"/>
              <a:t>kMAC</a:t>
            </a:r>
            <a:r>
              <a:rPr lang="en-US" dirty="0"/>
              <a:t>/px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2E5EBBC-8EB5-4F3A-8E67-694F5E182F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5323" y="1917051"/>
            <a:ext cx="8236410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22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039F3-8A87-4F83-9EBE-834C5C2AC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Limits of the applicability of the formula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851CF3-4A1A-4F88-AC4C-7208E1F1B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10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4C66C44-2617-43DE-BD45-048F78F746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672"/>
          <a:stretch/>
        </p:blipFill>
        <p:spPr>
          <a:xfrm>
            <a:off x="0" y="2271756"/>
            <a:ext cx="4314092" cy="305705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85A86AA-0D61-4B08-A116-40C8CF854D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15" r="21185"/>
          <a:stretch/>
        </p:blipFill>
        <p:spPr>
          <a:xfrm>
            <a:off x="4204933" y="2273656"/>
            <a:ext cx="4004707" cy="305328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CBB23F0-185E-4BD2-BFC4-6F096B54B2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31" r="21068"/>
          <a:stretch/>
        </p:blipFill>
        <p:spPr>
          <a:xfrm>
            <a:off x="8143371" y="2271756"/>
            <a:ext cx="4004708" cy="305833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98FC713-0D67-4575-9CD8-0FB20410AE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210" t="38395" r="691" b="28757"/>
          <a:stretch/>
        </p:blipFill>
        <p:spPr>
          <a:xfrm>
            <a:off x="11042458" y="286603"/>
            <a:ext cx="1105621" cy="100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43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0EB33-8972-41A1-84A9-0CEFE47B7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4BE97E-F126-49B0-A152-3AE3B895C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11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C0AB84-5783-45BC-B9BD-76DC142F2669}"/>
                  </a:ext>
                </a:extLst>
              </p:cNvPr>
              <p:cNvSpPr txBox="1"/>
              <p:nvPr/>
            </p:nvSpPr>
            <p:spPr>
              <a:xfrm>
                <a:off x="1097280" y="1896208"/>
                <a:ext cx="12658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𝐺𝑃𝑈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𝐶𝑃𝑈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C0AB84-5783-45BC-B9BD-76DC142F26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80" y="1896208"/>
                <a:ext cx="1265859" cy="276999"/>
              </a:xfrm>
              <a:prstGeom prst="rect">
                <a:avLst/>
              </a:prstGeom>
              <a:blipFill>
                <a:blip r:embed="rId2"/>
                <a:stretch>
                  <a:fillRect l="-3846" r="-962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rrow: Right 5">
            <a:extLst>
              <a:ext uri="{FF2B5EF4-FFF2-40B4-BE49-F238E27FC236}">
                <a16:creationId xmlns:a16="http://schemas.microsoft.com/office/drawing/2014/main" id="{8CFC7B08-24AB-4807-9214-C0A05300D5F3}"/>
              </a:ext>
            </a:extLst>
          </p:cNvPr>
          <p:cNvSpPr/>
          <p:nvPr/>
        </p:nvSpPr>
        <p:spPr>
          <a:xfrm>
            <a:off x="2676525" y="1866900"/>
            <a:ext cx="619125" cy="342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8C32100-536C-48B4-922B-6D713C9F48A6}"/>
                  </a:ext>
                </a:extLst>
              </p:cNvPr>
              <p:cNvSpPr txBox="1"/>
              <p:nvPr/>
            </p:nvSpPr>
            <p:spPr>
              <a:xfrm>
                <a:off x="3652533" y="1890124"/>
                <a:ext cx="25147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𝑇𝑆</m:t>
                          </m:r>
                        </m:e>
                        <m: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𝑚𝑖𝑛</m:t>
                          </m:r>
                        </m:sub>
                      </m:sSub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en-US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256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/</m:t>
                      </m:r>
                      <m:r>
                        <a:rPr lang="en-US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0.236∙</m:t>
                      </m:r>
                      <m:r>
                        <a:rPr lang="en-US" i="1"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𝐶</m:t>
                      </m:r>
                      <m:r>
                        <a:rPr lang="en-US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8C32100-536C-48B4-922B-6D713C9F4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2533" y="1890124"/>
                <a:ext cx="2514727" cy="276999"/>
              </a:xfrm>
              <a:prstGeom prst="rect">
                <a:avLst/>
              </a:prstGeom>
              <a:blipFill>
                <a:blip r:embed="rId3"/>
                <a:stretch>
                  <a:fillRect l="-1453" r="-2663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CD703B6D-3A67-45F7-8EDC-B91F86E4C2E3}"/>
              </a:ext>
            </a:extLst>
          </p:cNvPr>
          <p:cNvGrpSpPr/>
          <p:nvPr/>
        </p:nvGrpSpPr>
        <p:grpSpPr>
          <a:xfrm>
            <a:off x="2948986" y="2448756"/>
            <a:ext cx="6851506" cy="3936414"/>
            <a:chOff x="2948986" y="2448756"/>
            <a:chExt cx="6851506" cy="3936414"/>
          </a:xfrm>
        </p:grpSpPr>
        <p:graphicFrame>
          <p:nvGraphicFramePr>
            <p:cNvPr id="19" name="Chart 18">
              <a:extLst>
                <a:ext uri="{FF2B5EF4-FFF2-40B4-BE49-F238E27FC236}">
                  <a16:creationId xmlns:a16="http://schemas.microsoft.com/office/drawing/2014/main" id="{B0F9596A-7D96-43B8-B79F-93AD85C168C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16919873"/>
                </p:ext>
              </p:extLst>
            </p:nvPr>
          </p:nvGraphicFramePr>
          <p:xfrm>
            <a:off x="3157416" y="2448756"/>
            <a:ext cx="6643076" cy="39364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B71FF8F-E59B-4F31-B83B-569836FC1A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51424" y="4844859"/>
              <a:ext cx="1372" cy="90551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774D28-9695-4B60-8E86-C16F7DCFB6C7}"/>
                </a:ext>
              </a:extLst>
            </p:cNvPr>
            <p:cNvCxnSpPr>
              <a:cxnSpLocks/>
            </p:cNvCxnSpPr>
            <p:nvPr/>
          </p:nvCxnSpPr>
          <p:spPr>
            <a:xfrm>
              <a:off x="3890568" y="4844859"/>
              <a:ext cx="4164540" cy="2222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E73CBA-0E62-4B69-8BFF-F1F5C802EC39}"/>
                </a:ext>
              </a:extLst>
            </p:cNvPr>
            <p:cNvSpPr txBox="1"/>
            <p:nvPr/>
          </p:nvSpPr>
          <p:spPr>
            <a:xfrm>
              <a:off x="2952750" y="4667905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54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1CBF793-2607-42D9-894C-B32966B228B8}"/>
                </a:ext>
              </a:extLst>
            </p:cNvPr>
            <p:cNvSpPr txBox="1"/>
            <p:nvPr/>
          </p:nvSpPr>
          <p:spPr>
            <a:xfrm>
              <a:off x="5935295" y="3148638"/>
              <a:ext cx="2891139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GPU is faster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F1A3DA4-D0CE-4E7A-A68B-6CFC20374197}"/>
                </a:ext>
              </a:extLst>
            </p:cNvPr>
            <p:cNvSpPr txBox="1"/>
            <p:nvPr/>
          </p:nvSpPr>
          <p:spPr>
            <a:xfrm>
              <a:off x="4233468" y="5293997"/>
              <a:ext cx="1701827" cy="369332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CPU is faster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51F1CDD-B1F9-4C19-8C6E-75F36E6C3A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63995" y="4686300"/>
              <a:ext cx="0" cy="1013886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1FF88CC-7F43-4AA5-84D2-4AC014EC27ED}"/>
                </a:ext>
              </a:extLst>
            </p:cNvPr>
            <p:cNvCxnSpPr>
              <a:cxnSpLocks/>
            </p:cNvCxnSpPr>
            <p:nvPr/>
          </p:nvCxnSpPr>
          <p:spPr>
            <a:xfrm>
              <a:off x="3890568" y="4658066"/>
              <a:ext cx="3173427" cy="19678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26AA70-AC42-43B5-8618-C395D4493A1F}"/>
                </a:ext>
              </a:extLst>
            </p:cNvPr>
            <p:cNvSpPr txBox="1"/>
            <p:nvPr/>
          </p:nvSpPr>
          <p:spPr>
            <a:xfrm>
              <a:off x="2948986" y="4428949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</a:rPr>
                <a:t>66</a:t>
              </a: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B190503-37C9-4892-BD4B-25E7C7EE93FD}"/>
              </a:ext>
            </a:extLst>
          </p:cNvPr>
          <p:cNvSpPr/>
          <p:nvPr/>
        </p:nvSpPr>
        <p:spPr>
          <a:xfrm>
            <a:off x="3914274" y="2606842"/>
            <a:ext cx="5783179" cy="2446421"/>
          </a:xfrm>
          <a:custGeom>
            <a:avLst/>
            <a:gdLst>
              <a:gd name="connsiteX0" fmla="*/ 0 w 5783179"/>
              <a:gd name="connsiteY0" fmla="*/ 8021 h 2446421"/>
              <a:gd name="connsiteX1" fmla="*/ 80210 w 5783179"/>
              <a:gd name="connsiteY1" fmla="*/ 288758 h 2446421"/>
              <a:gd name="connsiteX2" fmla="*/ 393031 w 5783179"/>
              <a:gd name="connsiteY2" fmla="*/ 745958 h 2446421"/>
              <a:gd name="connsiteX3" fmla="*/ 1018673 w 5783179"/>
              <a:gd name="connsiteY3" fmla="*/ 1283369 h 2446421"/>
              <a:gd name="connsiteX4" fmla="*/ 1644315 w 5783179"/>
              <a:gd name="connsiteY4" fmla="*/ 1620253 h 2446421"/>
              <a:gd name="connsiteX5" fmla="*/ 2350168 w 5783179"/>
              <a:gd name="connsiteY5" fmla="*/ 1876926 h 2446421"/>
              <a:gd name="connsiteX6" fmla="*/ 3449052 w 5783179"/>
              <a:gd name="connsiteY6" fmla="*/ 2141621 h 2446421"/>
              <a:gd name="connsiteX7" fmla="*/ 4299284 w 5783179"/>
              <a:gd name="connsiteY7" fmla="*/ 2269958 h 2446421"/>
              <a:gd name="connsiteX8" fmla="*/ 5189621 w 5783179"/>
              <a:gd name="connsiteY8" fmla="*/ 2382253 h 2446421"/>
              <a:gd name="connsiteX9" fmla="*/ 5719010 w 5783179"/>
              <a:gd name="connsiteY9" fmla="*/ 2446421 h 2446421"/>
              <a:gd name="connsiteX10" fmla="*/ 5783179 w 5783179"/>
              <a:gd name="connsiteY10" fmla="*/ 2446421 h 2446421"/>
              <a:gd name="connsiteX11" fmla="*/ 5775158 w 5783179"/>
              <a:gd name="connsiteY11" fmla="*/ 0 h 2446421"/>
              <a:gd name="connsiteX12" fmla="*/ 0 w 5783179"/>
              <a:gd name="connsiteY12" fmla="*/ 8021 h 2446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83179" h="2446421">
                <a:moveTo>
                  <a:pt x="0" y="8021"/>
                </a:moveTo>
                <a:lnTo>
                  <a:pt x="80210" y="288758"/>
                </a:lnTo>
                <a:lnTo>
                  <a:pt x="393031" y="745958"/>
                </a:lnTo>
                <a:lnTo>
                  <a:pt x="1018673" y="1283369"/>
                </a:lnTo>
                <a:lnTo>
                  <a:pt x="1644315" y="1620253"/>
                </a:lnTo>
                <a:lnTo>
                  <a:pt x="2350168" y="1876926"/>
                </a:lnTo>
                <a:lnTo>
                  <a:pt x="3449052" y="2141621"/>
                </a:lnTo>
                <a:lnTo>
                  <a:pt x="4299284" y="2269958"/>
                </a:lnTo>
                <a:lnTo>
                  <a:pt x="5189621" y="2382253"/>
                </a:lnTo>
                <a:lnTo>
                  <a:pt x="5719010" y="2446421"/>
                </a:lnTo>
                <a:lnTo>
                  <a:pt x="5783179" y="2446421"/>
                </a:lnTo>
                <a:cubicBezTo>
                  <a:pt x="5780505" y="1630947"/>
                  <a:pt x="5777832" y="815474"/>
                  <a:pt x="5775158" y="0"/>
                </a:cubicBezTo>
                <a:lnTo>
                  <a:pt x="0" y="8021"/>
                </a:lnTo>
                <a:close/>
              </a:path>
            </a:pathLst>
          </a:custGeom>
          <a:solidFill>
            <a:schemeClr val="accent4">
              <a:lumMod val="75000"/>
              <a:alpha val="1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244BB2A-F451-4AC8-9A8C-96B17D6279FE}"/>
              </a:ext>
            </a:extLst>
          </p:cNvPr>
          <p:cNvSpPr/>
          <p:nvPr/>
        </p:nvSpPr>
        <p:spPr>
          <a:xfrm>
            <a:off x="3883843" y="2611225"/>
            <a:ext cx="5816338" cy="3110845"/>
          </a:xfrm>
          <a:custGeom>
            <a:avLst/>
            <a:gdLst>
              <a:gd name="connsiteX0" fmla="*/ 0 w 5816338"/>
              <a:gd name="connsiteY0" fmla="*/ 0 h 3110845"/>
              <a:gd name="connsiteX1" fmla="*/ 94268 w 5816338"/>
              <a:gd name="connsiteY1" fmla="*/ 311084 h 3110845"/>
              <a:gd name="connsiteX2" fmla="*/ 414780 w 5816338"/>
              <a:gd name="connsiteY2" fmla="*/ 763571 h 3110845"/>
              <a:gd name="connsiteX3" fmla="*/ 1036949 w 5816338"/>
              <a:gd name="connsiteY3" fmla="*/ 1282045 h 3110845"/>
              <a:gd name="connsiteX4" fmla="*/ 1989056 w 5816338"/>
              <a:gd name="connsiteY4" fmla="*/ 1762812 h 3110845"/>
              <a:gd name="connsiteX5" fmla="*/ 2639505 w 5816338"/>
              <a:gd name="connsiteY5" fmla="*/ 1951348 h 3110845"/>
              <a:gd name="connsiteX6" fmla="*/ 3327662 w 5816338"/>
              <a:gd name="connsiteY6" fmla="*/ 2121031 h 3110845"/>
              <a:gd name="connsiteX7" fmla="*/ 4308050 w 5816338"/>
              <a:gd name="connsiteY7" fmla="*/ 2271860 h 3110845"/>
              <a:gd name="connsiteX8" fmla="*/ 5118755 w 5816338"/>
              <a:gd name="connsiteY8" fmla="*/ 2366128 h 3110845"/>
              <a:gd name="connsiteX9" fmla="*/ 5816338 w 5816338"/>
              <a:gd name="connsiteY9" fmla="*/ 2450969 h 3110845"/>
              <a:gd name="connsiteX10" fmla="*/ 5816338 w 5816338"/>
              <a:gd name="connsiteY10" fmla="*/ 3110845 h 3110845"/>
              <a:gd name="connsiteX11" fmla="*/ 0 w 5816338"/>
              <a:gd name="connsiteY11" fmla="*/ 3110845 h 3110845"/>
              <a:gd name="connsiteX12" fmla="*/ 18854 w 5816338"/>
              <a:gd name="connsiteY12" fmla="*/ 75414 h 3110845"/>
              <a:gd name="connsiteX13" fmla="*/ 0 w 5816338"/>
              <a:gd name="connsiteY13" fmla="*/ 0 h 3110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16338" h="3110845">
                <a:moveTo>
                  <a:pt x="0" y="0"/>
                </a:moveTo>
                <a:lnTo>
                  <a:pt x="94268" y="311084"/>
                </a:lnTo>
                <a:lnTo>
                  <a:pt x="414780" y="763571"/>
                </a:lnTo>
                <a:lnTo>
                  <a:pt x="1036949" y="1282045"/>
                </a:lnTo>
                <a:lnTo>
                  <a:pt x="1989056" y="1762812"/>
                </a:lnTo>
                <a:lnTo>
                  <a:pt x="2639505" y="1951348"/>
                </a:lnTo>
                <a:lnTo>
                  <a:pt x="3327662" y="2121031"/>
                </a:lnTo>
                <a:lnTo>
                  <a:pt x="4308050" y="2271860"/>
                </a:lnTo>
                <a:lnTo>
                  <a:pt x="5118755" y="2366128"/>
                </a:lnTo>
                <a:lnTo>
                  <a:pt x="5816338" y="2450969"/>
                </a:lnTo>
                <a:lnTo>
                  <a:pt x="5816338" y="3110845"/>
                </a:lnTo>
                <a:lnTo>
                  <a:pt x="0" y="3110845"/>
                </a:lnTo>
                <a:lnTo>
                  <a:pt x="18854" y="754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alpha val="1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02464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BD084-4863-4954-A26F-A55537A0A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7078D-7815-4677-910C-80765A09C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CPU vs GPU run time dependency is </a:t>
            </a:r>
            <a:r>
              <a:rPr lang="en-US" b="1" i="1" dirty="0"/>
              <a:t>linear</a:t>
            </a:r>
            <a:r>
              <a:rPr lang="en-US" dirty="0"/>
              <a:t> for simple network structure (w/o attention)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Only </a:t>
            </a:r>
            <a:r>
              <a:rPr lang="en-US" dirty="0" err="1"/>
              <a:t>kMAC</a:t>
            </a:r>
            <a:r>
              <a:rPr lang="en-US" dirty="0"/>
              <a:t>/</a:t>
            </a:r>
            <a:r>
              <a:rPr lang="en-US" dirty="0" err="1"/>
              <a:t>pxl</a:t>
            </a:r>
            <a:r>
              <a:rPr lang="en-US" dirty="0"/>
              <a:t> and CPU run time is not enough to predict actual run time in a product with powerful processors designed for AI tasks like GPU/NPU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It is suggested to study further a relationship between CPU and GPU/NPU run time targeting to work out </a:t>
            </a:r>
            <a:r>
              <a:rPr lang="en-US" b="1" i="1" dirty="0"/>
              <a:t>GPU/NPU run time modelling </a:t>
            </a:r>
            <a:r>
              <a:rPr lang="en-US" dirty="0"/>
              <a:t>(based on tile size, network structure, </a:t>
            </a:r>
            <a:r>
              <a:rPr lang="en-US" dirty="0" err="1"/>
              <a:t>kMAC</a:t>
            </a:r>
            <a:r>
              <a:rPr lang="en-US" dirty="0"/>
              <a:t>/</a:t>
            </a:r>
            <a:r>
              <a:rPr lang="en-US" dirty="0" err="1"/>
              <a:t>pxl</a:t>
            </a:r>
            <a:r>
              <a:rPr lang="en-US" dirty="0"/>
              <a:t>) which would </a:t>
            </a:r>
            <a:r>
              <a:rPr lang="en-US" b="1" i="1" dirty="0"/>
              <a:t>simplify comparison </a:t>
            </a:r>
            <a:r>
              <a:rPr lang="en-US" dirty="0"/>
              <a:t>of </a:t>
            </a:r>
            <a:r>
              <a:rPr lang="en-US" b="1" i="1" dirty="0"/>
              <a:t>AI based methods </a:t>
            </a:r>
            <a:r>
              <a:rPr lang="en-US" dirty="0"/>
              <a:t>with </a:t>
            </a:r>
            <a:r>
              <a:rPr lang="en-US" b="1" i="1" dirty="0"/>
              <a:t>classical coding </a:t>
            </a:r>
            <a:r>
              <a:rPr lang="en-US" dirty="0"/>
              <a:t>algorithms based on CPU run time</a:t>
            </a:r>
          </a:p>
          <a:p>
            <a:pPr marL="201168" lvl="1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CA7FF-DCC7-441D-9FA6-A1299CD3D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758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BD084-4863-4954-A26F-A55537A0A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interpret CPU run time for NNVC</a:t>
            </a:r>
            <a:endParaRPr lang="en-D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57078D-7815-4677-910C-80765A09CB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 err="1">
                    <a:solidFill>
                      <a:srgbClr val="00B050"/>
                    </a:solidFill>
                  </a:rPr>
                  <a:t>CPU_DecRT_anchor</a:t>
                </a:r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  <a:r>
                  <a:rPr lang="en-US" dirty="0"/>
                  <a:t>(</a:t>
                </a:r>
                <a:r>
                  <a:rPr lang="en-US" i="1" dirty="0"/>
                  <a:t>measured in CPU test as usually</a:t>
                </a:r>
                <a:r>
                  <a:rPr lang="en-US" dirty="0"/>
                  <a:t>) 		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 err="1">
                    <a:solidFill>
                      <a:srgbClr val="0070C0"/>
                    </a:solidFill>
                  </a:rPr>
                  <a:t>CPU_DecRT_anchor&amp;CPU_NNtool</a:t>
                </a:r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/>
                  <a:t>(</a:t>
                </a:r>
                <a:r>
                  <a:rPr lang="en-US" i="1" dirty="0"/>
                  <a:t>measured in CPU test as usually</a:t>
                </a:r>
                <a:r>
                  <a:rPr lang="en-US" dirty="0"/>
                  <a:t>) 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/>
                  <a:t> </a:t>
                </a:r>
                <a:r>
                  <a:rPr lang="en-US" dirty="0" err="1">
                    <a:solidFill>
                      <a:srgbClr val="C92DA0"/>
                    </a:solidFill>
                  </a:rPr>
                  <a:t>NNtoolComplexity</a:t>
                </a:r>
                <a:r>
                  <a:rPr lang="en-US" dirty="0"/>
                  <a:t> (in </a:t>
                </a:r>
                <a:r>
                  <a:rPr lang="en-US" dirty="0" err="1"/>
                  <a:t>kMAC</a:t>
                </a:r>
                <a:r>
                  <a:rPr lang="en-US" dirty="0"/>
                  <a:t>/px), </a:t>
                </a:r>
                <a:r>
                  <a:rPr lang="en-US" dirty="0" err="1">
                    <a:solidFill>
                      <a:srgbClr val="C92DA0"/>
                    </a:solidFill>
                  </a:rPr>
                  <a:t>NNtoolTileSize</a:t>
                </a:r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(in pixels) – parameters for NN tool reported in AhG11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 err="1">
                    <a:solidFill>
                      <a:srgbClr val="0070C0"/>
                    </a:solidFill>
                  </a:rPr>
                  <a:t>CPU_NNtool</a:t>
                </a:r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/>
                  <a:t>= </a:t>
                </a:r>
                <a:r>
                  <a:rPr lang="en-US" dirty="0" err="1">
                    <a:solidFill>
                      <a:srgbClr val="0070C0"/>
                    </a:solidFill>
                  </a:rPr>
                  <a:t>CPU_DecRT_anchor&amp;NNtool</a:t>
                </a:r>
                <a:r>
                  <a:rPr lang="en-US" dirty="0">
                    <a:solidFill>
                      <a:srgbClr val="0070C0"/>
                    </a:solidFill>
                  </a:rPr>
                  <a:t> - </a:t>
                </a:r>
                <a:r>
                  <a:rPr lang="en-US" dirty="0" err="1">
                    <a:solidFill>
                      <a:srgbClr val="00B050"/>
                    </a:solidFill>
                  </a:rPr>
                  <a:t>CPU_DecRT_anchor</a:t>
                </a:r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 err="1">
                    <a:solidFill>
                      <a:srgbClr val="FF0000"/>
                    </a:solidFill>
                  </a:rPr>
                  <a:t>GPU_NNtool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= </a:t>
                </a:r>
                <a:r>
                  <a:rPr lang="en-US" dirty="0" err="1">
                    <a:solidFill>
                      <a:srgbClr val="0070C0"/>
                    </a:solidFill>
                  </a:rPr>
                  <a:t>CPU_NNtool</a:t>
                </a:r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/>
                  <a:t>*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256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0.236</m:t>
                        </m:r>
                      </m:den>
                    </m:f>
                  </m:oMath>
                </a14:m>
                <a:r>
                  <a:rPr lang="en-US" dirty="0"/>
                  <a:t> / (</a:t>
                </a:r>
                <a:r>
                  <a:rPr lang="en-US" dirty="0" err="1">
                    <a:solidFill>
                      <a:srgbClr val="C92DA0"/>
                    </a:solidFill>
                  </a:rPr>
                  <a:t>NNtoolComplexity</a:t>
                </a:r>
                <a:r>
                  <a:rPr lang="en-US" dirty="0">
                    <a:solidFill>
                      <a:srgbClr val="0070C0"/>
                    </a:solidFill>
                  </a:rPr>
                  <a:t> * </a:t>
                </a:r>
                <a:r>
                  <a:rPr lang="en-US" dirty="0" err="1">
                    <a:solidFill>
                      <a:srgbClr val="C92DA0"/>
                    </a:solidFill>
                  </a:rPr>
                  <a:t>NNtoolTileSize</a:t>
                </a:r>
                <a:r>
                  <a:rPr lang="en-US" dirty="0"/>
                  <a:t>)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 err="1">
                    <a:solidFill>
                      <a:srgbClr val="0070C0"/>
                    </a:solidFill>
                  </a:rPr>
                  <a:t>CPU_DecRT_anchor&amp;</a:t>
                </a:r>
                <a:r>
                  <a:rPr lang="en-US" dirty="0" err="1">
                    <a:solidFill>
                      <a:srgbClr val="FF0000"/>
                    </a:solidFill>
                  </a:rPr>
                  <a:t>GPU_NNtool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rgbClr val="0070C0"/>
                    </a:solidFill>
                  </a:rPr>
                  <a:t>= </a:t>
                </a:r>
                <a:r>
                  <a:rPr lang="en-US" dirty="0" err="1">
                    <a:solidFill>
                      <a:srgbClr val="00B050"/>
                    </a:solidFill>
                  </a:rPr>
                  <a:t>CPU_DecRT_anchor</a:t>
                </a:r>
                <a:r>
                  <a:rPr lang="en-US" dirty="0">
                    <a:solidFill>
                      <a:srgbClr val="00B050"/>
                    </a:solidFill>
                  </a:rPr>
                  <a:t> + </a:t>
                </a:r>
                <a:r>
                  <a:rPr lang="en-US" dirty="0" err="1">
                    <a:solidFill>
                      <a:srgbClr val="FF0000"/>
                    </a:solidFill>
                  </a:rPr>
                  <a:t>GPU_NNtool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(</a:t>
                </a:r>
                <a:r>
                  <a:rPr lang="en-US" i="1" dirty="0"/>
                  <a:t>estimation for run time</a:t>
                </a:r>
                <a:r>
                  <a:rPr lang="en-US" dirty="0"/>
                  <a:t>) </a:t>
                </a:r>
              </a:p>
              <a:p>
                <a:pPr marL="201168" lvl="1" indent="0">
                  <a:buNone/>
                </a:pPr>
                <a:endParaRPr lang="en-US" dirty="0"/>
              </a:p>
              <a:p>
                <a:pPr marL="201168" lvl="1" indent="0">
                  <a:buNone/>
                </a:pPr>
                <a:r>
                  <a:rPr lang="en-US" u="sng" dirty="0"/>
                  <a:t>Example</a:t>
                </a:r>
                <a:r>
                  <a:rPr lang="en-US" dirty="0"/>
                  <a:t>:  </a:t>
                </a:r>
                <a:r>
                  <a:rPr lang="en-US" dirty="0" err="1"/>
                  <a:t>NNtool</a:t>
                </a:r>
                <a:r>
                  <a:rPr lang="en-US" dirty="0"/>
                  <a:t> 20kMAC/</a:t>
                </a:r>
                <a:r>
                  <a:rPr lang="en-US" dirty="0" err="1"/>
                  <a:t>pxl</a:t>
                </a:r>
                <a:r>
                  <a:rPr lang="en-US" dirty="0"/>
                  <a:t>, </a:t>
                </a:r>
                <a:r>
                  <a:rPr lang="en-US" dirty="0" err="1"/>
                  <a:t>TileSize</a:t>
                </a:r>
                <a:r>
                  <a:rPr lang="en-US" dirty="0"/>
                  <a:t> 1024</a:t>
                </a:r>
              </a:p>
              <a:p>
                <a:pPr marL="201168" lvl="1" indent="0">
                  <a:buNone/>
                </a:pPr>
                <a:r>
                  <a:rPr lang="en-US" dirty="0" err="1">
                    <a:solidFill>
                      <a:srgbClr val="00B050"/>
                    </a:solidFill>
                  </a:rPr>
                  <a:t>CPU_DecRT_anchor</a:t>
                </a:r>
                <a:r>
                  <a:rPr lang="en-US" dirty="0">
                    <a:solidFill>
                      <a:srgbClr val="00B050"/>
                    </a:solidFill>
                  </a:rPr>
                  <a:t>								</a:t>
                </a:r>
                <a:r>
                  <a:rPr lang="en-US" dirty="0"/>
                  <a:t>100%, </a:t>
                </a:r>
              </a:p>
              <a:p>
                <a:pPr marL="201168" lvl="1" indent="0">
                  <a:buNone/>
                </a:pPr>
                <a:r>
                  <a:rPr lang="en-US" dirty="0" err="1">
                    <a:solidFill>
                      <a:srgbClr val="0070C0"/>
                    </a:solidFill>
                  </a:rPr>
                  <a:t>CPU_DecRT_anchor&amp;CPU_Nntool</a:t>
                </a:r>
                <a:r>
                  <a:rPr lang="en-US" dirty="0">
                    <a:solidFill>
                      <a:srgbClr val="0070C0"/>
                    </a:solidFill>
                  </a:rPr>
                  <a:t>							</a:t>
                </a:r>
                <a:r>
                  <a:rPr lang="en-US" dirty="0"/>
                  <a:t>200%, </a:t>
                </a:r>
              </a:p>
              <a:p>
                <a:pPr marL="201168" lvl="1" indent="0">
                  <a:buNone/>
                </a:pPr>
                <a:r>
                  <a:rPr lang="en-US" dirty="0" err="1">
                    <a:solidFill>
                      <a:srgbClr val="0070C0"/>
                    </a:solidFill>
                  </a:rPr>
                  <a:t>CPU_DecRT_anchor&amp;</a:t>
                </a:r>
                <a:r>
                  <a:rPr lang="en-US" dirty="0" err="1">
                    <a:solidFill>
                      <a:srgbClr val="FF0000"/>
                    </a:solidFill>
                  </a:rPr>
                  <a:t>GPU_NNtool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= 100% + (200-100)% *256/0.236/(20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kMAC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/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pxl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*1024) =       </a:t>
                </a:r>
                <a:r>
                  <a:rPr lang="en-US" dirty="0"/>
                  <a:t>105%</a:t>
                </a:r>
              </a:p>
              <a:p>
                <a:pPr marL="201168" lvl="1" indent="0">
                  <a:buNone/>
                </a:pPr>
                <a:endParaRPr lang="en-US" sz="1400" dirty="0">
                  <a:solidFill>
                    <a:srgbClr val="7030A0"/>
                  </a:solidFill>
                </a:endParaRPr>
              </a:p>
              <a:p>
                <a:pPr marL="201168" lvl="1" indent="0">
                  <a:buNone/>
                </a:pPr>
                <a:r>
                  <a:rPr lang="en-US" sz="1400" dirty="0">
                    <a:solidFill>
                      <a:srgbClr val="7030A0"/>
                    </a:solidFill>
                  </a:rPr>
                  <a:t>* The constant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256</m:t>
                        </m:r>
                      </m:num>
                      <m:den>
                        <m:r>
                          <a:rPr lang="en-US" sz="1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0.236</m:t>
                        </m:r>
                      </m:den>
                    </m:f>
                  </m:oMath>
                </a14:m>
                <a:r>
                  <a:rPr lang="en-US" sz="1400" dirty="0">
                    <a:solidFill>
                      <a:srgbClr val="7030A0"/>
                    </a:solidFill>
                  </a:rPr>
                  <a:t> was estimated for specific pair of CPU/GPU, more study for different combination is needed.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57078D-7815-4677-910C-80765A09CB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121" r="-424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CA7FF-DCC7-441D-9FA6-A1299CD3D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D5F4-5C1E-4698-865C-BC73826DAB9F}" type="slidenum">
              <a:rPr lang="en-US" smtClean="0"/>
              <a:t>13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EE63A2-7E47-47C5-A367-1E0178317EC6}"/>
              </a:ext>
            </a:extLst>
          </p:cNvPr>
          <p:cNvSpPr/>
          <p:nvPr/>
        </p:nvSpPr>
        <p:spPr>
          <a:xfrm>
            <a:off x="4207596" y="2952262"/>
            <a:ext cx="554892" cy="476738"/>
          </a:xfrm>
          <a:prstGeom prst="rect">
            <a:avLst/>
          </a:prstGeom>
          <a:noFill/>
          <a:ln w="25400">
            <a:solidFill>
              <a:srgbClr val="CBB4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41982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6954</TotalTime>
  <Words>930</Words>
  <Application>Microsoft Office PowerPoint</Application>
  <PresentationFormat>Widescreen</PresentationFormat>
  <Paragraphs>193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Calibri</vt:lpstr>
      <vt:lpstr>Calibri Light</vt:lpstr>
      <vt:lpstr>Cambria</vt:lpstr>
      <vt:lpstr>Cambria Math</vt:lpstr>
      <vt:lpstr>Symbol</vt:lpstr>
      <vt:lpstr>Times New Roman</vt:lpstr>
      <vt:lpstr>Wingdings</vt:lpstr>
      <vt:lpstr>Retrospect</vt:lpstr>
      <vt:lpstr>JVET-AM0073:   [AHG11] Comparison of execution time of NN on different devices</vt:lpstr>
      <vt:lpstr>JPEG AI: single stream multiple decodes</vt:lpstr>
      <vt:lpstr>Experiments set-up</vt:lpstr>
      <vt:lpstr>Experiments set-up</vt:lpstr>
      <vt:lpstr>Different decoders</vt:lpstr>
      <vt:lpstr>Tiles in the latent space</vt:lpstr>
      <vt:lpstr>Experiment #1: Decoding of the same stream on the mobile phone and PC</vt:lpstr>
      <vt:lpstr>Experimental results</vt:lpstr>
      <vt:lpstr>Experimental results</vt:lpstr>
      <vt:lpstr>Limits of the applicability of the formula</vt:lpstr>
      <vt:lpstr>Experimental results</vt:lpstr>
      <vt:lpstr>Conclusions</vt:lpstr>
      <vt:lpstr>How to interpret CPU run time for NNVC</vt:lpstr>
    </vt:vector>
  </TitlesOfParts>
  <Company>Huawei Technologies Co.,Ltd.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Audiovisual Technology Laboratory Munich presentation</dc:title>
  <dc:creator>Elena Alshina</dc:creator>
  <cp:lastModifiedBy>Elena Alshina</cp:lastModifiedBy>
  <cp:revision>755</cp:revision>
  <dcterms:created xsi:type="dcterms:W3CDTF">2021-07-12T14:36:55Z</dcterms:created>
  <dcterms:modified xsi:type="dcterms:W3CDTF">2025-06-28T15:44:46Z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readonly">
    <vt:lpwstr/>
  </property>
  <property fmtid="{D5CDD505-2E9C-101B-9397-08002B2CF9AE}" pid="3" name="_change">
    <vt:lpwstr/>
  </property>
  <property fmtid="{D5CDD505-2E9C-101B-9397-08002B2CF9AE}" pid="4" name="_full-control">
    <vt:lpwstr/>
  </property>
  <property fmtid="{D5CDD505-2E9C-101B-9397-08002B2CF9AE}" pid="5" name="sflag">
    <vt:lpwstr>1696994779</vt:lpwstr>
  </property>
</Properties>
</file>