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3" r:id="rId2"/>
    <p:sldId id="297" r:id="rId3"/>
    <p:sldId id="314" r:id="rId4"/>
    <p:sldId id="315" r:id="rId5"/>
    <p:sldId id="316" r:id="rId6"/>
    <p:sldId id="317" r:id="rId7"/>
    <p:sldId id="318" r:id="rId8"/>
    <p:sldId id="319" r:id="rId9"/>
    <p:sldId id="320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B7CA7CA-34E9-CC40-9FD9-4D9149030D80}">
          <p14:sldIdLst>
            <p14:sldId id="313"/>
            <p14:sldId id="297"/>
            <p14:sldId id="314"/>
            <p14:sldId id="315"/>
            <p14:sldId id="316"/>
            <p14:sldId id="317"/>
            <p14:sldId id="318"/>
            <p14:sldId id="319"/>
            <p14:sldId id="320"/>
          </p14:sldIdLst>
        </p14:section>
      </p14:sectionLst>
    </p:ext>
    <p:ext uri="{EFAFB233-063F-42B5-8137-9DF3F51BA10A}">
      <p15:sldGuideLst xmlns:p15="http://schemas.microsoft.com/office/powerpoint/2012/main">
        <p15:guide id="1" pos="3817">
          <p15:clr>
            <a:srgbClr val="A4A3A4"/>
          </p15:clr>
        </p15:guide>
        <p15:guide id="2" pos="3863">
          <p15:clr>
            <a:srgbClr val="A4A3A4"/>
          </p15:clr>
        </p15:guide>
        <p15:guide id="3" pos="4475">
          <p15:clr>
            <a:srgbClr val="A4A3A4"/>
          </p15:clr>
        </p15:guide>
        <p15:guide id="4" pos="4430">
          <p15:clr>
            <a:srgbClr val="A4A3A4"/>
          </p15:clr>
        </p15:guide>
        <p15:guide id="5" pos="5019">
          <p15:clr>
            <a:srgbClr val="A4A3A4"/>
          </p15:clr>
        </p15:guide>
        <p15:guide id="6" pos="5065">
          <p15:clr>
            <a:srgbClr val="A4A3A4"/>
          </p15:clr>
        </p15:guide>
        <p15:guide id="7" pos="5632">
          <p15:clr>
            <a:srgbClr val="A4A3A4"/>
          </p15:clr>
        </p15:guide>
        <p15:guide id="8" pos="5677">
          <p15:clr>
            <a:srgbClr val="A4A3A4"/>
          </p15:clr>
        </p15:guide>
        <p15:guide id="9" pos="6244">
          <p15:clr>
            <a:srgbClr val="A4A3A4"/>
          </p15:clr>
        </p15:guide>
        <p15:guide id="10" pos="6289">
          <p15:clr>
            <a:srgbClr val="A4A3A4"/>
          </p15:clr>
        </p15:guide>
        <p15:guide id="11" pos="6856">
          <p15:clr>
            <a:srgbClr val="A4A3A4"/>
          </p15:clr>
        </p15:guide>
        <p15:guide id="12" pos="6902">
          <p15:clr>
            <a:srgbClr val="A4A3A4"/>
          </p15:clr>
        </p15:guide>
        <p15:guide id="13" pos="7469">
          <p15:clr>
            <a:srgbClr val="A4A3A4"/>
          </p15:clr>
        </p15:guide>
        <p15:guide id="14" pos="3250">
          <p15:clr>
            <a:srgbClr val="A4A3A4"/>
          </p15:clr>
        </p15:guide>
        <p15:guide id="15" pos="3205">
          <p15:clr>
            <a:srgbClr val="A4A3A4"/>
          </p15:clr>
        </p15:guide>
        <p15:guide id="16" pos="2638">
          <p15:clr>
            <a:srgbClr val="A4A3A4"/>
          </p15:clr>
        </p15:guide>
        <p15:guide id="17" pos="2593">
          <p15:clr>
            <a:srgbClr val="A4A3A4"/>
          </p15:clr>
        </p15:guide>
        <p15:guide id="18" pos="2026">
          <p15:clr>
            <a:srgbClr val="A4A3A4"/>
          </p15:clr>
        </p15:guide>
        <p15:guide id="19" pos="1980">
          <p15:clr>
            <a:srgbClr val="A4A3A4"/>
          </p15:clr>
        </p15:guide>
        <p15:guide id="20" pos="1436">
          <p15:clr>
            <a:srgbClr val="A4A3A4"/>
          </p15:clr>
        </p15:guide>
        <p15:guide id="21" pos="1391">
          <p15:clr>
            <a:srgbClr val="A4A3A4"/>
          </p15:clr>
        </p15:guide>
        <p15:guide id="22" pos="824">
          <p15:clr>
            <a:srgbClr val="A4A3A4"/>
          </p15:clr>
        </p15:guide>
        <p15:guide id="23" pos="778">
          <p15:clr>
            <a:srgbClr val="A4A3A4"/>
          </p15:clr>
        </p15:guide>
        <p15:guide id="24" pos="211">
          <p15:clr>
            <a:srgbClr val="A4A3A4"/>
          </p15:clr>
        </p15:guide>
        <p15:guide id="25" orient="horz" pos="2137">
          <p15:clr>
            <a:srgbClr val="A4A3A4"/>
          </p15:clr>
        </p15:guide>
        <p15:guide id="26" orient="horz" pos="2183">
          <p15:clr>
            <a:srgbClr val="A4A3A4"/>
          </p15:clr>
        </p15:guide>
        <p15:guide id="27" orient="horz" pos="1525">
          <p15:clr>
            <a:srgbClr val="A4A3A4"/>
          </p15:clr>
        </p15:guide>
        <p15:guide id="28" orient="horz" pos="1480">
          <p15:clr>
            <a:srgbClr val="A4A3A4"/>
          </p15:clr>
        </p15:guide>
        <p15:guide id="29" orient="horz" pos="867">
          <p15:clr>
            <a:srgbClr val="A4A3A4"/>
          </p15:clr>
        </p15:guide>
        <p15:guide id="30" orient="horz" pos="822">
          <p15:clr>
            <a:srgbClr val="A4A3A4"/>
          </p15:clr>
        </p15:guide>
        <p15:guide id="31" orient="horz" pos="210">
          <p15:clr>
            <a:srgbClr val="A4A3A4"/>
          </p15:clr>
        </p15:guide>
        <p15:guide id="32" orient="horz" pos="2795">
          <p15:clr>
            <a:srgbClr val="A4A3A4"/>
          </p15:clr>
        </p15:guide>
        <p15:guide id="33" orient="horz" pos="2840">
          <p15:clr>
            <a:srgbClr val="A4A3A4"/>
          </p15:clr>
        </p15:guide>
        <p15:guide id="34" orient="horz" pos="3453">
          <p15:clr>
            <a:srgbClr val="A4A3A4"/>
          </p15:clr>
        </p15:guide>
        <p15:guide id="35" orient="horz" pos="3498">
          <p15:clr>
            <a:srgbClr val="A4A3A4"/>
          </p15:clr>
        </p15:guide>
        <p15:guide id="36" orient="horz" pos="41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FFD8"/>
    <a:srgbClr val="046A38"/>
    <a:srgbClr val="006C32"/>
    <a:srgbClr val="2CFF73"/>
    <a:srgbClr val="DDD9D4"/>
    <a:srgbClr val="FAFAFA"/>
    <a:srgbClr val="C3BFB9"/>
    <a:srgbClr val="A07E6D"/>
    <a:srgbClr val="B995FF"/>
    <a:srgbClr val="706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/>
    <p:restoredTop sz="94830"/>
  </p:normalViewPr>
  <p:slideViewPr>
    <p:cSldViewPr snapToGrid="0">
      <p:cViewPr varScale="1">
        <p:scale>
          <a:sx n="63" d="100"/>
          <a:sy n="63" d="100"/>
        </p:scale>
        <p:origin x="1148" y="48"/>
      </p:cViewPr>
      <p:guideLst>
        <p:guide pos="3817"/>
        <p:guide pos="3863"/>
        <p:guide pos="4475"/>
        <p:guide pos="4430"/>
        <p:guide pos="5019"/>
        <p:guide pos="5065"/>
        <p:guide pos="5632"/>
        <p:guide pos="5677"/>
        <p:guide pos="6244"/>
        <p:guide pos="6289"/>
        <p:guide pos="6856"/>
        <p:guide pos="6902"/>
        <p:guide pos="7469"/>
        <p:guide pos="3250"/>
        <p:guide pos="3205"/>
        <p:guide pos="2638"/>
        <p:guide pos="2593"/>
        <p:guide pos="2026"/>
        <p:guide pos="1980"/>
        <p:guide pos="1436"/>
        <p:guide pos="1391"/>
        <p:guide pos="824"/>
        <p:guide pos="778"/>
        <p:guide pos="211"/>
        <p:guide orient="horz" pos="2137"/>
        <p:guide orient="horz" pos="2183"/>
        <p:guide orient="horz" pos="1525"/>
        <p:guide orient="horz" pos="1480"/>
        <p:guide orient="horz" pos="867"/>
        <p:guide orient="horz" pos="822"/>
        <p:guide orient="horz" pos="210"/>
        <p:guide orient="horz" pos="2795"/>
        <p:guide orient="horz" pos="2840"/>
        <p:guide orient="horz" pos="3453"/>
        <p:guide orient="horz" pos="3498"/>
        <p:guide orient="horz" pos="411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52" d="100"/>
          <a:sy n="152" d="100"/>
        </p:scale>
        <p:origin x="512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7C02A-1153-6E46-88E9-99F1154DB178}" type="datetimeFigureOut">
              <a:rPr kumimoji="1" lang="zh-CN" altLang="en-US" smtClean="0"/>
              <a:t>2025/6/29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1696-EB4C-6944-BE47-42581E64542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D98CD-AE35-574E-AD9D-BEF34B3D3937}" type="datetimeFigureOut">
              <a:rPr kumimoji="1" lang="zh-CN" altLang="en-US" smtClean="0"/>
              <a:t>2025/6/29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20FC6-7B3E-1D43-9C36-01CD4BFE55F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2836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8076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1011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364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7134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5368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5004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20FC6-7B3E-1D43-9C36-01CD4BFE55F6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9975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4B9BB48-2188-71CF-1651-D286FE6E10C0}"/>
              </a:ext>
            </a:extLst>
          </p:cNvPr>
          <p:cNvCxnSpPr>
            <a:cxnSpLocks/>
          </p:cNvCxnSpPr>
          <p:nvPr userDrawn="1"/>
        </p:nvCxnSpPr>
        <p:spPr>
          <a:xfrm>
            <a:off x="339484" y="344907"/>
            <a:ext cx="11506895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6FB4AA96-5397-DFD8-E344-17FCD9C6C8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800" y="6522878"/>
            <a:ext cx="534000" cy="126000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BA02871E-BF4D-580F-1CB0-ECA7F5A648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212" y="338430"/>
            <a:ext cx="8678193" cy="22676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/>
              <a:t>标题 </a:t>
            </a:r>
            <a:r>
              <a:rPr kumimoji="1" lang="en-US" altLang="zh-CN"/>
              <a:t>Title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Bold</a:t>
            </a:r>
            <a:r>
              <a:rPr kumimoji="1" lang="zh-CN" altLang="en-US"/>
              <a:t>  </a:t>
            </a:r>
            <a:r>
              <a:rPr kumimoji="1" lang="en-US" altLang="zh-CN"/>
              <a:t>72</a:t>
            </a:r>
            <a:endParaRPr kumimoji="1"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FF0E8FD3-473A-12BC-4AA7-81C60C1950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8527" y="4438536"/>
            <a:ext cx="3433923" cy="762114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defRPr>
            </a:lvl1pPr>
            <a:lvl2pPr marL="457200" indent="0">
              <a:buNone/>
              <a:defRPr sz="2000" b="0" i="0">
                <a:solidFill>
                  <a:schemeClr val="bg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2pPr>
            <a:lvl3pPr marL="914400" indent="0">
              <a:buNone/>
              <a:defRPr sz="2000" b="0" i="0">
                <a:solidFill>
                  <a:schemeClr val="bg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3pPr>
            <a:lvl4pPr marL="1371600" indent="0">
              <a:buNone/>
              <a:defRPr sz="2000" b="0" i="0">
                <a:solidFill>
                  <a:schemeClr val="bg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4pPr>
            <a:lvl5pPr marL="1828800" indent="0">
              <a:buNone/>
              <a:defRPr sz="2000" b="0" i="0">
                <a:solidFill>
                  <a:schemeClr val="bg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5pPr>
          </a:lstStyle>
          <a:p>
            <a:pPr lvl="0"/>
            <a:r>
              <a:rPr kumimoji="1" lang="zh-CN" altLang="en-US"/>
              <a:t>版本或日期 </a:t>
            </a:r>
            <a:r>
              <a:rPr kumimoji="1" lang="en" altLang="zh-CN"/>
              <a:t>Version or Date OPPO Sans Bold 20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48"/>
          <p:cNvSpPr>
            <a:spLocks noGrp="1"/>
          </p:cNvSpPr>
          <p:nvPr>
            <p:ph type="sldNum" sz="quarter" idx="4"/>
          </p:nvPr>
        </p:nvSpPr>
        <p:spPr>
          <a:xfrm>
            <a:off x="11337172" y="6466894"/>
            <a:ext cx="596308" cy="23036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00" b="0" i="0">
                <a:solidFill>
                  <a:srgbClr val="201F1C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defRPr>
            </a:lvl1pPr>
          </a:lstStyle>
          <a:p>
            <a:fld id="{745A082F-C6C3-8245-845A-6C44C9809FBB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A84EBEC-4AAB-D276-B23E-C9BCA89DB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487" y="346342"/>
            <a:ext cx="8582143" cy="76471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kumimoji="1" lang="zh-CN" altLang="en-US"/>
              <a:t>标题 </a:t>
            </a:r>
            <a:r>
              <a:rPr kumimoji="1" lang="en" altLang="zh-CN"/>
              <a:t>Title OPPO Sans Bold 32</a:t>
            </a:r>
            <a:endParaRPr kumimoji="1"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716DAF2-91DF-1033-365A-83A6F7099D3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1912" y="2423817"/>
            <a:ext cx="8582143" cy="3115159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782A2500-C600-54EB-AFD0-8674AFDE413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109131" y="6457369"/>
            <a:ext cx="2694894" cy="207244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201F1C"/>
                </a:solidFill>
                <a:effectLst/>
                <a:uLnTx/>
                <a:uFillTx/>
                <a:latin typeface="OPPO Sans"/>
                <a:ea typeface="OPPO Sans"/>
                <a:cs typeface="+mn-cs"/>
              </a:rPr>
              <a:t>单击输入一级标题</a:t>
            </a:r>
          </a:p>
        </p:txBody>
      </p:sp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72EC3001-DBB4-C16F-B101-33FB85112E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62321" y="6456601"/>
            <a:ext cx="2818123" cy="217537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zh-CN" altLang="en-US" sz="800" b="0" i="0" u="none" strike="noStrike" kern="1200" cap="none" spc="0" normalizeH="0" baseline="0" noProof="0">
                <a:ln>
                  <a:noFill/>
                </a:ln>
                <a:solidFill>
                  <a:srgbClr val="201F1C"/>
                </a:solidFill>
                <a:effectLst/>
                <a:uLnTx/>
                <a:uFillTx/>
                <a:latin typeface="OPPO Sans"/>
                <a:ea typeface="OPPO Sans"/>
                <a:cs typeface="+mn-cs"/>
              </a:rPr>
              <a:t>单击输入二级标题或版本编号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EBC595-91BB-8415-0E56-30C0BA88CB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zh-CN" altLang="en-US"/>
              <a:t>标题 </a:t>
            </a:r>
            <a:r>
              <a:rPr kumimoji="1" lang="en" altLang="zh-CN"/>
              <a:t>Title OPPO Sans Bold 32</a:t>
            </a:r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77982FC-A9FE-CE7F-98FC-E4685B98D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523329E1-9467-6341-95AE-71E4AF8800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911" y="1384301"/>
            <a:ext cx="2815137" cy="4090987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l">
              <a:buNone/>
              <a:defRPr/>
            </a:lvl2pPr>
            <a:lvl3pPr marL="914400" indent="0" algn="l">
              <a:buNone/>
              <a:defRPr/>
            </a:lvl3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  <a:p>
            <a:pPr lvl="0"/>
            <a:endParaRPr kumimoji="1" lang="en-US" altLang="zh-CN"/>
          </a:p>
        </p:txBody>
      </p:sp>
      <p:sp>
        <p:nvSpPr>
          <p:cNvPr id="9" name="图片占位符 8">
            <a:extLst>
              <a:ext uri="{FF2B5EF4-FFF2-40B4-BE49-F238E27FC236}">
                <a16:creationId xmlns:a16="http://schemas.microsoft.com/office/drawing/2014/main" id="{209931FC-E48F-1B35-11B4-BEFB01AF1A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05287" y="1379538"/>
            <a:ext cx="7632700" cy="409098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kumimoji="1" lang="zh-CN" altLang="en-US"/>
              <a:t>图片 </a:t>
            </a:r>
            <a:r>
              <a:rPr kumimoji="1" lang="en-US" altLang="zh-CN"/>
              <a:t>Picture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887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DDD9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AE3C0B-E2BB-4082-988E-B7EE00EF65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1087" y="338556"/>
            <a:ext cx="8590462" cy="412021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/>
              <a:t>Part</a:t>
            </a:r>
            <a:r>
              <a:rPr kumimoji="1" lang="zh-CN" altLang="en-US"/>
              <a:t> </a:t>
            </a:r>
            <a:r>
              <a:rPr kumimoji="1" lang="en-US" altLang="zh-CN"/>
              <a:t>1</a:t>
            </a:r>
            <a:br>
              <a:rPr kumimoji="1" lang="en-US" altLang="zh-CN"/>
            </a:br>
            <a:r>
              <a:rPr kumimoji="1" lang="zh-CN" altLang="en-US"/>
              <a:t>章节标题</a:t>
            </a:r>
            <a:r>
              <a:rPr kumimoji="1" lang="en" altLang="zh-CN"/>
              <a:t>Section title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Bold</a:t>
            </a:r>
            <a:r>
              <a:rPr kumimoji="1" lang="zh-CN" altLang="en-US"/>
              <a:t> </a:t>
            </a:r>
            <a:r>
              <a:rPr kumimoji="1" lang="en-US" altLang="zh-CN"/>
              <a:t>60</a:t>
            </a:r>
            <a:r>
              <a:rPr kumimoji="1" lang="zh-CN" altLang="en-US"/>
              <a:t> 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F65DDEB-76B1-FED2-92AB-345B9AB7D5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794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079205-A92E-5869-F24B-5351CC4EB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863" y="344907"/>
            <a:ext cx="8589962" cy="764710"/>
          </a:xfrm>
        </p:spPr>
        <p:txBody>
          <a:bodyPr/>
          <a:lstStyle/>
          <a:p>
            <a:r>
              <a:rPr kumimoji="1" lang="zh-CN" altLang="en-US"/>
              <a:t>标题 </a:t>
            </a:r>
            <a:r>
              <a:rPr kumimoji="1" lang="en-US" altLang="zh-CN"/>
              <a:t>Title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Bold</a:t>
            </a:r>
            <a:r>
              <a:rPr kumimoji="1" lang="zh-CN" altLang="en-US"/>
              <a:t> </a:t>
            </a:r>
            <a:r>
              <a:rPr kumimoji="1" lang="en-US" altLang="zh-CN"/>
              <a:t>32</a:t>
            </a:r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9D95E4F-0DB4-933D-AA6C-E336EC02F1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43540627-7772-7CD4-9E8D-DB225E9A095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8738" y="2355306"/>
            <a:ext cx="8589962" cy="3182938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530799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39C8FF-F6B0-BFB4-0FDD-B14A6B16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C104422-E7A6-C537-AED4-66551309E4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7342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4A7030D-C3D8-48DE-437C-D1A06A3E74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459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AF7DDF3-7034-FB58-A2AC-02034CC8E7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0539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7146C9-CD6D-F7C2-9292-ABD0A7D976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zh-CN" altLang="en-US"/>
              <a:t>标题 </a:t>
            </a:r>
            <a:r>
              <a:rPr kumimoji="1" lang="en-US" altLang="zh-CN"/>
              <a:t>Title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Bold</a:t>
            </a:r>
            <a:r>
              <a:rPr kumimoji="1" lang="zh-CN" altLang="en-US"/>
              <a:t> </a:t>
            </a:r>
            <a:r>
              <a:rPr kumimoji="1" lang="en-US" altLang="zh-CN"/>
              <a:t>32</a:t>
            </a:r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76BB741-BB25-737A-7421-505E056DB5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7455FC0-F9E9-892A-54FE-CDC2808DEE5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8823" y="2424192"/>
            <a:ext cx="3852862" cy="3117684"/>
          </a:xfrm>
        </p:spPr>
        <p:txBody>
          <a:bodyPr>
            <a:normAutofit/>
          </a:bodyPr>
          <a:lstStyle>
            <a:lvl1pPr>
              <a:defRPr sz="2000" b="0" i="0"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</p:txBody>
      </p:sp>
      <p:sp>
        <p:nvSpPr>
          <p:cNvPr id="9" name="内容占位符 6">
            <a:extLst>
              <a:ext uri="{FF2B5EF4-FFF2-40B4-BE49-F238E27FC236}">
                <a16:creationId xmlns:a16="http://schemas.microsoft.com/office/drawing/2014/main" id="{541A1EAF-C634-5A7C-131A-A1D61A10A26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85627" y="2424192"/>
            <a:ext cx="3852862" cy="3117684"/>
          </a:xfrm>
        </p:spPr>
        <p:txBody>
          <a:bodyPr>
            <a:normAutofit/>
          </a:bodyPr>
          <a:lstStyle>
            <a:lvl1pPr>
              <a:defRPr sz="2000" b="0" i="0"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65981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7146C9-CD6D-F7C2-9292-ABD0A7D976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zh-CN" altLang="en-US"/>
              <a:t>标题 </a:t>
            </a:r>
            <a:r>
              <a:rPr kumimoji="1" lang="en-US" altLang="zh-CN"/>
              <a:t>Title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Bold</a:t>
            </a:r>
            <a:r>
              <a:rPr kumimoji="1" lang="zh-CN" altLang="en-US"/>
              <a:t> </a:t>
            </a:r>
            <a:r>
              <a:rPr kumimoji="1" lang="en-US" altLang="zh-CN"/>
              <a:t>32</a:t>
            </a:r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76BB741-BB25-737A-7421-505E056DB5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37455FC0-F9E9-892A-54FE-CDC2808DEE5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7260" y="2424191"/>
            <a:ext cx="2813584" cy="3117684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</p:txBody>
      </p:sp>
      <p:sp>
        <p:nvSpPr>
          <p:cNvPr id="9" name="内容占位符 6">
            <a:extLst>
              <a:ext uri="{FF2B5EF4-FFF2-40B4-BE49-F238E27FC236}">
                <a16:creationId xmlns:a16="http://schemas.microsoft.com/office/drawing/2014/main" id="{541A1EAF-C634-5A7C-131A-A1D61A10A26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65876" y="2421901"/>
            <a:ext cx="2813584" cy="3117684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</p:txBody>
      </p:sp>
      <p:sp>
        <p:nvSpPr>
          <p:cNvPr id="6" name="内容占位符 6">
            <a:extLst>
              <a:ext uri="{FF2B5EF4-FFF2-40B4-BE49-F238E27FC236}">
                <a16:creationId xmlns:a16="http://schemas.microsoft.com/office/drawing/2014/main" id="{5ECA5159-E463-1493-C77F-AF3D825AB1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02032" y="2424191"/>
            <a:ext cx="2813585" cy="3117684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kumimoji="1" lang="zh-CN" altLang="en-US"/>
              <a:t>文本内容 </a:t>
            </a:r>
            <a:r>
              <a:rPr kumimoji="1" lang="en-US" altLang="zh-CN"/>
              <a:t>Here is text.</a:t>
            </a:r>
            <a:r>
              <a:rPr kumimoji="1" lang="zh-CN" altLang="en-US"/>
              <a:t> </a:t>
            </a:r>
            <a:r>
              <a:rPr kumimoji="1" lang="en-US" altLang="zh-CN"/>
              <a:t>OPPO Sans</a:t>
            </a:r>
            <a:r>
              <a:rPr kumimoji="1" lang="zh-CN" altLang="en-US"/>
              <a:t> </a:t>
            </a:r>
            <a:r>
              <a:rPr kumimoji="1" lang="en-US" altLang="zh-CN"/>
              <a:t>Medium</a:t>
            </a:r>
            <a:r>
              <a:rPr kumimoji="1" lang="zh-CN" altLang="en-US"/>
              <a:t> </a:t>
            </a:r>
            <a:r>
              <a:rPr kumimoji="1" lang="en-US" altLang="zh-CN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2232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2BD04A0B-DED8-819C-F939-9CD426C4586C}"/>
              </a:ext>
            </a:extLst>
          </p:cNvPr>
          <p:cNvSpPr txBox="1"/>
          <p:nvPr userDrawn="1"/>
        </p:nvSpPr>
        <p:spPr>
          <a:xfrm>
            <a:off x="247382" y="353071"/>
            <a:ext cx="8357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7200" b="1" i="0">
                <a:solidFill>
                  <a:schemeClr val="bg1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rPr>
              <a:t>微笑前行</a:t>
            </a:r>
            <a:endParaRPr kumimoji="1" lang="en-US" altLang="zh-CN" sz="7200" b="1" i="0">
              <a:solidFill>
                <a:schemeClr val="bg1"/>
              </a:solidFill>
              <a:latin typeface="OPPO Sans" pitchFamily="2" charset="-122"/>
              <a:ea typeface="OPPO Sans" pitchFamily="2" charset="-122"/>
              <a:cs typeface="OPPO Sans" pitchFamily="2" charset="-122"/>
            </a:endParaRPr>
          </a:p>
          <a:p>
            <a:r>
              <a:rPr kumimoji="1" lang="en-US" altLang="zh-CN" sz="7200" b="1" i="0">
                <a:solidFill>
                  <a:schemeClr val="bg1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rPr>
              <a:t>Inspiration</a:t>
            </a:r>
            <a:r>
              <a:rPr kumimoji="1" lang="zh-CN" altLang="en-US" sz="7200" b="1" i="0">
                <a:solidFill>
                  <a:schemeClr val="bg1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rPr>
              <a:t> </a:t>
            </a:r>
            <a:r>
              <a:rPr kumimoji="1" lang="en-US" altLang="zh-CN" sz="7200" b="1" i="0">
                <a:solidFill>
                  <a:schemeClr val="bg1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rPr>
              <a:t>Ahead</a:t>
            </a:r>
            <a:endParaRPr kumimoji="1" lang="zh-CN" altLang="en-US" sz="7200" b="1" i="0">
              <a:solidFill>
                <a:schemeClr val="bg1"/>
              </a:solidFill>
              <a:latin typeface="OPPO Sans" pitchFamily="2" charset="-122"/>
              <a:ea typeface="OPPO Sans" pitchFamily="2" charset="-122"/>
              <a:cs typeface="OPPO Sans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323C97-477B-4031-F83F-66F421F3CC77}"/>
              </a:ext>
            </a:extLst>
          </p:cNvPr>
          <p:cNvSpPr txBox="1"/>
          <p:nvPr userDrawn="1"/>
        </p:nvSpPr>
        <p:spPr>
          <a:xfrm>
            <a:off x="258531" y="4452799"/>
            <a:ext cx="1749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i="0">
                <a:solidFill>
                  <a:schemeClr val="bg1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rPr>
              <a:t>Thanks</a:t>
            </a:r>
            <a:endParaRPr kumimoji="1" lang="zh-CN" altLang="en-US" sz="2000" b="1" i="0">
              <a:solidFill>
                <a:schemeClr val="bg1"/>
              </a:solidFill>
              <a:latin typeface="OPPO Sans" pitchFamily="2" charset="-122"/>
              <a:ea typeface="OPPO Sans" pitchFamily="2" charset="-122"/>
              <a:cs typeface="OPPO Sans" pitchFamily="2" charset="-122"/>
            </a:endParaRPr>
          </a:p>
        </p:txBody>
      </p:sp>
      <p:cxnSp>
        <p:nvCxnSpPr>
          <p:cNvPr id="2" name="直线连接符 1">
            <a:extLst>
              <a:ext uri="{FF2B5EF4-FFF2-40B4-BE49-F238E27FC236}">
                <a16:creationId xmlns:a16="http://schemas.microsoft.com/office/drawing/2014/main" id="{CCFDAED2-DDA4-7783-1F33-B81EB177461C}"/>
              </a:ext>
            </a:extLst>
          </p:cNvPr>
          <p:cNvCxnSpPr>
            <a:cxnSpLocks/>
          </p:cNvCxnSpPr>
          <p:nvPr userDrawn="1"/>
        </p:nvCxnSpPr>
        <p:spPr>
          <a:xfrm>
            <a:off x="339484" y="344907"/>
            <a:ext cx="11506895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95A579F6-05A6-9AA9-7A90-AA125E7618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800" y="6522878"/>
            <a:ext cx="534000" cy="1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8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灯片编号占位符 48"/>
          <p:cNvSpPr>
            <a:spLocks noGrp="1"/>
          </p:cNvSpPr>
          <p:nvPr>
            <p:ph type="sldNum" sz="quarter" idx="4"/>
          </p:nvPr>
        </p:nvSpPr>
        <p:spPr>
          <a:xfrm>
            <a:off x="10960651" y="6481295"/>
            <a:ext cx="972000" cy="1982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 b="0" i="0">
                <a:solidFill>
                  <a:srgbClr val="201F1C"/>
                </a:solidFill>
                <a:latin typeface="OPPO Sans" pitchFamily="2" charset="-122"/>
                <a:ea typeface="OPPO Sans" pitchFamily="2" charset="-122"/>
                <a:cs typeface="OPPO Sans" pitchFamily="2" charset="-122"/>
              </a:defRPr>
            </a:lvl1pPr>
          </a:lstStyle>
          <a:p>
            <a:fld id="{745A082F-C6C3-8245-845A-6C44C9809FBB}" type="slidenum">
              <a:rPr kumimoji="1" lang="zh-CN" altLang="en-US" smtClean="0"/>
              <a:t>‹#›</a:t>
            </a:fld>
            <a:endParaRPr kumimoji="1" lang="zh-CN" altLang="en-US" dirty="0"/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2D21990-CE73-48F4-52A4-B89435328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688" y="344907"/>
            <a:ext cx="8584164" cy="7647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F1FB83-ECBF-335E-3CBA-BE6D5F13E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016" y="2422535"/>
            <a:ext cx="8584164" cy="3116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graphicFrame>
        <p:nvGraphicFramePr>
          <p:cNvPr id="12" name="表格 13">
            <a:extLst>
              <a:ext uri="{FF2B5EF4-FFF2-40B4-BE49-F238E27FC236}">
                <a16:creationId xmlns:a16="http://schemas.microsoft.com/office/drawing/2014/main" id="{384333A7-88E4-C323-F971-1C04077DA72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89675992"/>
              </p:ext>
            </p:extLst>
          </p:nvPr>
        </p:nvGraphicFramePr>
        <p:xfrm>
          <a:off x="12375729" y="0"/>
          <a:ext cx="1080000" cy="6858000"/>
        </p:xfrm>
        <a:graphic>
          <a:graphicData uri="http://schemas.openxmlformats.org/drawingml/2006/table">
            <a:tbl>
              <a:tblPr firstRow="1" bandRow="1">
                <a:solidFill>
                  <a:srgbClr val="006C32"/>
                </a:solidFill>
                <a:tableStyleId>{5C22544A-7EE6-4342-B048-85BDC9FD1C3A}</a:tableStyleId>
              </a:tblPr>
              <a:tblGrid>
                <a:gridCol w="523436">
                  <a:extLst>
                    <a:ext uri="{9D8B030D-6E8A-4147-A177-3AD203B41FA5}">
                      <a16:colId xmlns:a16="http://schemas.microsoft.com/office/drawing/2014/main" val="1839996453"/>
                    </a:ext>
                  </a:extLst>
                </a:gridCol>
                <a:gridCol w="556564">
                  <a:extLst>
                    <a:ext uri="{9D8B030D-6E8A-4147-A177-3AD203B41FA5}">
                      <a16:colId xmlns:a16="http://schemas.microsoft.com/office/drawing/2014/main" val="1454437305"/>
                    </a:ext>
                  </a:extLst>
                </a:gridCol>
              </a:tblGrid>
              <a:tr h="1714500">
                <a:tc>
                  <a:txBody>
                    <a:bodyPr/>
                    <a:lstStyle/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 </a:t>
                      </a: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4</a:t>
                      </a:r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 </a:t>
                      </a: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106</a:t>
                      </a:r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 </a:t>
                      </a: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56</a:t>
                      </a:r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#046</a:t>
                      </a: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A3</a:t>
                      </a: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8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OPPO</a:t>
                      </a:r>
                      <a:r>
                        <a:rPr lang="zh-CN" altLang="e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深绿</a:t>
                      </a:r>
                      <a:endParaRPr lang="en-US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OPPO Dark Green</a:t>
                      </a:r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R32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G31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B28</a:t>
                      </a:r>
                    </a:p>
                    <a:p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</a:t>
                      </a:r>
                    </a:p>
                    <a:p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#201</a:t>
                      </a: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F1C</a:t>
                      </a:r>
                    </a:p>
                    <a:p>
                      <a:r>
                        <a:rPr lang="zh-CN" altLang="e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雅黑</a:t>
                      </a:r>
                      <a:endParaRPr lang="en-US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Elegant Black</a:t>
                      </a:r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298981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 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44</a:t>
                      </a:r>
                      <a:b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</a:b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 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255</a:t>
                      </a: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 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115</a:t>
                      </a: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 </a:t>
                      </a:r>
                    </a:p>
                    <a:p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2CFF73</a:t>
                      </a: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OPPO</a:t>
                      </a: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绿</a:t>
                      </a: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OPPO</a:t>
                      </a: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 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Green</a:t>
                      </a: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</a:t>
                      </a: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112</a:t>
                      </a: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</a:t>
                      </a: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108</a:t>
                      </a: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</a:t>
                      </a: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102</a:t>
                      </a:r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zh-CN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#706</a:t>
                      </a:r>
                      <a:r>
                        <a:rPr lang="en" altLang="zh-CN" sz="600" b="0" i="0" dirty="0">
                          <a:solidFill>
                            <a:schemeClr val="bg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C66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600" b="0" i="0" dirty="0">
                        <a:solidFill>
                          <a:schemeClr val="bg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6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301652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 160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 126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 109 </a:t>
                      </a:r>
                    </a:p>
                    <a:p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#A07E6D </a:t>
                      </a:r>
                    </a:p>
                    <a:p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二级色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-</a:t>
                      </a: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棕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Accent</a:t>
                      </a: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 </a:t>
                      </a:r>
                      <a:r>
                        <a:rPr lang="en-US" altLang="zh-CN" sz="600" b="0" i="0" dirty="0" err="1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colours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-Brown</a:t>
                      </a: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7E6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R221 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G217</a:t>
                      </a: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B212</a:t>
                      </a:r>
                    </a:p>
                    <a:p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</a:t>
                      </a:r>
                    </a:p>
                    <a:p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#DDD9D4</a:t>
                      </a: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D9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225147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 215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 255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 219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B995FF</a:t>
                      </a: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二级色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-</a:t>
                      </a: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紫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Accent</a:t>
                      </a: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 </a:t>
                      </a:r>
                      <a:r>
                        <a:rPr lang="en-US" altLang="zh-CN" sz="600" b="0" i="0" dirty="0" err="1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colours</a:t>
                      </a: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-Purple</a:t>
                      </a:r>
                      <a:endParaRPr lang="zh-CN" altLang="en-US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RGB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R250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G250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B250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HEX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#</a:t>
                      </a:r>
                      <a:r>
                        <a:rPr lang="en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FAFAFA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雅白</a:t>
                      </a:r>
                      <a:endParaRPr lang="en-US" altLang="zh-CN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600" b="0" i="0" dirty="0">
                          <a:solidFill>
                            <a:schemeClr val="tx1"/>
                          </a:solidFill>
                          <a:latin typeface="OPPO Sans" pitchFamily="2" charset="-122"/>
                          <a:ea typeface="OPPO Sans" pitchFamily="2" charset="-122"/>
                          <a:cs typeface="OPPO Sans" pitchFamily="2" charset="-122"/>
                        </a:rPr>
                        <a:t>Tinted White</a:t>
                      </a:r>
                      <a:endParaRPr lang="zh-CN" altLang="en-US" sz="600" b="0" i="0" dirty="0">
                        <a:solidFill>
                          <a:schemeClr val="tx1"/>
                        </a:solidFill>
                        <a:latin typeface="OPPO Sans" pitchFamily="2" charset="-122"/>
                        <a:ea typeface="OPPO Sans" pitchFamily="2" charset="-122"/>
                        <a:cs typeface="OPPO Sans" pitchFamily="2" charset="-122"/>
                      </a:endParaRPr>
                    </a:p>
                  </a:txBody>
                  <a:tcPr marL="36000" marR="36000" marT="72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915732"/>
                  </a:ext>
                </a:extLst>
              </a:tr>
            </a:tbl>
          </a:graphicData>
        </a:graphic>
      </p:graphicFrame>
      <p:pic>
        <p:nvPicPr>
          <p:cNvPr id="14" name="图片 13" descr="图标&#10;&#10;描述已自动生成">
            <a:extLst>
              <a:ext uri="{FF2B5EF4-FFF2-40B4-BE49-F238E27FC236}">
                <a16:creationId xmlns:a16="http://schemas.microsoft.com/office/drawing/2014/main" id="{E34686B1-73A1-C190-B0AC-088B6293DEF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48145" y="6518615"/>
            <a:ext cx="532479" cy="126000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2552575B-87BF-E0F4-26D0-276EB639C5B2}"/>
              </a:ext>
            </a:extLst>
          </p:cNvPr>
          <p:cNvCxnSpPr>
            <a:cxnSpLocks/>
          </p:cNvCxnSpPr>
          <p:nvPr userDrawn="1"/>
        </p:nvCxnSpPr>
        <p:spPr>
          <a:xfrm>
            <a:off x="339484" y="344907"/>
            <a:ext cx="11506895" cy="0"/>
          </a:xfrm>
          <a:prstGeom prst="line">
            <a:avLst/>
          </a:prstGeom>
          <a:ln w="25400">
            <a:solidFill>
              <a:srgbClr val="046A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2" r:id="rId5"/>
    <p:sldLayoutId id="2147483658" r:id="rId6"/>
    <p:sldLayoutId id="2147483659" r:id="rId7"/>
    <p:sldLayoutId id="2147483660" r:id="rId8"/>
    <p:sldLayoutId id="2147483653" r:id="rId9"/>
    <p:sldLayoutId id="2147483654" r:id="rId10"/>
    <p:sldLayoutId id="2147483657" r:id="rId11"/>
  </p:sldLayoutIdLst>
  <p:hf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OPPO Sans" pitchFamily="2" charset="-122"/>
          <a:ea typeface="OPPO Sans" pitchFamily="2" charset="-122"/>
          <a:cs typeface="OPPO Sans" pitchFamily="2" charset="-122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704020202090204" pitchFamily="34" charset="0"/>
        <a:buChar char="•"/>
        <a:defRPr sz="2000" b="0" i="0" kern="1200">
          <a:solidFill>
            <a:schemeClr val="tx1"/>
          </a:solidFill>
          <a:latin typeface="OPPO Sans Medium" pitchFamily="2" charset="-122"/>
          <a:ea typeface="OPPO Sans Medium" pitchFamily="2" charset="-122"/>
          <a:cs typeface="OPPO Sans Medium" pitchFamily="2" charset="-122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704020202090204" pitchFamily="34" charset="0"/>
        <a:buChar char="•"/>
        <a:defRPr sz="2000" b="0" i="0" kern="1200">
          <a:solidFill>
            <a:schemeClr val="tx1"/>
          </a:solidFill>
          <a:latin typeface="OPPO Sans Medium" pitchFamily="2" charset="-122"/>
          <a:ea typeface="OPPO Sans Medium" pitchFamily="2" charset="-122"/>
          <a:cs typeface="OPPO Sans Medium" pitchFamily="2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704020202090204" pitchFamily="34" charset="0"/>
        <a:buChar char="•"/>
        <a:defRPr sz="2000" b="0" i="0" kern="1200">
          <a:solidFill>
            <a:schemeClr val="tx1"/>
          </a:solidFill>
          <a:latin typeface="OPPO Sans Medium" pitchFamily="2" charset="-122"/>
          <a:ea typeface="OPPO Sans Medium" pitchFamily="2" charset="-122"/>
          <a:cs typeface="OPPO Sans Medium" pitchFamily="2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704020202090204" pitchFamily="34" charset="0"/>
        <a:buChar char="•"/>
        <a:defRPr sz="2000" b="0" i="0" kern="1200">
          <a:solidFill>
            <a:schemeClr val="tx1"/>
          </a:solidFill>
          <a:latin typeface="OPPO Sans Medium" pitchFamily="2" charset="-122"/>
          <a:ea typeface="OPPO Sans Medium" pitchFamily="2" charset="-122"/>
          <a:cs typeface="OPPO Sans Medium" pitchFamily="2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0"/>
        </a:spcBef>
        <a:buFont typeface="Arial" panose="020B0704020202090204" pitchFamily="34" charset="0"/>
        <a:buChar char="•"/>
        <a:defRPr sz="2000" b="0" i="0" kern="1200">
          <a:solidFill>
            <a:schemeClr val="tx1"/>
          </a:solidFill>
          <a:latin typeface="OPPO Sans Medium" pitchFamily="2" charset="-122"/>
          <a:ea typeface="OPPO Sans Medium" pitchFamily="2" charset="-122"/>
          <a:cs typeface="OPPO Sans Medium" pitchFamily="2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52D0D8A-0164-42C0-AFA5-561C4F61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304" y="2079931"/>
            <a:ext cx="9525391" cy="134906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CA" altLang="zh-CN" sz="2800" b="0" dirty="0">
                <a:solidFill>
                  <a:srgbClr val="006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Non-EE2: On Sign Prediction</a:t>
            </a:r>
            <a:br>
              <a:rPr lang="en-US" altLang="zh-CN" sz="2800" b="0" dirty="0">
                <a:solidFill>
                  <a:srgbClr val="006C3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800" b="0" dirty="0">
                <a:solidFill>
                  <a:srgbClr val="006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JVET-AM0069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141B69-7C29-4CBE-835E-DFC2E3FAB6E2}"/>
              </a:ext>
            </a:extLst>
          </p:cNvPr>
          <p:cNvSpPr txBox="1">
            <a:spLocks/>
          </p:cNvSpPr>
          <p:nvPr/>
        </p:nvSpPr>
        <p:spPr>
          <a:xfrm>
            <a:off x="1497329" y="3940668"/>
            <a:ext cx="9197340" cy="555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704020202090204" pitchFamily="34" charset="0"/>
              <a:buNone/>
              <a:defRPr sz="2000" b="0" i="0" kern="1200">
                <a:solidFill>
                  <a:schemeClr val="tx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7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7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7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7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OPPO Sans Medium" pitchFamily="2" charset="-122"/>
                <a:ea typeface="OPPO Sans Medium" pitchFamily="2" charset="-122"/>
                <a:cs typeface="OPPO Sans Medium" pitchFamily="2" charset="-12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hangingPunc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Yuhuai Zhang, </a:t>
            </a:r>
            <a:r>
              <a:rPr lang="en-US" altLang="zh-CN" sz="1800" b="0" dirty="0" err="1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Luhang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Xu, Yue Yu, Jonathan Gan, Haoping Yu, Dong Wang (OPPO)</a:t>
            </a:r>
          </a:p>
        </p:txBody>
      </p:sp>
    </p:spTree>
    <p:extLst>
      <p:ext uri="{BB962C8B-B14F-4D97-AF65-F5344CB8AC3E}">
        <p14:creationId xmlns:p14="http://schemas.microsoft.com/office/powerpoint/2010/main" val="407907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9"/>
          <p:cNvSpPr txBox="1"/>
          <p:nvPr/>
        </p:nvSpPr>
        <p:spPr>
          <a:xfrm>
            <a:off x="261792" y="1111052"/>
            <a:ext cx="10673301" cy="3008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500" b="0" i="0" kern="1200">
                <a:solidFill>
                  <a:srgbClr val="FAFAFA"/>
                </a:solidFill>
                <a:latin typeface="OPPO Sans 3.0 Medium" panose="00020600040101010101" pitchFamily="18" charset="-122"/>
                <a:ea typeface="OPPO Sans 3.0 Medium" panose="00020600040101010101" pitchFamily="18" charset="-122"/>
                <a:cs typeface="OPPO Sans 3.0 Medium" panose="00020600040101010101" pitchFamily="18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Current sign prediction design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Signs of up to N non-zero coefficients within a specified sign prediction (SP) area can be predicted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e.g., N = 8 in ECM17.0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Combining the contributions from all coefficients in 2^N hypothesis residual blocks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Each SP coefficient: calculate two hypotheses of its contribution to the residual through inverse transform it with either a 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+</a:t>
            </a: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 or 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-</a:t>
            </a: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 sign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Determine the most likely hypothesis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Each of the hypothesis residual blocks is assessed for boundary continuity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Derive the predicted signs of the SP coefficients</a:t>
            </a: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9"/>
          <p:cNvSpPr txBox="1"/>
          <p:nvPr/>
        </p:nvSpPr>
        <p:spPr>
          <a:xfrm>
            <a:off x="261792" y="1111052"/>
            <a:ext cx="10673301" cy="3008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500" b="0" i="0" kern="1200">
                <a:solidFill>
                  <a:srgbClr val="FAFAFA"/>
                </a:solidFill>
                <a:latin typeface="OPPO Sans 3.0 Medium" panose="00020600040101010101" pitchFamily="18" charset="-122"/>
                <a:ea typeface="OPPO Sans 3.0 Medium" panose="00020600040101010101" pitchFamily="18" charset="-122"/>
                <a:cs typeface="OPPO Sans 3.0 Medium" panose="00020600040101010101" pitchFamily="18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As shown in the right figure</a:t>
            </a: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, there are 15 non-zero coefficients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SP coefficient: Associated with the largest coefficient magnitude, inside the SP area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8 signs (x) will be predicted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Other non-zero coefficients inside SP area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4 signs (</a:t>
            </a:r>
            <a:r>
              <a:rPr lang="zh-CN" altLang="en-US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○</a:t>
            </a: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) will not be predicted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Non-zero coefficients outside the SP area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3 signs (□) will not be predicted</a:t>
            </a:r>
            <a:endParaRPr lang="en-US" altLang="zh-CN" sz="1700" dirty="0">
              <a:latin typeface="Arial" panose="020B0604020202020204" pitchFamily="34" charset="0"/>
              <a:ea typeface="OPPOSans R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3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2F94689-AD6E-4B22-8190-77671FA4B9C9}"/>
              </a:ext>
            </a:extLst>
          </p:cNvPr>
          <p:cNvGrpSpPr/>
          <p:nvPr/>
        </p:nvGrpSpPr>
        <p:grpSpPr>
          <a:xfrm>
            <a:off x="8051817" y="2881022"/>
            <a:ext cx="2486264" cy="2361282"/>
            <a:chOff x="11426440" y="957271"/>
            <a:chExt cx="2954676" cy="2705735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4841B88-BCF5-4C07-8E58-46ECD32BF974}"/>
                </a:ext>
              </a:extLst>
            </p:cNvPr>
            <p:cNvSpPr/>
            <p:nvPr/>
          </p:nvSpPr>
          <p:spPr>
            <a:xfrm>
              <a:off x="11426440" y="957271"/>
              <a:ext cx="2854960" cy="2705735"/>
            </a:xfrm>
            <a:prstGeom prst="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0371B1E-E9E2-40D9-8F94-79E56068483A}"/>
                </a:ext>
              </a:extLst>
            </p:cNvPr>
            <p:cNvSpPr/>
            <p:nvPr/>
          </p:nvSpPr>
          <p:spPr>
            <a:xfrm>
              <a:off x="11426440" y="957271"/>
              <a:ext cx="1412240" cy="1325563"/>
            </a:xfrm>
            <a:prstGeom prst="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584A206-23B8-4251-AFFF-387CD574FD2B}"/>
                </a:ext>
              </a:extLst>
            </p:cNvPr>
            <p:cNvSpPr txBox="1"/>
            <p:nvPr/>
          </p:nvSpPr>
          <p:spPr>
            <a:xfrm>
              <a:off x="11689769" y="1905698"/>
              <a:ext cx="1220425" cy="423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SP Area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F9C4F47D-E212-4971-B007-2AACCD3C1F57}"/>
                </a:ext>
              </a:extLst>
            </p:cNvPr>
            <p:cNvSpPr/>
            <p:nvPr/>
          </p:nvSpPr>
          <p:spPr>
            <a:xfrm>
              <a:off x="11562558" y="2058358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8A59A80D-21FB-4FBF-A401-1CB6B565E2F4}"/>
                </a:ext>
              </a:extLst>
            </p:cNvPr>
            <p:cNvSpPr/>
            <p:nvPr/>
          </p:nvSpPr>
          <p:spPr>
            <a:xfrm>
              <a:off x="12226569" y="1781144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D3027966-56A7-4FAB-B479-EB5F457E909D}"/>
                </a:ext>
              </a:extLst>
            </p:cNvPr>
            <p:cNvSpPr/>
            <p:nvPr/>
          </p:nvSpPr>
          <p:spPr>
            <a:xfrm>
              <a:off x="12554354" y="1455903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547CCFC4-8DD0-45A8-9DD4-DEECEE613FA6}"/>
                </a:ext>
              </a:extLst>
            </p:cNvPr>
            <p:cNvSpPr/>
            <p:nvPr/>
          </p:nvSpPr>
          <p:spPr>
            <a:xfrm>
              <a:off x="11894967" y="1781380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" name="乘号 34">
              <a:extLst>
                <a:ext uri="{FF2B5EF4-FFF2-40B4-BE49-F238E27FC236}">
                  <a16:creationId xmlns:a16="http://schemas.microsoft.com/office/drawing/2014/main" id="{B79D95E7-D096-4047-80AB-2038D66FDDBE}"/>
                </a:ext>
              </a:extLst>
            </p:cNvPr>
            <p:cNvSpPr/>
            <p:nvPr/>
          </p:nvSpPr>
          <p:spPr>
            <a:xfrm>
              <a:off x="11507720" y="1089986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乘号 35">
              <a:extLst>
                <a:ext uri="{FF2B5EF4-FFF2-40B4-BE49-F238E27FC236}">
                  <a16:creationId xmlns:a16="http://schemas.microsoft.com/office/drawing/2014/main" id="{5EBC7418-2926-47CC-A3DB-68146008A5A4}"/>
                </a:ext>
              </a:extLst>
            </p:cNvPr>
            <p:cNvSpPr/>
            <p:nvPr/>
          </p:nvSpPr>
          <p:spPr>
            <a:xfrm>
              <a:off x="11518456" y="1729628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" name="乘号 36">
              <a:extLst>
                <a:ext uri="{FF2B5EF4-FFF2-40B4-BE49-F238E27FC236}">
                  <a16:creationId xmlns:a16="http://schemas.microsoft.com/office/drawing/2014/main" id="{DE4D376B-572F-4236-B2D9-E8C82DEFDDDB}"/>
                </a:ext>
              </a:extLst>
            </p:cNvPr>
            <p:cNvSpPr/>
            <p:nvPr/>
          </p:nvSpPr>
          <p:spPr>
            <a:xfrm>
              <a:off x="11837920" y="1089985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8" name="乘号 37">
              <a:extLst>
                <a:ext uri="{FF2B5EF4-FFF2-40B4-BE49-F238E27FC236}">
                  <a16:creationId xmlns:a16="http://schemas.microsoft.com/office/drawing/2014/main" id="{33B3FA6B-B3D1-47CA-BD13-5C4AC4AAE667}"/>
                </a:ext>
              </a:extLst>
            </p:cNvPr>
            <p:cNvSpPr/>
            <p:nvPr/>
          </p:nvSpPr>
          <p:spPr>
            <a:xfrm>
              <a:off x="11516838" y="1415105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9" name="乘号 38">
              <a:extLst>
                <a:ext uri="{FF2B5EF4-FFF2-40B4-BE49-F238E27FC236}">
                  <a16:creationId xmlns:a16="http://schemas.microsoft.com/office/drawing/2014/main" id="{E04C54E3-2F29-498D-9EDA-1BA6021D7122}"/>
                </a:ext>
              </a:extLst>
            </p:cNvPr>
            <p:cNvSpPr/>
            <p:nvPr/>
          </p:nvSpPr>
          <p:spPr>
            <a:xfrm>
              <a:off x="11849933" y="1415105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" name="乘号 39">
              <a:extLst>
                <a:ext uri="{FF2B5EF4-FFF2-40B4-BE49-F238E27FC236}">
                  <a16:creationId xmlns:a16="http://schemas.microsoft.com/office/drawing/2014/main" id="{19BBEFEA-3599-4CEF-925D-56A1D767C425}"/>
                </a:ext>
              </a:extLst>
            </p:cNvPr>
            <p:cNvSpPr/>
            <p:nvPr/>
          </p:nvSpPr>
          <p:spPr>
            <a:xfrm>
              <a:off x="12180921" y="1420821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1" name="乘号 40">
              <a:extLst>
                <a:ext uri="{FF2B5EF4-FFF2-40B4-BE49-F238E27FC236}">
                  <a16:creationId xmlns:a16="http://schemas.microsoft.com/office/drawing/2014/main" id="{0352ECA2-A70D-4D3D-BBAA-424A19DF8FCF}"/>
                </a:ext>
              </a:extLst>
            </p:cNvPr>
            <p:cNvSpPr/>
            <p:nvPr/>
          </p:nvSpPr>
          <p:spPr>
            <a:xfrm>
              <a:off x="12172298" y="1092884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2" name="乘号 41">
              <a:extLst>
                <a:ext uri="{FF2B5EF4-FFF2-40B4-BE49-F238E27FC236}">
                  <a16:creationId xmlns:a16="http://schemas.microsoft.com/office/drawing/2014/main" id="{529BB50A-8F8C-44F2-8AD0-7C11B44C1518}"/>
                </a:ext>
              </a:extLst>
            </p:cNvPr>
            <p:cNvSpPr/>
            <p:nvPr/>
          </p:nvSpPr>
          <p:spPr>
            <a:xfrm>
              <a:off x="12507578" y="1096020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3A3C9D9-E838-4714-A108-37F08AB9BF44}"/>
                </a:ext>
              </a:extLst>
            </p:cNvPr>
            <p:cNvSpPr txBox="1"/>
            <p:nvPr/>
          </p:nvSpPr>
          <p:spPr>
            <a:xfrm>
              <a:off x="12403717" y="3166517"/>
              <a:ext cx="1977399" cy="423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SP applied TU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B1274617-582A-413B-8E3E-2948BBBA9FF0}"/>
                </a:ext>
              </a:extLst>
            </p:cNvPr>
            <p:cNvSpPr/>
            <p:nvPr/>
          </p:nvSpPr>
          <p:spPr>
            <a:xfrm>
              <a:off x="12976628" y="1428995"/>
              <a:ext cx="96946" cy="100966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14E0336-0F48-41B9-8EE8-C7C20150B179}"/>
                </a:ext>
              </a:extLst>
            </p:cNvPr>
            <p:cNvSpPr/>
            <p:nvPr/>
          </p:nvSpPr>
          <p:spPr>
            <a:xfrm>
              <a:off x="12964480" y="1089432"/>
              <a:ext cx="109094" cy="100966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D0ECA5F5-DCD9-4E81-B3FE-477719EF9B83}"/>
                </a:ext>
              </a:extLst>
            </p:cNvPr>
            <p:cNvSpPr/>
            <p:nvPr/>
          </p:nvSpPr>
          <p:spPr>
            <a:xfrm>
              <a:off x="11562558" y="2397848"/>
              <a:ext cx="109094" cy="100966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0477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9"/>
          <p:cNvSpPr txBox="1"/>
          <p:nvPr/>
        </p:nvSpPr>
        <p:spPr>
          <a:xfrm>
            <a:off x="261792" y="1111052"/>
            <a:ext cx="10673301" cy="3008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500" b="0" i="0" kern="1200">
                <a:solidFill>
                  <a:srgbClr val="FAFAFA"/>
                </a:solidFill>
                <a:latin typeface="OPPO Sans 3.0 Medium" panose="00020600040101010101" pitchFamily="18" charset="-122"/>
                <a:ea typeface="OPPO Sans 3.0 Medium" panose="00020600040101010101" pitchFamily="18" charset="-122"/>
                <a:cs typeface="OPPO Sans 3.0 Medium" panose="00020600040101010101" pitchFamily="18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concept of linked sign prediction (LSP) coefficients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Link non-sign predicted (non-SP) coefficients to an LSP coefficient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Add the residual contribution from non-SP to an LSP when assessing boundary continuity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Up to two SP coefficients with the lowest magnitude are converted to LSPs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proposed method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Non-SP coefficients linking process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residual hypothesis of the linked coefficient group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Sign correction of non-SP coefficients</a:t>
            </a: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4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Proposal</a:t>
            </a:r>
          </a:p>
        </p:txBody>
      </p:sp>
    </p:spTree>
    <p:extLst>
      <p:ext uri="{BB962C8B-B14F-4D97-AF65-F5344CB8AC3E}">
        <p14:creationId xmlns:p14="http://schemas.microsoft.com/office/powerpoint/2010/main" val="1559583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9"/>
          <p:cNvSpPr txBox="1"/>
          <p:nvPr/>
        </p:nvSpPr>
        <p:spPr>
          <a:xfrm>
            <a:off x="261792" y="1111052"/>
            <a:ext cx="11075380" cy="3008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500" b="0" i="0" kern="1200">
                <a:solidFill>
                  <a:srgbClr val="FAFAFA"/>
                </a:solidFill>
                <a:latin typeface="OPPO Sans 3.0 Medium" panose="00020600040101010101" pitchFamily="18" charset="-122"/>
                <a:ea typeface="OPPO Sans 3.0 Medium" panose="00020600040101010101" pitchFamily="18" charset="-122"/>
                <a:cs typeface="OPPO Sans 3.0 Medium" panose="00020600040101010101" pitchFamily="18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Non-SP coefficients classification</a:t>
            </a:r>
          </a:p>
          <a:p>
            <a:pPr marL="800100" lvl="1" indent="-342900">
              <a:lnSpc>
                <a:spcPct val="14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Type A (</a:t>
            </a:r>
            <a:r>
              <a:rPr lang="zh-CN" altLang="en-US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○</a:t>
            </a: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): The non-SP coefficients inside the SP area.</a:t>
            </a:r>
          </a:p>
          <a:p>
            <a:pPr marL="800100" lvl="1" indent="-342900">
              <a:lnSpc>
                <a:spcPct val="14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Type B (□): The non-SP coefficients outside the SP area.</a:t>
            </a:r>
          </a:p>
          <a:p>
            <a:pPr marL="34290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If neither type A nor type B coefficients exist</a:t>
            </a: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proposed method is not used.</a:t>
            </a:r>
          </a:p>
          <a:p>
            <a:pPr marL="34290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If only type A or B coefficients exists</a:t>
            </a: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These coefficients will be linked to the SP coefficient with the smallest coefficient magnitude</a:t>
            </a:r>
          </a:p>
          <a:p>
            <a:pPr marL="34290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If both type A and B coefficients exist</a:t>
            </a: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Type A coefficients will be linked to the SP coefficient with the smallest coefficient magnitude</a:t>
            </a: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Type B coefficients will be linked to the SP coefficient with the second-smallest coefficient magnitude</a:t>
            </a:r>
          </a:p>
          <a:p>
            <a:pPr marL="342900" indent="-342900">
              <a:lnSpc>
                <a:spcPct val="14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linked coefficients constitute a linked coefficient group (LCG)</a:t>
            </a:r>
          </a:p>
          <a:p>
            <a:pPr marL="742950" lvl="1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Each LCG will be used to calculate two hypotheses respectively for their combined contribution to the residual.</a:t>
            </a: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5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Non-SP coefficients linking process</a:t>
            </a: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F3EADC3-8F72-4C7F-94ED-3B9F42C3F87E}"/>
              </a:ext>
            </a:extLst>
          </p:cNvPr>
          <p:cNvGrpSpPr/>
          <p:nvPr/>
        </p:nvGrpSpPr>
        <p:grpSpPr>
          <a:xfrm>
            <a:off x="7904377" y="1453070"/>
            <a:ext cx="2325908" cy="2336403"/>
            <a:chOff x="7610572" y="1966040"/>
            <a:chExt cx="2854960" cy="2705735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3A12202E-874D-4407-9E3E-F639A99FFBF3}"/>
                </a:ext>
              </a:extLst>
            </p:cNvPr>
            <p:cNvSpPr/>
            <p:nvPr/>
          </p:nvSpPr>
          <p:spPr>
            <a:xfrm>
              <a:off x="7610572" y="1966040"/>
              <a:ext cx="2854960" cy="2705735"/>
            </a:xfrm>
            <a:prstGeom prst="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0A109DA9-5770-4396-B41F-C622496A0739}"/>
                </a:ext>
              </a:extLst>
            </p:cNvPr>
            <p:cNvSpPr/>
            <p:nvPr/>
          </p:nvSpPr>
          <p:spPr>
            <a:xfrm>
              <a:off x="7610572" y="1966040"/>
              <a:ext cx="1412240" cy="1325563"/>
            </a:xfrm>
            <a:prstGeom prst="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08D63B95-1D47-4B50-82DD-FE6F2E7DF929}"/>
                </a:ext>
              </a:extLst>
            </p:cNvPr>
            <p:cNvSpPr/>
            <p:nvPr/>
          </p:nvSpPr>
          <p:spPr>
            <a:xfrm>
              <a:off x="7746690" y="3067127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3F1B8DBC-166B-45D4-950A-C35AC7FC4310}"/>
                </a:ext>
              </a:extLst>
            </p:cNvPr>
            <p:cNvSpPr/>
            <p:nvPr/>
          </p:nvSpPr>
          <p:spPr>
            <a:xfrm>
              <a:off x="8410701" y="2789913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65AA4078-E850-4A0C-88E3-49F2A9972225}"/>
                </a:ext>
              </a:extLst>
            </p:cNvPr>
            <p:cNvSpPr/>
            <p:nvPr/>
          </p:nvSpPr>
          <p:spPr>
            <a:xfrm>
              <a:off x="8738486" y="2464672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8088E2A2-0295-4E8B-98A6-7AE9094D22DA}"/>
                </a:ext>
              </a:extLst>
            </p:cNvPr>
            <p:cNvSpPr/>
            <p:nvPr/>
          </p:nvSpPr>
          <p:spPr>
            <a:xfrm>
              <a:off x="8079099" y="2790149"/>
              <a:ext cx="101600" cy="101600"/>
            </a:xfrm>
            <a:prstGeom prst="ellips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0" name="乘号 69">
              <a:extLst>
                <a:ext uri="{FF2B5EF4-FFF2-40B4-BE49-F238E27FC236}">
                  <a16:creationId xmlns:a16="http://schemas.microsoft.com/office/drawing/2014/main" id="{707CE2E0-7387-4ED1-8983-52AD9586945F}"/>
                </a:ext>
              </a:extLst>
            </p:cNvPr>
            <p:cNvSpPr/>
            <p:nvPr/>
          </p:nvSpPr>
          <p:spPr>
            <a:xfrm>
              <a:off x="7691852" y="2098755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1" name="乘号 70">
              <a:extLst>
                <a:ext uri="{FF2B5EF4-FFF2-40B4-BE49-F238E27FC236}">
                  <a16:creationId xmlns:a16="http://schemas.microsoft.com/office/drawing/2014/main" id="{5159788E-4B34-4D99-B8D7-CD2CBAA805BF}"/>
                </a:ext>
              </a:extLst>
            </p:cNvPr>
            <p:cNvSpPr/>
            <p:nvPr/>
          </p:nvSpPr>
          <p:spPr>
            <a:xfrm>
              <a:off x="8022052" y="2098754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2" name="乘号 71">
              <a:extLst>
                <a:ext uri="{FF2B5EF4-FFF2-40B4-BE49-F238E27FC236}">
                  <a16:creationId xmlns:a16="http://schemas.microsoft.com/office/drawing/2014/main" id="{9DC20859-54D6-437D-81DB-3ADAF551AB3E}"/>
                </a:ext>
              </a:extLst>
            </p:cNvPr>
            <p:cNvSpPr/>
            <p:nvPr/>
          </p:nvSpPr>
          <p:spPr>
            <a:xfrm>
              <a:off x="7700970" y="2423874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3" name="乘号 72">
              <a:extLst>
                <a:ext uri="{FF2B5EF4-FFF2-40B4-BE49-F238E27FC236}">
                  <a16:creationId xmlns:a16="http://schemas.microsoft.com/office/drawing/2014/main" id="{70BFA589-5F17-4C30-8C21-25916C49A1BD}"/>
                </a:ext>
              </a:extLst>
            </p:cNvPr>
            <p:cNvSpPr/>
            <p:nvPr/>
          </p:nvSpPr>
          <p:spPr>
            <a:xfrm>
              <a:off x="8034065" y="2423874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4" name="乘号 73">
              <a:extLst>
                <a:ext uri="{FF2B5EF4-FFF2-40B4-BE49-F238E27FC236}">
                  <a16:creationId xmlns:a16="http://schemas.microsoft.com/office/drawing/2014/main" id="{D074FC4F-C6B1-4110-B93D-EE8F682F7F9B}"/>
                </a:ext>
              </a:extLst>
            </p:cNvPr>
            <p:cNvSpPr/>
            <p:nvPr/>
          </p:nvSpPr>
          <p:spPr>
            <a:xfrm>
              <a:off x="8365053" y="2429590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5" name="乘号 74">
              <a:extLst>
                <a:ext uri="{FF2B5EF4-FFF2-40B4-BE49-F238E27FC236}">
                  <a16:creationId xmlns:a16="http://schemas.microsoft.com/office/drawing/2014/main" id="{61477DAD-372A-4632-ACFA-C1B5DA0A9249}"/>
                </a:ext>
              </a:extLst>
            </p:cNvPr>
            <p:cNvSpPr/>
            <p:nvPr/>
          </p:nvSpPr>
          <p:spPr>
            <a:xfrm>
              <a:off x="8356430" y="2101653"/>
              <a:ext cx="193040" cy="183197"/>
            </a:xfrm>
            <a:prstGeom prst="mathMultiply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6" name="等腰三角形 75">
              <a:extLst>
                <a:ext uri="{FF2B5EF4-FFF2-40B4-BE49-F238E27FC236}">
                  <a16:creationId xmlns:a16="http://schemas.microsoft.com/office/drawing/2014/main" id="{EEE546E7-FDE9-4BFC-A0F9-04041AFEC7EF}"/>
                </a:ext>
              </a:extLst>
            </p:cNvPr>
            <p:cNvSpPr/>
            <p:nvPr/>
          </p:nvSpPr>
          <p:spPr>
            <a:xfrm>
              <a:off x="8728326" y="2125109"/>
              <a:ext cx="121920" cy="121920"/>
            </a:xfrm>
            <a:prstGeom prst="triangl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7B28C485-9EC4-4D85-8B39-992AFD97F2E4}"/>
                </a:ext>
              </a:extLst>
            </p:cNvPr>
            <p:cNvSpPr/>
            <p:nvPr/>
          </p:nvSpPr>
          <p:spPr>
            <a:xfrm>
              <a:off x="9193921" y="2124476"/>
              <a:ext cx="99628" cy="10159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99984016-72FA-4079-9F5A-4D65BBF0717F}"/>
                </a:ext>
              </a:extLst>
            </p:cNvPr>
            <p:cNvSpPr/>
            <p:nvPr/>
          </p:nvSpPr>
          <p:spPr>
            <a:xfrm>
              <a:off x="9203205" y="2457653"/>
              <a:ext cx="99628" cy="10159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3A427B84-7815-476C-8C45-A8839BBA3D25}"/>
                </a:ext>
              </a:extLst>
            </p:cNvPr>
            <p:cNvSpPr/>
            <p:nvPr/>
          </p:nvSpPr>
          <p:spPr>
            <a:xfrm>
              <a:off x="7753309" y="3427791"/>
              <a:ext cx="99628" cy="10159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0" name="等腰三角形 79">
              <a:extLst>
                <a:ext uri="{FF2B5EF4-FFF2-40B4-BE49-F238E27FC236}">
                  <a16:creationId xmlns:a16="http://schemas.microsoft.com/office/drawing/2014/main" id="{8DE1DE47-2662-4B74-B6DF-E55A903892F8}"/>
                </a:ext>
              </a:extLst>
            </p:cNvPr>
            <p:cNvSpPr/>
            <p:nvPr/>
          </p:nvSpPr>
          <p:spPr>
            <a:xfrm>
              <a:off x="7736530" y="2775335"/>
              <a:ext cx="121920" cy="121920"/>
            </a:xfrm>
            <a:prstGeom prst="triangle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:a16="http://schemas.microsoft.com/office/drawing/2014/main" id="{654327AE-909D-444C-864D-20991162560F}"/>
                </a:ext>
              </a:extLst>
            </p:cNvPr>
            <p:cNvSpPr/>
            <p:nvPr/>
          </p:nvSpPr>
          <p:spPr>
            <a:xfrm>
              <a:off x="7667635" y="2396490"/>
              <a:ext cx="1238250" cy="819150"/>
            </a:xfrm>
            <a:custGeom>
              <a:avLst/>
              <a:gdLst>
                <a:gd name="connsiteX0" fmla="*/ 1019175 w 1238250"/>
                <a:gd name="connsiteY0" fmla="*/ 0 h 819150"/>
                <a:gd name="connsiteX1" fmla="*/ 981075 w 1238250"/>
                <a:gd name="connsiteY1" fmla="*/ 238125 h 819150"/>
                <a:gd name="connsiteX2" fmla="*/ 809625 w 1238250"/>
                <a:gd name="connsiteY2" fmla="*/ 323850 h 819150"/>
                <a:gd name="connsiteX3" fmla="*/ 133350 w 1238250"/>
                <a:gd name="connsiteY3" fmla="*/ 323850 h 819150"/>
                <a:gd name="connsiteX4" fmla="*/ 38100 w 1238250"/>
                <a:gd name="connsiteY4" fmla="*/ 400050 h 819150"/>
                <a:gd name="connsiteX5" fmla="*/ 0 w 1238250"/>
                <a:gd name="connsiteY5" fmla="*/ 723900 h 819150"/>
                <a:gd name="connsiteX6" fmla="*/ 85725 w 1238250"/>
                <a:gd name="connsiteY6" fmla="*/ 819150 h 819150"/>
                <a:gd name="connsiteX7" fmla="*/ 257175 w 1238250"/>
                <a:gd name="connsiteY7" fmla="*/ 819150 h 819150"/>
                <a:gd name="connsiteX8" fmla="*/ 333375 w 1238250"/>
                <a:gd name="connsiteY8" fmla="*/ 581025 h 819150"/>
                <a:gd name="connsiteX9" fmla="*/ 933450 w 1238250"/>
                <a:gd name="connsiteY9" fmla="*/ 571500 h 819150"/>
                <a:gd name="connsiteX10" fmla="*/ 1152525 w 1238250"/>
                <a:gd name="connsiteY10" fmla="*/ 381000 h 819150"/>
                <a:gd name="connsiteX11" fmla="*/ 1238250 w 1238250"/>
                <a:gd name="connsiteY11" fmla="*/ 152400 h 819150"/>
                <a:gd name="connsiteX12" fmla="*/ 1228725 w 1238250"/>
                <a:gd name="connsiteY12" fmla="*/ 0 h 819150"/>
                <a:gd name="connsiteX13" fmla="*/ 1019175 w 1238250"/>
                <a:gd name="connsiteY13" fmla="*/ 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0" h="819150">
                  <a:moveTo>
                    <a:pt x="1019175" y="0"/>
                  </a:moveTo>
                  <a:lnTo>
                    <a:pt x="981075" y="238125"/>
                  </a:lnTo>
                  <a:lnTo>
                    <a:pt x="809625" y="323850"/>
                  </a:lnTo>
                  <a:lnTo>
                    <a:pt x="133350" y="323850"/>
                  </a:lnTo>
                  <a:lnTo>
                    <a:pt x="38100" y="400050"/>
                  </a:lnTo>
                  <a:lnTo>
                    <a:pt x="0" y="723900"/>
                  </a:lnTo>
                  <a:lnTo>
                    <a:pt x="85725" y="819150"/>
                  </a:lnTo>
                  <a:lnTo>
                    <a:pt x="257175" y="819150"/>
                  </a:lnTo>
                  <a:lnTo>
                    <a:pt x="333375" y="581025"/>
                  </a:lnTo>
                  <a:lnTo>
                    <a:pt x="933450" y="571500"/>
                  </a:lnTo>
                  <a:lnTo>
                    <a:pt x="1152525" y="381000"/>
                  </a:lnTo>
                  <a:lnTo>
                    <a:pt x="1238250" y="152400"/>
                  </a:lnTo>
                  <a:lnTo>
                    <a:pt x="1228725" y="0"/>
                  </a:lnTo>
                  <a:lnTo>
                    <a:pt x="1019175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id="{E66D479E-2006-45AB-8324-58EE9DE8D0B6}"/>
                </a:ext>
              </a:extLst>
            </p:cNvPr>
            <p:cNvSpPr/>
            <p:nvPr/>
          </p:nvSpPr>
          <p:spPr>
            <a:xfrm>
              <a:off x="7648585" y="2025015"/>
              <a:ext cx="1733550" cy="1628775"/>
            </a:xfrm>
            <a:custGeom>
              <a:avLst/>
              <a:gdLst>
                <a:gd name="connsiteX0" fmla="*/ 1057275 w 1733550"/>
                <a:gd name="connsiteY0" fmla="*/ 38100 h 1628775"/>
                <a:gd name="connsiteX1" fmla="*/ 1009650 w 1733550"/>
                <a:gd name="connsiteY1" fmla="*/ 171450 h 1628775"/>
                <a:gd name="connsiteX2" fmla="*/ 1095375 w 1733550"/>
                <a:gd name="connsiteY2" fmla="*/ 314325 h 1628775"/>
                <a:gd name="connsiteX3" fmla="*/ 1438275 w 1733550"/>
                <a:gd name="connsiteY3" fmla="*/ 314325 h 1628775"/>
                <a:gd name="connsiteX4" fmla="*/ 1181100 w 1733550"/>
                <a:gd name="connsiteY4" fmla="*/ 923925 h 1628775"/>
                <a:gd name="connsiteX5" fmla="*/ 47625 w 1733550"/>
                <a:gd name="connsiteY5" fmla="*/ 1352550 h 1628775"/>
                <a:gd name="connsiteX6" fmla="*/ 0 w 1733550"/>
                <a:gd name="connsiteY6" fmla="*/ 1485900 h 1628775"/>
                <a:gd name="connsiteX7" fmla="*/ 85725 w 1733550"/>
                <a:gd name="connsiteY7" fmla="*/ 1628775 h 1628775"/>
                <a:gd name="connsiteX8" fmla="*/ 266700 w 1733550"/>
                <a:gd name="connsiteY8" fmla="*/ 1543050 h 1628775"/>
                <a:gd name="connsiteX9" fmla="*/ 1266825 w 1733550"/>
                <a:gd name="connsiteY9" fmla="*/ 990600 h 1628775"/>
                <a:gd name="connsiteX10" fmla="*/ 1704975 w 1733550"/>
                <a:gd name="connsiteY10" fmla="*/ 571500 h 1628775"/>
                <a:gd name="connsiteX11" fmla="*/ 1733550 w 1733550"/>
                <a:gd name="connsiteY11" fmla="*/ 266700 h 1628775"/>
                <a:gd name="connsiteX12" fmla="*/ 1724025 w 1733550"/>
                <a:gd name="connsiteY12" fmla="*/ 0 h 1628775"/>
                <a:gd name="connsiteX13" fmla="*/ 1104900 w 1733550"/>
                <a:gd name="connsiteY13" fmla="*/ 0 h 1628775"/>
                <a:gd name="connsiteX14" fmla="*/ 1057275 w 1733550"/>
                <a:gd name="connsiteY14" fmla="*/ 38100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33550" h="1628775">
                  <a:moveTo>
                    <a:pt x="1057275" y="38100"/>
                  </a:moveTo>
                  <a:lnTo>
                    <a:pt x="1009650" y="171450"/>
                  </a:lnTo>
                  <a:lnTo>
                    <a:pt x="1095375" y="314325"/>
                  </a:lnTo>
                  <a:lnTo>
                    <a:pt x="1438275" y="314325"/>
                  </a:lnTo>
                  <a:lnTo>
                    <a:pt x="1181100" y="923925"/>
                  </a:lnTo>
                  <a:lnTo>
                    <a:pt x="47625" y="1352550"/>
                  </a:lnTo>
                  <a:lnTo>
                    <a:pt x="0" y="1485900"/>
                  </a:lnTo>
                  <a:lnTo>
                    <a:pt x="85725" y="1628775"/>
                  </a:lnTo>
                  <a:lnTo>
                    <a:pt x="266700" y="1543050"/>
                  </a:lnTo>
                  <a:lnTo>
                    <a:pt x="1266825" y="990600"/>
                  </a:lnTo>
                  <a:lnTo>
                    <a:pt x="1704975" y="571500"/>
                  </a:lnTo>
                  <a:lnTo>
                    <a:pt x="1733550" y="266700"/>
                  </a:lnTo>
                  <a:lnTo>
                    <a:pt x="1724025" y="0"/>
                  </a:lnTo>
                  <a:lnTo>
                    <a:pt x="1104900" y="0"/>
                  </a:lnTo>
                  <a:lnTo>
                    <a:pt x="1057275" y="3810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FD18E84C-2718-4AB3-9ECD-87C7E0AF6666}"/>
              </a:ext>
            </a:extLst>
          </p:cNvPr>
          <p:cNvSpPr txBox="1"/>
          <p:nvPr/>
        </p:nvSpPr>
        <p:spPr>
          <a:xfrm>
            <a:off x="10584685" y="2563707"/>
            <a:ext cx="1066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LSP </a:t>
            </a:r>
            <a:r>
              <a:rPr lang="en-US" altLang="zh-CN" sz="1600" dirty="0" err="1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coeff</a:t>
            </a:r>
            <a:endParaRPr lang="zh-CN" altLang="en-US" sz="16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4" name="等腰三角形 83">
            <a:extLst>
              <a:ext uri="{FF2B5EF4-FFF2-40B4-BE49-F238E27FC236}">
                <a16:creationId xmlns:a16="http://schemas.microsoft.com/office/drawing/2014/main" id="{5E65601B-A8DD-49B8-9269-9E83D570C62A}"/>
              </a:ext>
            </a:extLst>
          </p:cNvPr>
          <p:cNvSpPr/>
          <p:nvPr/>
        </p:nvSpPr>
        <p:spPr>
          <a:xfrm>
            <a:off x="10388063" y="2686441"/>
            <a:ext cx="121920" cy="121920"/>
          </a:xfrm>
          <a:prstGeom prst="triangle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5" name="乘号 84">
            <a:extLst>
              <a:ext uri="{FF2B5EF4-FFF2-40B4-BE49-F238E27FC236}">
                <a16:creationId xmlns:a16="http://schemas.microsoft.com/office/drawing/2014/main" id="{DDF22AF1-E659-47F5-A194-FAB2E43D0CC2}"/>
              </a:ext>
            </a:extLst>
          </p:cNvPr>
          <p:cNvSpPr/>
          <p:nvPr/>
        </p:nvSpPr>
        <p:spPr>
          <a:xfrm>
            <a:off x="10340784" y="2223161"/>
            <a:ext cx="193040" cy="183197"/>
          </a:xfrm>
          <a:prstGeom prst="mathMultiply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id="{C52799FA-BC93-4686-81B2-009814AD72EA}"/>
              </a:ext>
            </a:extLst>
          </p:cNvPr>
          <p:cNvSpPr/>
          <p:nvPr/>
        </p:nvSpPr>
        <p:spPr>
          <a:xfrm>
            <a:off x="10388063" y="3117276"/>
            <a:ext cx="101600" cy="101600"/>
          </a:xfrm>
          <a:prstGeom prst="ellipse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42919163-B384-44F1-91FC-B27FA3265DB9}"/>
              </a:ext>
            </a:extLst>
          </p:cNvPr>
          <p:cNvSpPr txBox="1"/>
          <p:nvPr/>
        </p:nvSpPr>
        <p:spPr>
          <a:xfrm>
            <a:off x="10570426" y="2130093"/>
            <a:ext cx="95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SP </a:t>
            </a:r>
            <a:r>
              <a:rPr lang="en-US" altLang="zh-CN" sz="1600" dirty="0" err="1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coeff</a:t>
            </a:r>
            <a:endParaRPr lang="zh-CN" altLang="en-US" sz="16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1A33EAE3-AF38-4FC7-A1CC-50512BAFA4C4}"/>
              </a:ext>
            </a:extLst>
          </p:cNvPr>
          <p:cNvSpPr txBox="1"/>
          <p:nvPr/>
        </p:nvSpPr>
        <p:spPr>
          <a:xfrm>
            <a:off x="10579842" y="2997321"/>
            <a:ext cx="1299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Type A </a:t>
            </a:r>
            <a:r>
              <a:rPr lang="en-US" altLang="zh-CN" sz="1600" dirty="0" err="1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coeff</a:t>
            </a:r>
            <a:endParaRPr lang="zh-CN" altLang="en-US" sz="16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B56606F6-3988-4564-8452-2DD6711AEE12}"/>
              </a:ext>
            </a:extLst>
          </p:cNvPr>
          <p:cNvSpPr/>
          <p:nvPr/>
        </p:nvSpPr>
        <p:spPr>
          <a:xfrm>
            <a:off x="10390035" y="3561794"/>
            <a:ext cx="99628" cy="101599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AFEA8320-2515-405F-B35C-C5A8B9A3CB46}"/>
              </a:ext>
            </a:extLst>
          </p:cNvPr>
          <p:cNvSpPr txBox="1"/>
          <p:nvPr/>
        </p:nvSpPr>
        <p:spPr>
          <a:xfrm>
            <a:off x="10579842" y="3425538"/>
            <a:ext cx="1322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Type B </a:t>
            </a:r>
            <a:r>
              <a:rPr lang="en-US" altLang="zh-CN" sz="1600" dirty="0" err="1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coeff</a:t>
            </a:r>
            <a:endParaRPr lang="zh-CN" altLang="en-US" sz="1600" dirty="0">
              <a:solidFill>
                <a:prstClr val="black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862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占位符 19"/>
              <p:cNvSpPr txBox="1"/>
              <p:nvPr/>
            </p:nvSpPr>
            <p:spPr>
              <a:xfrm>
                <a:off x="261792" y="1111052"/>
                <a:ext cx="11075380" cy="3008389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704020202090204" pitchFamily="34" charset="0"/>
                  <a:buNone/>
                  <a:defRPr sz="2500" b="0" i="0" kern="1200">
                    <a:solidFill>
                      <a:srgbClr val="FAFAFA"/>
                    </a:solidFill>
                    <a:latin typeface="OPPO Sans 3.0 Medium" panose="00020600040101010101" pitchFamily="18" charset="-122"/>
                    <a:ea typeface="OPPO Sans 3.0 Medium" panose="00020600040101010101" pitchFamily="18" charset="-122"/>
                    <a:cs typeface="OPPO Sans 3.0 Medium" panose="00020600040101010101" pitchFamily="18" charset="-122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7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Two hypotheses of an LCG’s contribution can be used to predict the included LSP has either a 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+</a:t>
                </a: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or 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-</a:t>
                </a: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sign</a:t>
                </a:r>
              </a:p>
              <a:p>
                <a:pPr marL="800100" marR="0" lvl="1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Calculated from the sum of the contributions from each of its coefficients, including LSP and non-SP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Calculating process</a:t>
                </a:r>
              </a:p>
              <a:p>
                <a:pPr marL="800100" marR="0" lvl="1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Adding residuals for the LSP and all non-SP coefficients in the LCG together</a:t>
                </a:r>
              </a:p>
              <a:p>
                <a:pPr marL="800100" marR="0" lvl="1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One hypothesis: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𝑟𝑙</m:t>
                        </m:r>
                      </m:e>
                      <m:sub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kumimoji="0" lang="en-CA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 </m:t>
                    </m:r>
                    <m:sSub>
                      <m:sSubPr>
                        <m:ctrlPr>
                          <a:rPr kumimoji="0" lang="zh-CN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𝑟𝑠</m:t>
                        </m:r>
                      </m:e>
                      <m:sub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𝑙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kumimoji="0" lang="en-CA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nary>
                      <m:naryPr>
                        <m:chr m:val="∑"/>
                        <m:limLoc m:val="subSup"/>
                        <m:grow m:val="on"/>
                        <m:ctrlPr>
                          <a:rPr kumimoji="0" lang="zh-CN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naryPr>
                      <m:sub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=0</m:t>
                        </m:r>
                      </m:sub>
                      <m:sup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kumimoji="0" lang="zh-CN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sub>
                        </m:sSub>
                      </m:e>
                    </m:nary>
                  </m:oMath>
                </a14:m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POSans R" panose="00020600040101010101" pitchFamily="18" charset="-122"/>
                  <a:cs typeface="Arial" panose="020B0604020202020204" pitchFamily="34" charset="0"/>
                </a:endParaRPr>
              </a:p>
              <a:p>
                <a:pPr marL="800100" marR="0" lvl="1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The other hypothesis: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𝑟𝑙</m:t>
                        </m:r>
                      </m:e>
                      <m:sub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𝑥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,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CA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等线" panose="02010600030101010101" pitchFamily="2" charset="-122"/>
                        <a:cs typeface="+mn-cs"/>
                      </a:rPr>
                      <m:t>=</m:t>
                    </m:r>
                    <m:r>
                      <a:rPr kumimoji="0" lang="en-US" altLang="zh-CN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等线" panose="02010600030101010101" pitchFamily="2" charset="-122"/>
                        <a:cs typeface="+mn-cs"/>
                      </a:rPr>
                      <m:t>− </m:t>
                    </m:r>
                    <m:sSub>
                      <m:sSubPr>
                        <m:ctrlPr>
                          <a:rPr kumimoji="0" lang="zh-CN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𝑟𝑠</m:t>
                        </m:r>
                      </m:e>
                      <m:sub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𝑙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 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𝑥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,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CA" altLang="zh-CN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等线" panose="02010600030101010101" pitchFamily="2" charset="-122"/>
                        <a:cs typeface="+mn-cs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grow m:val="on"/>
                        <m:ctrlPr>
                          <a:rPr kumimoji="0" lang="zh-CN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naryPr>
                      <m:sub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𝑖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=0</m:t>
                        </m:r>
                      </m:sub>
                      <m:sup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𝑛</m:t>
                        </m:r>
                        <m:r>
                          <a:rPr kumimoji="0" lang="en-CA" altLang="zh-CN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+mn-cs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kumimoji="0" lang="zh-CN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+mn-cs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+mn-cs"/>
                              </a:rPr>
                              <m:t>𝑖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+mn-cs"/>
                              </a:rPr>
                              <m:t> 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+mn-cs"/>
                              </a:rPr>
                              <m:t>𝑥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+mn-cs"/>
                              </a:rPr>
                              <m:t>,</m:t>
                            </m:r>
                            <m:r>
                              <a:rPr kumimoji="0" lang="en-CA" altLang="zh-CN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+mn-cs"/>
                              </a:rPr>
                              <m:t>𝑦</m:t>
                            </m:r>
                          </m:sub>
                        </m:sSub>
                      </m:e>
                    </m:nary>
                  </m:oMath>
                </a14:m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OPPOSans R" panose="00020600040101010101" pitchFamily="18" charset="-122"/>
                  <a:cs typeface="Arial" panose="020B0604020202020204" pitchFamily="34" charset="0"/>
                </a:endParaRPr>
              </a:p>
              <a:p>
                <a:pPr marL="742950" marR="0" lvl="1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𝑟𝑙</m:t>
                        </m:r>
                      </m:e>
                      <m:sub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CA" altLang="zh-CN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n-CA" altLang="zh-CN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y</m:t>
                        </m:r>
                      </m:sub>
                    </m:sSub>
                  </m:oMath>
                </a14:m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: the combined residual contribution at the x-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th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and y-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th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position of the current block for one hypothesis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𝑟𝑠</m:t>
                        </m:r>
                      </m:e>
                      <m:sub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𝑙</m:t>
                        </m:r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en-CA" altLang="zh-CN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kumimoji="0" lang="en-CA" altLang="zh-CN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y</m:t>
                        </m:r>
                      </m:sub>
                    </m:sSub>
                  </m:oMath>
                </a14:m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: the residual contribution at the x-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th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and y-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th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position of the current block from the LSP coefficient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zh-CN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𝑟</m:t>
                        </m:r>
                      </m:e>
                      <m:sub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0" lang="en-CA" altLang="zh-CN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x</m:t>
                        </m:r>
                        <m:r>
                          <a:rPr kumimoji="0" lang="en-CA" altLang="zh-CN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CA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𝑦</m:t>
                        </m:r>
                      </m:sub>
                    </m:sSub>
                  </m:oMath>
                </a14:m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: the residual contribution at the x-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th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and y-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th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position of the current block from the </a:t>
                </a:r>
                <a:r>
                  <a:rPr kumimoji="0" lang="en-US" altLang="zh-CN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i-th</a:t>
                </a: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non-SP coefficient</a:t>
                </a:r>
              </a:p>
              <a:p>
                <a:pPr marL="742950" marR="0" lvl="1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CA" altLang="zh-CN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等线" panose="02010600030101010101" pitchFamily="2" charset="-122"/>
                        <a:cs typeface="+mn-cs"/>
                      </a:rPr>
                      <m:t>𝑛</m:t>
                    </m:r>
                    <m:r>
                      <a:rPr kumimoji="0" lang="en-CA" altLang="zh-CN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等线" panose="02010600030101010101" pitchFamily="2" charset="-122"/>
                        <a:cs typeface="+mn-cs"/>
                      </a:rPr>
                      <m:t> </m:t>
                    </m:r>
                  </m:oMath>
                </a14:m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OPPOSans R" panose="00020600040101010101" pitchFamily="18" charset="-122"/>
                    <a:cs typeface="Arial" panose="020B0604020202020204" pitchFamily="34" charset="0"/>
                  </a:rPr>
                  <a:t>: the number of non-SP coefficients in the LCG</a:t>
                </a:r>
                <a:endParaRPr lang="en-US" altLang="zh-CN" sz="1600" dirty="0">
                  <a:latin typeface="Arial" panose="020B0604020202020204" pitchFamily="34" charset="0"/>
                  <a:ea typeface="OPPOSans R" panose="00020600040101010101" pitchFamily="18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文本占位符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92" y="1111052"/>
                <a:ext cx="11075380" cy="3008389"/>
              </a:xfrm>
              <a:prstGeom prst="rect">
                <a:avLst/>
              </a:prstGeom>
              <a:blipFill>
                <a:blip r:embed="rId3"/>
                <a:stretch>
                  <a:fillRect l="-220" b="-55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zh-CN">
                <a:latin typeface="Calibri" panose="020F0502020204030204" pitchFamily="34" charset="0"/>
                <a:cs typeface="Calibri" panose="020F0502020204030204" pitchFamily="34" charset="0"/>
              </a:rPr>
              <a:t>residual hypothesis 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of the linked coefficient group</a:t>
            </a:r>
          </a:p>
        </p:txBody>
      </p:sp>
    </p:spTree>
    <p:extLst>
      <p:ext uri="{BB962C8B-B14F-4D97-AF65-F5344CB8AC3E}">
        <p14:creationId xmlns:p14="http://schemas.microsoft.com/office/powerpoint/2010/main" val="3861882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9"/>
          <p:cNvSpPr txBox="1"/>
          <p:nvPr/>
        </p:nvSpPr>
        <p:spPr>
          <a:xfrm>
            <a:off x="261792" y="1111052"/>
            <a:ext cx="10673301" cy="3008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500" b="0" i="0" kern="1200">
                <a:solidFill>
                  <a:srgbClr val="FAFAFA"/>
                </a:solidFill>
                <a:latin typeface="OPPO Sans 3.0 Medium" panose="00020600040101010101" pitchFamily="18" charset="-122"/>
                <a:ea typeface="OPPO Sans 3.0 Medium" panose="00020600040101010101" pitchFamily="18" charset="-122"/>
                <a:cs typeface="OPPO Sans 3.0 Medium" panose="00020600040101010101" pitchFamily="18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Calculating process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If the LSP predicted result is correct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signs of its linked non-SP coefficients are the same as indicated by their decoded sign bits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If the LSP predicted result is incorrect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signs of its linked non-SP coefficients are interpreted as the reverse of their decoded sign bits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endParaRPr lang="en-US" altLang="zh-CN" sz="1600" dirty="0">
              <a:latin typeface="Arial" panose="020B0604020202020204" pitchFamily="34" charset="0"/>
              <a:ea typeface="OPPOSans R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7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Sign correction of non-SP coefficients</a:t>
            </a:r>
          </a:p>
        </p:txBody>
      </p:sp>
    </p:spTree>
    <p:extLst>
      <p:ext uri="{BB962C8B-B14F-4D97-AF65-F5344CB8AC3E}">
        <p14:creationId xmlns:p14="http://schemas.microsoft.com/office/powerpoint/2010/main" val="636971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9"/>
          <p:cNvSpPr txBox="1"/>
          <p:nvPr/>
        </p:nvSpPr>
        <p:spPr>
          <a:xfrm>
            <a:off x="261792" y="1111052"/>
            <a:ext cx="10673301" cy="3008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500" b="0" i="0" kern="1200">
                <a:solidFill>
                  <a:srgbClr val="FAFAFA"/>
                </a:solidFill>
                <a:latin typeface="OPPO Sans 3.0 Medium" panose="00020600040101010101" pitchFamily="18" charset="-122"/>
                <a:ea typeface="OPPO Sans 3.0 Medium" panose="00020600040101010101" pitchFamily="18" charset="-122"/>
                <a:cs typeface="OPPO Sans 3.0 Medium" panose="00020600040101010101" pitchFamily="18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proposed method is implemented on top of the ECM-17.0 software</a:t>
            </a: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8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Experimental results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8C8594B3-F609-409A-9297-B96F91F62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544213"/>
              </p:ext>
            </p:extLst>
          </p:nvPr>
        </p:nvGraphicFramePr>
        <p:xfrm>
          <a:off x="323849" y="2039700"/>
          <a:ext cx="3774059" cy="2668752"/>
        </p:xfrm>
        <a:graphic>
          <a:graphicData uri="http://schemas.openxmlformats.org/drawingml/2006/table">
            <a:tbl>
              <a:tblPr/>
              <a:tblGrid>
                <a:gridCol w="633994">
                  <a:extLst>
                    <a:ext uri="{9D8B030D-6E8A-4147-A177-3AD203B41FA5}">
                      <a16:colId xmlns:a16="http://schemas.microsoft.com/office/drawing/2014/main" val="2784472535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1851436252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327771682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661691616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3919262036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72742638"/>
                    </a:ext>
                  </a:extLst>
                </a:gridCol>
              </a:tblGrid>
              <a:tr h="208497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All Intra Main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39546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 ECM17.0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36327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714778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482381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711904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988795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7271647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074287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Overall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523095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117058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565826"/>
                  </a:ext>
                </a:extLst>
              </a:tr>
              <a:tr h="3654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101063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378912D-09AB-4FE8-90E2-C0DC996B8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304475"/>
              </p:ext>
            </p:extLst>
          </p:nvPr>
        </p:nvGraphicFramePr>
        <p:xfrm>
          <a:off x="4209561" y="2039700"/>
          <a:ext cx="3774059" cy="2668752"/>
        </p:xfrm>
        <a:graphic>
          <a:graphicData uri="http://schemas.openxmlformats.org/drawingml/2006/table">
            <a:tbl>
              <a:tblPr/>
              <a:tblGrid>
                <a:gridCol w="633994">
                  <a:extLst>
                    <a:ext uri="{9D8B030D-6E8A-4147-A177-3AD203B41FA5}">
                      <a16:colId xmlns:a16="http://schemas.microsoft.com/office/drawing/2014/main" val="3636096962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693768893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3996567202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1572423567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3474921978"/>
                    </a:ext>
                  </a:extLst>
                </a:gridCol>
                <a:gridCol w="628013">
                  <a:extLst>
                    <a:ext uri="{9D8B030D-6E8A-4147-A177-3AD203B41FA5}">
                      <a16:colId xmlns:a16="http://schemas.microsoft.com/office/drawing/2014/main" val="146558455"/>
                    </a:ext>
                  </a:extLst>
                </a:gridCol>
              </a:tblGrid>
              <a:tr h="208497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Random Access Main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62111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 </a:t>
                      </a:r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ECM17.0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065368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9447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161264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0.15%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3216794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100.3%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509445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0.33%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7972713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100693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2270930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0.18%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-0.59%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100.3%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5676417"/>
                  </a:ext>
                </a:extLst>
              </a:tr>
              <a:tr h="208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0.59%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772498"/>
                  </a:ext>
                </a:extLst>
              </a:tr>
              <a:tr h="3654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172966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803E0D0F-00A8-4F64-98A6-D54A20D60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853846"/>
              </p:ext>
            </p:extLst>
          </p:nvPr>
        </p:nvGraphicFramePr>
        <p:xfrm>
          <a:off x="8109676" y="2031241"/>
          <a:ext cx="3758475" cy="2677211"/>
        </p:xfrm>
        <a:graphic>
          <a:graphicData uri="http://schemas.openxmlformats.org/drawingml/2006/table">
            <a:tbl>
              <a:tblPr/>
              <a:tblGrid>
                <a:gridCol w="631375">
                  <a:extLst>
                    <a:ext uri="{9D8B030D-6E8A-4147-A177-3AD203B41FA5}">
                      <a16:colId xmlns:a16="http://schemas.microsoft.com/office/drawing/2014/main" val="3234323761"/>
                    </a:ext>
                  </a:extLst>
                </a:gridCol>
                <a:gridCol w="625420">
                  <a:extLst>
                    <a:ext uri="{9D8B030D-6E8A-4147-A177-3AD203B41FA5}">
                      <a16:colId xmlns:a16="http://schemas.microsoft.com/office/drawing/2014/main" val="1845873761"/>
                    </a:ext>
                  </a:extLst>
                </a:gridCol>
                <a:gridCol w="625420">
                  <a:extLst>
                    <a:ext uri="{9D8B030D-6E8A-4147-A177-3AD203B41FA5}">
                      <a16:colId xmlns:a16="http://schemas.microsoft.com/office/drawing/2014/main" val="1592152532"/>
                    </a:ext>
                  </a:extLst>
                </a:gridCol>
                <a:gridCol w="625420">
                  <a:extLst>
                    <a:ext uri="{9D8B030D-6E8A-4147-A177-3AD203B41FA5}">
                      <a16:colId xmlns:a16="http://schemas.microsoft.com/office/drawing/2014/main" val="2572374017"/>
                    </a:ext>
                  </a:extLst>
                </a:gridCol>
                <a:gridCol w="625420">
                  <a:extLst>
                    <a:ext uri="{9D8B030D-6E8A-4147-A177-3AD203B41FA5}">
                      <a16:colId xmlns:a16="http://schemas.microsoft.com/office/drawing/2014/main" val="4139375773"/>
                    </a:ext>
                  </a:extLst>
                </a:gridCol>
                <a:gridCol w="625420">
                  <a:extLst>
                    <a:ext uri="{9D8B030D-6E8A-4147-A177-3AD203B41FA5}">
                      <a16:colId xmlns:a16="http://schemas.microsoft.com/office/drawing/2014/main" val="3005206427"/>
                    </a:ext>
                  </a:extLst>
                </a:gridCol>
              </a:tblGrid>
              <a:tr h="209266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Low delay B Main 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072152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 </a:t>
                      </a:r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ECM17.0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996381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EncT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DecT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8448688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3305644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A2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762335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2413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96786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0.94%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101.1%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99.6%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561041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Overall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0.32%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574033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-1.39%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0.80%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99.5%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98.2%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093689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-0.14%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0.69%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99.8%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596229"/>
                  </a:ext>
                </a:extLst>
              </a:tr>
              <a:tr h="366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 TGM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64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80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19"/>
          <p:cNvSpPr txBox="1"/>
          <p:nvPr/>
        </p:nvSpPr>
        <p:spPr>
          <a:xfrm>
            <a:off x="261792" y="1111052"/>
            <a:ext cx="10673301" cy="30083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704020202090204" pitchFamily="34" charset="0"/>
              <a:buNone/>
              <a:defRPr sz="2500" b="0" i="0" kern="1200">
                <a:solidFill>
                  <a:srgbClr val="FAFAFA"/>
                </a:solidFill>
                <a:latin typeface="OPPO Sans 3.0 Medium" panose="00020600040101010101" pitchFamily="18" charset="-122"/>
                <a:ea typeface="OPPO Sans 3.0 Medium" panose="00020600040101010101" pitchFamily="18" charset="-122"/>
                <a:cs typeface="OPPO Sans 3.0 Medium" panose="00020600040101010101" pitchFamily="18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7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The method proposes to include non-SP coefficients in the calculation of hypotheses for linked sign prediction coefficients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It brings -0.01%/-0.02%/-0.09% BD-rates performance for AI/RA/LD on top of ECM-17.0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It is suggested to further study the proposed method in EE2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Thanks to Alibaba 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for crosschecking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OPPOSans R" panose="00020600040101010101" pitchFamily="18" charset="-122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45A082F-C6C3-8245-845A-6C44C9809FBB}" type="slidenum">
              <a:rPr kumimoji="1" lang="zh-CN" altLang="en-US" smtClean="0"/>
              <a:t>9</a:t>
            </a:fld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0557908-670E-73FA-1F7E-A9F3099C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49586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201F1C"/>
      </a:dk1>
      <a:lt1>
        <a:srgbClr val="FAFAFA"/>
      </a:lt1>
      <a:dk2>
        <a:srgbClr val="201F1C"/>
      </a:dk2>
      <a:lt2>
        <a:srgbClr val="FAFAFA"/>
      </a:lt2>
      <a:accent1>
        <a:srgbClr val="046938"/>
      </a:accent1>
      <a:accent2>
        <a:srgbClr val="2CFF73"/>
      </a:accent2>
      <a:accent3>
        <a:srgbClr val="A07E6D"/>
      </a:accent3>
      <a:accent4>
        <a:srgbClr val="B995FF"/>
      </a:accent4>
      <a:accent5>
        <a:srgbClr val="706C66"/>
      </a:accent5>
      <a:accent6>
        <a:srgbClr val="C3BFB9"/>
      </a:accent6>
      <a:hlink>
        <a:srgbClr val="046938"/>
      </a:hlink>
      <a:folHlink>
        <a:srgbClr val="DDD9D3"/>
      </a:folHlink>
    </a:clrScheme>
    <a:fontScheme name="OPPO Sans">
      <a:majorFont>
        <a:latin typeface="OPPO Sans"/>
        <a:ea typeface="OPPO Sans"/>
        <a:cs typeface=""/>
      </a:majorFont>
      <a:minorFont>
        <a:latin typeface="OPPO Sans"/>
        <a:ea typeface="OPPO 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7163</TotalTime>
  <Words>1088</Words>
  <Application>Microsoft Office PowerPoint</Application>
  <PresentationFormat>宽屏</PresentationFormat>
  <Paragraphs>266</Paragraphs>
  <Slides>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OPPO Sans</vt:lpstr>
      <vt:lpstr>OPPO Sans Medium</vt:lpstr>
      <vt:lpstr>等线</vt:lpstr>
      <vt:lpstr>Arial</vt:lpstr>
      <vt:lpstr>Calibri</vt:lpstr>
      <vt:lpstr>Cambria Math</vt:lpstr>
      <vt:lpstr>Wingdings</vt:lpstr>
      <vt:lpstr>Office 主题​​</vt:lpstr>
      <vt:lpstr>Non-EE2: On Sign Prediction JVET-AM0069</vt:lpstr>
      <vt:lpstr>Background</vt:lpstr>
      <vt:lpstr>Example</vt:lpstr>
      <vt:lpstr>Proposal</vt:lpstr>
      <vt:lpstr>Non-SP coefficients linking process</vt:lpstr>
      <vt:lpstr>The residual hypothesis of the linked coefficient group</vt:lpstr>
      <vt:lpstr>Sign correction of non-SP coefficients</vt:lpstr>
      <vt:lpstr>Experimental results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陈霜(Sher)</dc:creator>
  <cp:lastModifiedBy>张玉槐(Yuhuai Zhang)</cp:lastModifiedBy>
  <cp:revision>205</cp:revision>
  <dcterms:created xsi:type="dcterms:W3CDTF">2022-11-04T10:00:12Z</dcterms:created>
  <dcterms:modified xsi:type="dcterms:W3CDTF">2025-06-29T05:08:31Z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2052-3.9.6.6441</vt:lpwstr>
  </property>
</Properties>
</file>