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58" r:id="rId5"/>
    <p:sldId id="259" r:id="rId6"/>
    <p:sldId id="260" r:id="rId7"/>
    <p:sldId id="266" r:id="rId8"/>
    <p:sldId id="257" r:id="rId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58BC-BC4B-40B7-8429-4AF8F4C63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AB0AD-5602-40EA-BD05-A75F3E146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11FC6-28CB-4295-ADB6-7CF45D41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143BC-6624-49CC-B403-22217F420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29BB8-5EE2-471E-8845-BA52D348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629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32FB-8A33-4917-AA8B-675D6CEC2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AA909-4421-4E3C-AC76-9111C9B98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2C699-D9B6-418B-BE1B-07C3D74D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67EB-C956-41B3-A146-0B85A280B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99A2D-FDBD-442B-B402-BEECA03F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9844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257A-7AB6-4A0B-A58F-053F8053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7D63B-656E-482F-BB03-63E22D799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920CF-262B-4AD2-9B4C-68C02DDFE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07597-F64B-4381-BE31-EEC507AC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5AB76-B22A-4D09-87FC-1E22B2C9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8635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72569-6C74-467F-874D-FC1974E21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59720-29AB-4E88-A1A8-C0A334669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5E1D5-745E-409E-B800-FDE6E56FB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9C2E9-5C0E-43DD-9B96-77452801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C9157-7092-45CA-AF74-A7C9EAAE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AE845-4553-4CEC-B149-0004D748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0347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8AC5-B130-4123-A382-49FAEDE21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3E4EA-B2AF-425D-9799-FA9DC769D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73300-968A-4F42-9288-BB1D41D07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8ABFF0-1BE9-4909-97FC-314DF81D3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55C475-0B22-455F-8417-C2DECB2C8B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B27321-BCF6-427A-A05B-44FD684EC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9DCADA-4EF2-4D71-A44C-79D4E713D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58DA0-8EB5-4FEE-991E-5694C37E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8372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1073-2B90-43A9-99ED-7AD446385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3892E1-6ABE-43FA-B899-0F7B36CF3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9A824-9596-4A65-B173-5E494838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767A7-7070-45F2-953C-4D78A8045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940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87D25E-3479-4DDF-80E6-C4507C1C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753CDC-E62F-4B4D-B3DC-76118BC80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F68FA-2EF0-45B6-8DE8-B85BCABC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6687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929E-5FFC-4F3B-9FA8-65CBA0C81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87520-4403-4951-A1A0-7F7878114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C82F4-0CC3-42E7-B14C-8D6202157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3932B-449B-47BE-AED2-E3A8F8C5E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59157-566F-4018-9688-43450ED7C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1F252-F9CD-45FE-BAEC-B579315C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8980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50E34-C186-4DC9-9C5B-A61644324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2AC91C-FC62-4AFF-8A02-A1AA08DF8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5EA95-B371-447C-AD7A-EF00A31FF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C0C4A-0DFB-4A37-A5E4-9FF0E9521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A6FC6-3A5A-49B5-A8B8-549253574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634FA-43F7-48C8-B130-795F5648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4571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2E779-FB9B-448E-A438-4310BA0FC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784CC-595B-484F-9116-AB77943DF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EF1C5-7F79-40FA-B16B-38AC7C527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D2162-1219-44CA-ABBD-CB73E47D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C2E52-263A-49C4-A29C-17A46DFF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82312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936DB0-A0A0-4D13-8173-899241ECA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A23EE-E205-4D5A-8C1B-BA7CFE901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5BACF-17DD-4833-8CBC-F805C11F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0C427-5094-40EE-A2B7-0975EDE7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09AD3-A58A-430A-BF38-5D298DE16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223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6E1FF-B0B5-4C64-AEE3-F9279C68F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8D278-961C-432E-889A-D8267BED9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A53CC-D96B-48AB-95CB-1CAEB8367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7A4EB-98EB-4BFB-8A27-D68E4F70013B}" type="datetimeFigureOut">
              <a:rPr lang="LID4096" smtClean="0"/>
              <a:t>06/29/2025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1F9EA-2A82-44FD-B5E1-355FF9863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39067-2FEA-4656-B7C2-42C55E3AF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EC83-BFFB-443B-8883-33B20585ED4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125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vet-experts.org/doc_end_user/current_document.php?id=15148" TargetMode="External"/><Relationship Id="rId2" Type="http://schemas.openxmlformats.org/officeDocument/2006/relationships/hyperlink" Target="https://jvet-experts.org/doc_end_user/current_document.php?id=1552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vet-experts.org/doc_end_user/current_document.php?id=1481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E7D3-5432-4D34-8FC8-F6FB19CE21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JVET-AM0050</a:t>
            </a:r>
            <a:br>
              <a:rPr lang="en-US" dirty="0"/>
            </a:br>
            <a:r>
              <a:rPr lang="en-US" dirty="0"/>
              <a:t>AHG 14: Work on NN-coded Base Layer in VTM / NNVC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36D96-C76D-4383-804D-2C0C4CBEE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F. Brand, T. </a:t>
            </a:r>
            <a:r>
              <a:rPr lang="en-GB" dirty="0" err="1"/>
              <a:t>Solovyev</a:t>
            </a:r>
            <a:r>
              <a:rPr lang="en-GB" dirty="0"/>
              <a:t>, E. </a:t>
            </a:r>
            <a:r>
              <a:rPr lang="en-GB" dirty="0" err="1"/>
              <a:t>Alshina</a:t>
            </a:r>
            <a:r>
              <a:rPr lang="en-GB" dirty="0"/>
              <a:t> (Huawei)</a:t>
            </a:r>
          </a:p>
          <a:p>
            <a:r>
              <a:rPr lang="en-GB" dirty="0"/>
              <a:t>F. Urban, F. Galpin (Interdigital)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2553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CD56-C4D3-4E5C-8C8F-FA7FF1DED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Neural Network Coded </a:t>
            </a:r>
            <a:r>
              <a:rPr lang="en-GB" dirty="0" err="1"/>
              <a:t>Baselayer</a:t>
            </a:r>
            <a:r>
              <a:rPr lang="en-GB"/>
              <a:t> 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021C-0CEF-4B9A-BB51-B67FB8B9D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387107" cy="466725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Combination of NN-based and conventional video coding</a:t>
            </a:r>
          </a:p>
          <a:p>
            <a:r>
              <a:rPr lang="en-GB" dirty="0"/>
              <a:t>Use NN-coded frame as reference </a:t>
            </a:r>
          </a:p>
          <a:p>
            <a:pPr lvl="1"/>
            <a:r>
              <a:rPr lang="en-GB" dirty="0"/>
              <a:t>Allows </a:t>
            </a:r>
            <a:r>
              <a:rPr lang="en-GB" b="1" i="1" dirty="0"/>
              <a:t>all coding tools of NNVC </a:t>
            </a:r>
            <a:r>
              <a:rPr lang="en-GB" dirty="0"/>
              <a:t>to act on top of NN-coded </a:t>
            </a:r>
            <a:r>
              <a:rPr lang="en-GB" dirty="0" err="1"/>
              <a:t>refPic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Makes use of existing structures within VTM (</a:t>
            </a:r>
            <a:r>
              <a:rPr lang="en-GB" dirty="0" err="1"/>
              <a:t>RefPicList</a:t>
            </a:r>
            <a:r>
              <a:rPr lang="en-GB" dirty="0"/>
              <a:t>, ML coding)</a:t>
            </a:r>
          </a:p>
          <a:p>
            <a:r>
              <a:rPr lang="en-GB" dirty="0"/>
              <a:t>Framework for ML coding was proposed in JVET-AL0243</a:t>
            </a:r>
          </a:p>
          <a:p>
            <a:pPr lvl="1"/>
            <a:r>
              <a:rPr lang="en-GB" dirty="0"/>
              <a:t>Pass externally NN coded YUV file to encoder and decoder</a:t>
            </a:r>
          </a:p>
          <a:p>
            <a:pPr lvl="1"/>
            <a:r>
              <a:rPr lang="en-GB" dirty="0"/>
              <a:t>Relies on external information for rate computation</a:t>
            </a:r>
          </a:p>
          <a:p>
            <a:pPr lvl="1"/>
            <a:r>
              <a:rPr lang="en-GB" dirty="0"/>
              <a:t>Introduced in AhG11/14 telco</a:t>
            </a:r>
          </a:p>
          <a:p>
            <a:pPr lvl="1"/>
            <a:r>
              <a:rPr lang="en-GB" dirty="0"/>
              <a:t>Just first step of integration, was not really decodable </a:t>
            </a:r>
          </a:p>
          <a:p>
            <a:r>
              <a:rPr lang="en-GB" dirty="0"/>
              <a:t>Mandate during telco to integrate NN bitstream into main bitstream</a:t>
            </a:r>
          </a:p>
          <a:p>
            <a:pPr lvl="1"/>
            <a:endParaRPr lang="en-GB" dirty="0"/>
          </a:p>
          <a:p>
            <a:pPr lvl="1"/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A20BB7-FA26-42A5-B7A1-6C040DD65315}"/>
              </a:ext>
            </a:extLst>
          </p:cNvPr>
          <p:cNvGrpSpPr/>
          <p:nvPr/>
        </p:nvGrpSpPr>
        <p:grpSpPr>
          <a:xfrm>
            <a:off x="8167847" y="2026420"/>
            <a:ext cx="3799002" cy="2805159"/>
            <a:chOff x="603475" y="3054040"/>
            <a:chExt cx="3799002" cy="280515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13020CB-6DEB-4838-87B0-883712D95381}"/>
                </a:ext>
              </a:extLst>
            </p:cNvPr>
            <p:cNvSpPr/>
            <p:nvPr/>
          </p:nvSpPr>
          <p:spPr>
            <a:xfrm>
              <a:off x="1127448" y="3939405"/>
              <a:ext cx="348791" cy="66930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73BD972-884D-4F71-B042-09A292BEEA9F}"/>
                </a:ext>
              </a:extLst>
            </p:cNvPr>
            <p:cNvSpPr/>
            <p:nvPr/>
          </p:nvSpPr>
          <p:spPr>
            <a:xfrm>
              <a:off x="1713481" y="3939405"/>
              <a:ext cx="348791" cy="6693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b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28AAC4-9A5D-4C51-A358-386CC39266BF}"/>
                </a:ext>
              </a:extLst>
            </p:cNvPr>
            <p:cNvSpPr/>
            <p:nvPr/>
          </p:nvSpPr>
          <p:spPr>
            <a:xfrm>
              <a:off x="2328581" y="3939405"/>
              <a:ext cx="348791" cy="6693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B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4CA6E9-A7EC-4294-9538-CA43284A3F60}"/>
                </a:ext>
              </a:extLst>
            </p:cNvPr>
            <p:cNvSpPr/>
            <p:nvPr/>
          </p:nvSpPr>
          <p:spPr>
            <a:xfrm>
              <a:off x="2942894" y="3939405"/>
              <a:ext cx="348791" cy="6693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b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BF10D5D-05FE-4640-A3BE-6B4DDC972B9E}"/>
                </a:ext>
              </a:extLst>
            </p:cNvPr>
            <p:cNvSpPr/>
            <p:nvPr/>
          </p:nvSpPr>
          <p:spPr>
            <a:xfrm>
              <a:off x="3538353" y="3939404"/>
              <a:ext cx="348791" cy="66930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05751F-EA95-4B12-A452-3D5BE5128A8B}"/>
                </a:ext>
              </a:extLst>
            </p:cNvPr>
            <p:cNvSpPr txBox="1"/>
            <p:nvPr/>
          </p:nvSpPr>
          <p:spPr>
            <a:xfrm>
              <a:off x="819634" y="3054040"/>
              <a:ext cx="34145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u="sng" dirty="0">
                  <a:solidFill>
                    <a:schemeClr val="tx1"/>
                  </a:solidFill>
                </a:rPr>
                <a:t>Hybrid codec with </a:t>
              </a:r>
              <a:r>
                <a:rPr lang="en-GB" sz="1800" b="1" u="sng" dirty="0">
                  <a:solidFill>
                    <a:schemeClr val="tx1"/>
                  </a:solidFill>
                </a:rPr>
                <a:t>AI coded </a:t>
              </a:r>
              <a:r>
                <a:rPr lang="en-GB" sz="1800" b="1" u="sng" dirty="0" err="1">
                  <a:solidFill>
                    <a:schemeClr val="tx1"/>
                  </a:solidFill>
                </a:rPr>
                <a:t>RefPic</a:t>
              </a:r>
              <a:endParaRPr lang="en-DE" sz="1800" b="1" u="sng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29A2A42-2158-4611-B406-B588B9E852BF}"/>
                </a:ext>
              </a:extLst>
            </p:cNvPr>
            <p:cNvSpPr/>
            <p:nvPr/>
          </p:nvSpPr>
          <p:spPr>
            <a:xfrm>
              <a:off x="3538352" y="5115443"/>
              <a:ext cx="348791" cy="66930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4FA613-4B44-45AD-8CC8-204158586505}"/>
                </a:ext>
              </a:extLst>
            </p:cNvPr>
            <p:cNvSpPr/>
            <p:nvPr/>
          </p:nvSpPr>
          <p:spPr>
            <a:xfrm>
              <a:off x="1122054" y="5097114"/>
              <a:ext cx="348791" cy="66930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7A4A8C13-8D12-45AF-BB39-130E00F94DF5}"/>
                </a:ext>
              </a:extLst>
            </p:cNvPr>
            <p:cNvCxnSpPr>
              <a:cxnSpLocks/>
              <a:stCxn id="12" idx="0"/>
              <a:endCxn id="5" idx="1"/>
            </p:cNvCxnSpPr>
            <p:nvPr/>
          </p:nvCxnSpPr>
          <p:spPr>
            <a:xfrm rot="16200000" flipV="1">
              <a:off x="800421" y="4601085"/>
              <a:ext cx="823057" cy="169002"/>
            </a:xfrm>
            <a:prstGeom prst="bentConnector4">
              <a:avLst>
                <a:gd name="adj1" fmla="val 29670"/>
                <a:gd name="adj2" fmla="val 238456"/>
              </a:avLst>
            </a:prstGeom>
            <a:ln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0A6EA0B1-5E51-4994-81EB-48C70F66BD98}"/>
                </a:ext>
              </a:extLst>
            </p:cNvPr>
            <p:cNvCxnSpPr>
              <a:cxnSpLocks/>
              <a:stCxn id="11" idx="0"/>
              <a:endCxn id="9" idx="1"/>
            </p:cNvCxnSpPr>
            <p:nvPr/>
          </p:nvCxnSpPr>
          <p:spPr>
            <a:xfrm rot="16200000" flipV="1">
              <a:off x="3204858" y="4607552"/>
              <a:ext cx="841387" cy="174395"/>
            </a:xfrm>
            <a:prstGeom prst="bentConnector4">
              <a:avLst>
                <a:gd name="adj1" fmla="val 30113"/>
                <a:gd name="adj2" fmla="val 197896"/>
              </a:avLst>
            </a:prstGeom>
            <a:ln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2CD9361-0D7A-4AE6-8D42-6244C9692374}"/>
                </a:ext>
              </a:extLst>
            </p:cNvPr>
            <p:cNvSpPr/>
            <p:nvPr/>
          </p:nvSpPr>
          <p:spPr>
            <a:xfrm>
              <a:off x="603475" y="4949653"/>
              <a:ext cx="3799002" cy="909546"/>
            </a:xfrm>
            <a:prstGeom prst="rect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8268E4-2AF4-4008-8635-60488865DFFB}"/>
                </a:ext>
              </a:extLst>
            </p:cNvPr>
            <p:cNvSpPr txBox="1"/>
            <p:nvPr/>
          </p:nvSpPr>
          <p:spPr>
            <a:xfrm>
              <a:off x="1887876" y="5551422"/>
              <a:ext cx="1287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i="1" dirty="0">
                  <a:solidFill>
                    <a:schemeClr val="tx1"/>
                  </a:solidFill>
                </a:rPr>
                <a:t>AI image codec</a:t>
              </a:r>
              <a:endParaRPr lang="en-DE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Connector: Elbow 54">
              <a:extLst>
                <a:ext uri="{FF2B5EF4-FFF2-40B4-BE49-F238E27FC236}">
                  <a16:creationId xmlns:a16="http://schemas.microsoft.com/office/drawing/2014/main" id="{214B9F67-AB37-4DD9-807A-7E617AFED723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H="1" flipV="1">
              <a:off x="1594861" y="3627842"/>
              <a:ext cx="12700" cy="586033"/>
            </a:xfrm>
            <a:prstGeom prst="curvedConnector3">
              <a:avLst>
                <a:gd name="adj1" fmla="val 1800000"/>
              </a:avLst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or: Elbow 56">
              <a:extLst>
                <a:ext uri="{FF2B5EF4-FFF2-40B4-BE49-F238E27FC236}">
                  <a16:creationId xmlns:a16="http://schemas.microsoft.com/office/drawing/2014/main" id="{55B83FBA-DE59-46CC-9502-C257889FF03F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 flipV="1">
              <a:off x="3415020" y="3623127"/>
              <a:ext cx="1" cy="595459"/>
            </a:xfrm>
            <a:prstGeom prst="curvedConnector3">
              <a:avLst>
                <a:gd name="adj1" fmla="val -22860000000"/>
              </a:avLst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or: Elbow 63">
              <a:extLst>
                <a:ext uri="{FF2B5EF4-FFF2-40B4-BE49-F238E27FC236}">
                  <a16:creationId xmlns:a16="http://schemas.microsoft.com/office/drawing/2014/main" id="{15F73879-F381-49B9-BF45-62CDE1F9BFF0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H="1" flipV="1">
              <a:off x="2810134" y="3613702"/>
              <a:ext cx="12700" cy="614313"/>
            </a:xfrm>
            <a:prstGeom prst="curvedConnector3">
              <a:avLst>
                <a:gd name="adj1" fmla="val 1800000"/>
              </a:avLst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or: Elbow 69">
              <a:extLst>
                <a:ext uri="{FF2B5EF4-FFF2-40B4-BE49-F238E27FC236}">
                  <a16:creationId xmlns:a16="http://schemas.microsoft.com/office/drawing/2014/main" id="{48041D3B-8E7A-4790-92B0-F39BFE843CE2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H="1" flipV="1">
              <a:off x="1902411" y="3320292"/>
              <a:ext cx="12700" cy="1201133"/>
            </a:xfrm>
            <a:prstGeom prst="curvedConnector3">
              <a:avLst>
                <a:gd name="adj1" fmla="val 3712496"/>
              </a:avLst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or: Elbow 74">
              <a:extLst>
                <a:ext uri="{FF2B5EF4-FFF2-40B4-BE49-F238E27FC236}">
                  <a16:creationId xmlns:a16="http://schemas.microsoft.com/office/drawing/2014/main" id="{7ED1ECA7-5ABC-45B0-A62E-1B887D9C4DB5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V="1">
              <a:off x="2195428" y="3613308"/>
              <a:ext cx="12700" cy="615100"/>
            </a:xfrm>
            <a:prstGeom prst="curvedConnector3">
              <a:avLst>
                <a:gd name="adj1" fmla="val 1800000"/>
              </a:avLst>
            </a:prstGeom>
            <a:ln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or: Elbow 69">
              <a:extLst>
                <a:ext uri="{FF2B5EF4-FFF2-40B4-BE49-F238E27FC236}">
                  <a16:creationId xmlns:a16="http://schemas.microsoft.com/office/drawing/2014/main" id="{D882CF75-68C0-488E-8146-AB544610030F}"/>
                </a:ext>
              </a:extLst>
            </p:cNvPr>
            <p:cNvCxnSpPr/>
            <p:nvPr/>
          </p:nvCxnSpPr>
          <p:spPr bwMode="auto">
            <a:xfrm rot="5400000" flipH="1" flipV="1">
              <a:off x="3107682" y="3313370"/>
              <a:ext cx="12700" cy="1201133"/>
            </a:xfrm>
            <a:prstGeom prst="curvedConnector3">
              <a:avLst>
                <a:gd name="adj1" fmla="val 3712496"/>
              </a:avLst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944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7ABC-D06D-46D7-AB34-C01351B1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Changes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A6635-F431-4C6A-B405-4EAF075DB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51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Including the  bitstream for </a:t>
            </a:r>
            <a:r>
              <a:rPr lang="en-GB" b="1" i="1" dirty="0"/>
              <a:t>NN coded </a:t>
            </a:r>
            <a:r>
              <a:rPr lang="en-GB" b="1" i="1" dirty="0" err="1"/>
              <a:t>refPic</a:t>
            </a:r>
            <a:r>
              <a:rPr lang="en-GB" b="1" i="1" dirty="0"/>
              <a:t> </a:t>
            </a:r>
            <a:r>
              <a:rPr lang="en-GB" dirty="0"/>
              <a:t>into the new NAL unit</a:t>
            </a:r>
          </a:p>
          <a:p>
            <a:r>
              <a:rPr lang="en-GB" dirty="0"/>
              <a:t>Decoding AI-coded frame together with hybrid codec (runtime includes both processes)</a:t>
            </a:r>
          </a:p>
          <a:p>
            <a:r>
              <a:rPr lang="en-GB" dirty="0"/>
              <a:t>Encoding AI-coded frame together with hybrid codec (runtime includes both processes)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No need for external reference frames as external </a:t>
            </a:r>
            <a:r>
              <a:rPr lang="en-GB" dirty="0" err="1">
                <a:sym typeface="Wingdings" panose="05000000000000000000" pitchFamily="2" charset="2"/>
              </a:rPr>
              <a:t>yuv</a:t>
            </a:r>
            <a:r>
              <a:rPr lang="en-GB" dirty="0">
                <a:sym typeface="Wingdings" panose="05000000000000000000" pitchFamily="2" charset="2"/>
              </a:rPr>
              <a:t> file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Normal encoding and decoding is possible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Decoder can be verified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Original functionalities (external </a:t>
            </a:r>
            <a:r>
              <a:rPr lang="en-GB" dirty="0" err="1">
                <a:sym typeface="Wingdings" panose="05000000000000000000" pitchFamily="2" charset="2"/>
              </a:rPr>
              <a:t>yuv</a:t>
            </a:r>
            <a:r>
              <a:rPr lang="en-GB" dirty="0">
                <a:sym typeface="Wingdings" panose="05000000000000000000" pitchFamily="2" charset="2"/>
              </a:rPr>
              <a:t>, csv,…) are also supported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GB" dirty="0">
                <a:sym typeface="Wingdings" panose="05000000000000000000" pitchFamily="2" charset="2"/>
              </a:rPr>
              <a:t>Easy to link </a:t>
            </a:r>
            <a:r>
              <a:rPr lang="en-GB" b="1" i="1" dirty="0">
                <a:sym typeface="Wingdings" panose="05000000000000000000" pitchFamily="2" charset="2"/>
              </a:rPr>
              <a:t>any NN image codec </a:t>
            </a:r>
            <a:r>
              <a:rPr lang="en-GB" dirty="0">
                <a:sym typeface="Wingdings" panose="05000000000000000000" pitchFamily="2" charset="2"/>
              </a:rPr>
              <a:t>(encoder/decoder) for experiments </a:t>
            </a:r>
          </a:p>
          <a:p>
            <a:pPr>
              <a:buFont typeface="Wingdings" panose="05000000000000000000" pitchFamily="2" charset="2"/>
              <a:buChar char="à"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51535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FDAD-BC63-4B55-ADAA-C684FA7A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Including bitstream in NAL unit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C179F-395A-4A36-B67A-C26A6BEBD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Turned on by “--</a:t>
            </a:r>
            <a:r>
              <a:rPr lang="en-GB" sz="2400" dirty="0" err="1"/>
              <a:t>IncludeExternalBitstream</a:t>
            </a:r>
            <a:r>
              <a:rPr lang="en-GB" sz="2400" dirty="0"/>
              <a:t>=1”</a:t>
            </a:r>
          </a:p>
          <a:p>
            <a:r>
              <a:rPr lang="en-GB" sz="2400" dirty="0"/>
              <a:t>If turned on, no rate is added from csv file</a:t>
            </a:r>
          </a:p>
          <a:p>
            <a:r>
              <a:rPr lang="en-GB" sz="2400" dirty="0"/>
              <a:t>Instead bitstream file is read and written into main bitstream with new NAL unit</a:t>
            </a:r>
          </a:p>
          <a:p>
            <a:pPr lvl="1"/>
            <a:r>
              <a:rPr lang="en-GB" sz="2000" dirty="0"/>
              <a:t>Path to bitstream file in csv or from encoder call (see later)</a:t>
            </a:r>
          </a:p>
          <a:p>
            <a:pPr lvl="1"/>
            <a:r>
              <a:rPr lang="en-GB" sz="2000" dirty="0"/>
              <a:t>Rate is taken into account automatically</a:t>
            </a:r>
            <a:endParaRPr lang="en-GB" dirty="0"/>
          </a:p>
          <a:p>
            <a:r>
              <a:rPr lang="en-GB" sz="2400" dirty="0"/>
              <a:t>Works still with additional </a:t>
            </a:r>
            <a:r>
              <a:rPr lang="en-GB" sz="2400" dirty="0" err="1"/>
              <a:t>yuv</a:t>
            </a:r>
            <a:r>
              <a:rPr lang="en-GB" sz="2400" dirty="0"/>
              <a:t> as input and csv files (if needed)</a:t>
            </a:r>
          </a:p>
          <a:p>
            <a:r>
              <a:rPr lang="en-GB" sz="2400" dirty="0"/>
              <a:t>Only requirement: Individual bitstream files for each frame</a:t>
            </a:r>
          </a:p>
        </p:txBody>
      </p:sp>
    </p:spTree>
    <p:extLst>
      <p:ext uri="{BB962C8B-B14F-4D97-AF65-F5344CB8AC3E}">
        <p14:creationId xmlns:p14="http://schemas.microsoft.com/office/powerpoint/2010/main" val="988841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5DEB-F816-4DE5-AB0D-0D819EFF1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Decoding AI-coded frame at runtime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9F47A-1074-402D-BE99-E9991A864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65710" cy="4351338"/>
          </a:xfrm>
        </p:spPr>
        <p:txBody>
          <a:bodyPr>
            <a:normAutofit/>
          </a:bodyPr>
          <a:lstStyle/>
          <a:p>
            <a:r>
              <a:rPr lang="en-GB" sz="2000" dirty="0"/>
              <a:t>Only works if AI-Coder NAL unit is present</a:t>
            </a:r>
          </a:p>
          <a:p>
            <a:r>
              <a:rPr lang="en-GB" sz="2000" dirty="0"/>
              <a:t>When NAL unit is encountered:</a:t>
            </a:r>
          </a:p>
          <a:p>
            <a:pPr lvl="1"/>
            <a:r>
              <a:rPr lang="en-GB" sz="1800" dirty="0"/>
              <a:t>Read bitstream from NAL unit</a:t>
            </a:r>
          </a:p>
          <a:p>
            <a:pPr lvl="1"/>
            <a:r>
              <a:rPr lang="en-GB" sz="1800" dirty="0"/>
              <a:t>Write bitstream in “</a:t>
            </a:r>
            <a:r>
              <a:rPr lang="en-GB" sz="1800" dirty="0" err="1"/>
              <a:t>tmp.bin</a:t>
            </a:r>
            <a:r>
              <a:rPr lang="en-GB" sz="1800" dirty="0"/>
              <a:t>”</a:t>
            </a:r>
          </a:p>
          <a:p>
            <a:pPr lvl="1"/>
            <a:r>
              <a:rPr lang="en-GB" sz="1800" dirty="0"/>
              <a:t>Call bash script “run_NN_decoder.sh “ which calls the neural decoder</a:t>
            </a:r>
          </a:p>
          <a:p>
            <a:pPr lvl="1"/>
            <a:r>
              <a:rPr lang="en-GB" sz="1800" dirty="0"/>
              <a:t>Read resulting </a:t>
            </a:r>
            <a:r>
              <a:rPr lang="en-GB" sz="1800" dirty="0" err="1"/>
              <a:t>yuv</a:t>
            </a:r>
            <a:r>
              <a:rPr lang="en-GB" sz="1800" dirty="0"/>
              <a:t> frame and copy it into the reconstructed picture buffer of Layer 0</a:t>
            </a:r>
          </a:p>
          <a:p>
            <a:r>
              <a:rPr lang="en-GB" sz="2000" dirty="0"/>
              <a:t>External YUV path does not have to be passed to decoder</a:t>
            </a:r>
          </a:p>
          <a:p>
            <a:r>
              <a:rPr lang="en-GB" sz="2000" dirty="0"/>
              <a:t>Ensures that bitstream is decodable!</a:t>
            </a:r>
          </a:p>
          <a:p>
            <a:r>
              <a:rPr lang="en-GB" sz="2000" dirty="0"/>
              <a:t>To use different decoder: Modify “run_NN_decoder.sh”</a:t>
            </a:r>
            <a:endParaRPr lang="LID4096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E2BCE1-B6E9-4948-85CE-C9BCC025FC88}"/>
              </a:ext>
            </a:extLst>
          </p:cNvPr>
          <p:cNvSpPr txBox="1"/>
          <p:nvPr/>
        </p:nvSpPr>
        <p:spPr>
          <a:xfrm>
            <a:off x="6369221" y="3757924"/>
            <a:ext cx="5044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Example script “run_AI_decoder.sh”</a:t>
            </a:r>
            <a:endParaRPr lang="LID4096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9655B9-C534-484F-B546-0B258F2FC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977" y="1865755"/>
            <a:ext cx="5783036" cy="190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46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3AE4-E046-4A0A-B8BA-AD5F7EA5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Encoding AI-coded frame at runtime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433CB-F09F-45CD-849B-F63C32E97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Turned on by “--</a:t>
            </a:r>
            <a:r>
              <a:rPr lang="en-GB" sz="2400" dirty="0" err="1"/>
              <a:t>EncodeAIReference</a:t>
            </a:r>
            <a:r>
              <a:rPr lang="en-GB" sz="2400" dirty="0"/>
              <a:t>=1”</a:t>
            </a:r>
          </a:p>
          <a:p>
            <a:r>
              <a:rPr lang="en-GB" sz="2400" dirty="0"/>
              <a:t>Write original frame into </a:t>
            </a:r>
            <a:r>
              <a:rPr lang="en-GB" sz="2400" dirty="0" err="1"/>
              <a:t>yuv</a:t>
            </a:r>
            <a:r>
              <a:rPr lang="en-GB" sz="2400" dirty="0"/>
              <a:t> file</a:t>
            </a:r>
          </a:p>
          <a:p>
            <a:r>
              <a:rPr lang="en-GB" sz="2400" dirty="0"/>
              <a:t>Call bash script to run external encoder</a:t>
            </a:r>
          </a:p>
          <a:p>
            <a:r>
              <a:rPr lang="en-GB" sz="2400" dirty="0"/>
              <a:t>Read reconstructed frame from resulting </a:t>
            </a:r>
            <a:r>
              <a:rPr lang="en-GB" sz="2400" dirty="0" err="1"/>
              <a:t>yuv</a:t>
            </a:r>
            <a:r>
              <a:rPr lang="en-GB" sz="2400" dirty="0"/>
              <a:t> and set it as reconstructed frame </a:t>
            </a:r>
          </a:p>
          <a:p>
            <a:r>
              <a:rPr lang="en-GB" sz="2400" dirty="0"/>
              <a:t>Read bitstream file and include in the main bitstream</a:t>
            </a:r>
          </a:p>
          <a:p>
            <a:r>
              <a:rPr lang="en-GB" sz="2400" dirty="0"/>
              <a:t>No need for external </a:t>
            </a:r>
            <a:r>
              <a:rPr lang="en-GB" sz="2400" dirty="0" err="1"/>
              <a:t>yuv</a:t>
            </a:r>
            <a:r>
              <a:rPr lang="en-GB" sz="2400" dirty="0"/>
              <a:t> sequence and csv files</a:t>
            </a:r>
            <a:endParaRPr lang="LID4096" sz="2400" dirty="0"/>
          </a:p>
        </p:txBody>
      </p:sp>
    </p:spTree>
    <p:extLst>
      <p:ext uri="{BB962C8B-B14F-4D97-AF65-F5344CB8AC3E}">
        <p14:creationId xmlns:p14="http://schemas.microsoft.com/office/powerpoint/2010/main" val="117557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AB64B-8E46-456E-BD67-A690355F8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33CA0-42A5-4D7E-B605-8BC59CA4F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88133" cy="45921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000" dirty="0"/>
              <a:t>Due to current restrictions of framework: Test only on first I frame of sequence with LMCS off (both test and anchor)</a:t>
            </a:r>
          </a:p>
          <a:p>
            <a:pPr marL="0" indent="0">
              <a:buNone/>
            </a:pPr>
            <a:r>
              <a:rPr lang="en-GB" sz="2000" dirty="0"/>
              <a:t>NN-based coder: DCVC-FM intra coder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Results similar to results obtained in previous contributions (</a:t>
            </a:r>
            <a:r>
              <a:rPr lang="en-US" sz="2000" b="0" i="0" dirty="0">
                <a:effectLst/>
                <a:latin typeface="Arial" panose="020B0604020202020204" pitchFamily="34" charset="0"/>
                <a:hlinkClick r:id="rId2"/>
              </a:rPr>
              <a:t>JVET-AL0196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, </a:t>
            </a:r>
            <a:r>
              <a:rPr lang="en-US" sz="2000" b="0" i="0" dirty="0">
                <a:effectLst/>
                <a:latin typeface="Arial" panose="020B0604020202020204" pitchFamily="34" charset="0"/>
                <a:hlinkClick r:id="rId3"/>
              </a:rPr>
              <a:t>JVET-AK0177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, </a:t>
            </a:r>
            <a:r>
              <a:rPr lang="en-US" sz="2000" b="0" i="0" dirty="0">
                <a:effectLst/>
                <a:latin typeface="Arial" panose="020B0604020202020204" pitchFamily="34" charset="0"/>
                <a:hlinkClick r:id="rId4"/>
              </a:rPr>
              <a:t>JVET-AJ0208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)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Bug: Rare decoding mismatch for two Class </a:t>
            </a:r>
            <a:r>
              <a:rPr lang="en-GB" sz="2000"/>
              <a:t>A sequences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CA" sz="2100" dirty="0"/>
              <a:t>Further work is planned in the next meeting circle</a:t>
            </a:r>
            <a:endParaRPr lang="en-GB" sz="21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19CD847-1D7D-4901-9286-F84AFC1896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319814"/>
              </p:ext>
            </p:extLst>
          </p:nvPr>
        </p:nvGraphicFramePr>
        <p:xfrm>
          <a:off x="1219198" y="2311134"/>
          <a:ext cx="8603676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955964">
                  <a:extLst>
                    <a:ext uri="{9D8B030D-6E8A-4147-A177-3AD203B41FA5}">
                      <a16:colId xmlns:a16="http://schemas.microsoft.com/office/drawing/2014/main" val="3358859772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1844935806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369421128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209424200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2709518446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714371165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2441008029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4249444197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2141285837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endParaRPr lang="en-DE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All Intra Main10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DE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20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endParaRPr lang="en-DE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BD-rate Over VTM 23.9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33304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endParaRPr lang="en-DE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Y-PSNR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U-PSNR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V-PSNR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Y-MSIM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U-MSIM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V-MSIM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EncT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PSNR Overlap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82846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A1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2.88%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13.99%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0.72%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-1.53%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5.22%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-5.08%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168%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64024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A2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-8.90%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-6.08%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4.37%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-9.38%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-11.01%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BFBFB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-1.08%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0449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B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-2.74%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-13.25%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-10.37%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-4.70%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-21.68%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-16.58%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89%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83389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C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-4.31%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-14.25%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-11.01%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-12.37%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-26.07%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-24.86%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9536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-7.56%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-18.83%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-23.62%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-11.53%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-25.89%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-31.14%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9753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Overall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-3.98%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-8.66%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-8.42%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-7.79%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-17.10%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-16.35%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2313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D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-6.19%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-17.01%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-16.23%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-13.05%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-28.86%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-29.52%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41%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824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12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A7ABC-D06D-46D7-AB34-C01351B1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A6635-F431-4C6A-B405-4EAF075D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Added features to framework</a:t>
            </a:r>
          </a:p>
          <a:p>
            <a:pPr lvl="1"/>
            <a:r>
              <a:rPr lang="en-GB" dirty="0"/>
              <a:t>Including the bitstream in new NAL unit (fully decodable)</a:t>
            </a:r>
          </a:p>
          <a:p>
            <a:pPr lvl="1"/>
            <a:r>
              <a:rPr lang="en-GB" dirty="0"/>
              <a:t>Actual decoding AI-coded frame together with NNVC decoder</a:t>
            </a:r>
          </a:p>
          <a:p>
            <a:pPr lvl="1"/>
            <a:r>
              <a:rPr lang="en-GB" dirty="0"/>
              <a:t>Actual encoding AI-coded frame together with NNVC encoder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Experiments with other AI image codec are possible</a:t>
            </a:r>
          </a:p>
          <a:p>
            <a:r>
              <a:rPr lang="en-GB" dirty="0">
                <a:sym typeface="Wingdings" panose="05000000000000000000" pitchFamily="2" charset="2"/>
              </a:rPr>
              <a:t>Preliminary results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Roughly matches previously reported performance </a:t>
            </a:r>
          </a:p>
          <a:p>
            <a:r>
              <a:rPr lang="en-GB" dirty="0">
                <a:sym typeface="Wingdings" panose="05000000000000000000" pitchFamily="2" charset="2"/>
              </a:rPr>
              <a:t>To do during next meeting circle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Bugfixes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Extend to longer than single frame test (bug of a frame work)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Align with LMSC</a:t>
            </a:r>
          </a:p>
          <a:p>
            <a:pPr marL="457200" lvl="1" indent="0">
              <a:buNone/>
            </a:pPr>
            <a:endParaRPr lang="en-GB" dirty="0">
              <a:sym typeface="Wingdings" panose="05000000000000000000" pitchFamily="2" charset="2"/>
            </a:endParaRPr>
          </a:p>
          <a:p>
            <a:pPr lvl="1"/>
            <a:endParaRPr lang="en-GB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83211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788</Words>
  <Application>Microsoft Office PowerPoint</Application>
  <PresentationFormat>Widescreen</PresentationFormat>
  <Paragraphs>158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JVET-AM0050 AHG 14: Work on NN-coded Base Layer in VTM / NNVC</vt:lpstr>
      <vt:lpstr>Neural Network Coded Baselayer </vt:lpstr>
      <vt:lpstr>Overview of Changes</vt:lpstr>
      <vt:lpstr>Including bitstream in NAL unit</vt:lpstr>
      <vt:lpstr>Decoding AI-coded frame at runtime</vt:lpstr>
      <vt:lpstr>Encoding AI-coded frame at runtime</vt:lpstr>
      <vt:lpstr>Results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Fabian Brand</dc:creator>
  <cp:lastModifiedBy>Fabian Brand</cp:lastModifiedBy>
  <cp:revision>30</cp:revision>
  <dcterms:created xsi:type="dcterms:W3CDTF">2025-05-22T11:21:50Z</dcterms:created>
  <dcterms:modified xsi:type="dcterms:W3CDTF">2025-06-28T22:57:48Z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1751018062</vt:lpwstr>
  </property>
</Properties>
</file>