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8" r:id="rId5"/>
    <p:sldId id="258" r:id="rId6"/>
    <p:sldId id="260" r:id="rId7"/>
    <p:sldId id="261" r:id="rId8"/>
    <p:sldId id="269" r:id="rId9"/>
    <p:sldId id="262" r:id="rId10"/>
    <p:sldId id="263" r:id="rId11"/>
    <p:sldId id="272" r:id="rId12"/>
    <p:sldId id="271" r:id="rId13"/>
    <p:sldId id="270" r:id="rId14"/>
    <p:sldId id="273" r:id="rId15"/>
    <p:sldId id="266" r:id="rId16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e00443164\Documents\___JVET\JVET-AL\CfE\AhG6%20and%207%20results%20visualiz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BD-rate gain (RA) vs Encoding run</a:t>
            </a:r>
            <a:r>
              <a:rPr lang="en-US" baseline="0"/>
              <a:t> time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8170234144605069E-3"/>
                  <c:y val="-9.9655144248275273E-3"/>
                </c:manualLayout>
              </c:layout>
              <c:tx>
                <c:rich>
                  <a:bodyPr/>
                  <a:lstStyle/>
                  <a:p>
                    <a:fld id="{593A8BEC-CD34-4AA9-8DBE-D50EE4A305C2}" type="CELLRANGE">
                      <a:rPr lang="en-US">
                        <a:solidFill>
                          <a:srgbClr val="FF0000"/>
                        </a:solidFill>
                      </a:rPr>
                      <a:pPr/>
                      <a:t>[CELLRANGE]</a:t>
                    </a:fld>
                    <a:endParaRPr lang="en-DE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BA2F-4142-999E-8790CF33DD01}"/>
                </c:ext>
              </c:extLst>
            </c:dLbl>
            <c:dLbl>
              <c:idx val="1"/>
              <c:layout>
                <c:manualLayout>
                  <c:x val="-5.9583755968308144E-2"/>
                  <c:y val="-7.1793890347039951E-2"/>
                </c:manualLayout>
              </c:layout>
              <c:tx>
                <c:rich>
                  <a:bodyPr/>
                  <a:lstStyle/>
                  <a:p>
                    <a:fld id="{7B22CCB0-3982-4781-8F45-4AA320EDE533}" type="CELLRANGE">
                      <a:rPr lang="en-US"/>
                      <a:pPr/>
                      <a:t>[CELLRANGE]</a:t>
                    </a:fld>
                    <a:endParaRPr lang="en-DE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BA2F-4142-999E-8790CF33DD01}"/>
                </c:ext>
              </c:extLst>
            </c:dLbl>
            <c:dLbl>
              <c:idx val="2"/>
              <c:layout>
                <c:manualLayout>
                  <c:x val="-8.5067265428810324E-2"/>
                  <c:y val="7.6354257801108188E-2"/>
                </c:manualLayout>
              </c:layout>
              <c:tx>
                <c:rich>
                  <a:bodyPr/>
                  <a:lstStyle/>
                  <a:p>
                    <a:fld id="{83286C1D-DC01-4F15-8A30-9FEF641FDB80}" type="CELLRANGE">
                      <a:rPr lang="en-US"/>
                      <a:pPr/>
                      <a:t>[CELLRANGE]</a:t>
                    </a:fld>
                    <a:endParaRPr lang="en-DE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BA2F-4142-999E-8790CF33DD01}"/>
                </c:ext>
              </c:extLst>
            </c:dLbl>
            <c:dLbl>
              <c:idx val="3"/>
              <c:layout>
                <c:manualLayout>
                  <c:x val="4.1250176829470174E-3"/>
                  <c:y val="-6.2534631087780776E-2"/>
                </c:manualLayout>
              </c:layout>
              <c:tx>
                <c:rich>
                  <a:bodyPr/>
                  <a:lstStyle/>
                  <a:p>
                    <a:fld id="{670F9AC6-47D6-4C85-BE74-9AAC749F1BA8}" type="CELLRANGE">
                      <a:rPr lang="en-US"/>
                      <a:pPr/>
                      <a:t>[CELLRANGE]</a:t>
                    </a:fld>
                    <a:endParaRPr lang="en-DE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BA2F-4142-999E-8790CF33DD01}"/>
                </c:ext>
              </c:extLst>
            </c:dLbl>
            <c:dLbl>
              <c:idx val="4"/>
              <c:layout>
                <c:manualLayout>
                  <c:x val="-0.11055077488931228"/>
                  <c:y val="-8.568277923592893E-2"/>
                </c:manualLayout>
              </c:layout>
              <c:tx>
                <c:rich>
                  <a:bodyPr/>
                  <a:lstStyle/>
                  <a:p>
                    <a:fld id="{8FA4699F-CCC1-4D1F-8E30-DF5032F21061}" type="CELLRANGE">
                      <a:rPr lang="en-US"/>
                      <a:pPr/>
                      <a:t>[CELLRANGE]</a:t>
                    </a:fld>
                    <a:endParaRPr lang="en-DE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BA2F-4142-999E-8790CF33DD01}"/>
                </c:ext>
              </c:extLst>
            </c:dLbl>
            <c:dLbl>
              <c:idx val="5"/>
              <c:layout>
                <c:manualLayout>
                  <c:x val="4.1250176829470174E-3"/>
                  <c:y val="-7.6423519976669588E-2"/>
                </c:manualLayout>
              </c:layout>
              <c:tx>
                <c:rich>
                  <a:bodyPr/>
                  <a:lstStyle/>
                  <a:p>
                    <a:fld id="{EC148720-403B-46CB-9680-A522CFC32324}" type="CELLRANGE">
                      <a:rPr lang="en-US"/>
                      <a:pPr/>
                      <a:t>[CELLRANGE]</a:t>
                    </a:fld>
                    <a:endParaRPr lang="en-DE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BA2F-4142-999E-8790CF33DD0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23ABEC78-2BA8-48C5-A7D1-1D8E1FBFEF21}" type="CELLRANGE">
                      <a:rPr lang="en-DE"/>
                      <a:pPr/>
                      <a:t>[CELLRANGE]</a:t>
                    </a:fld>
                    <a:endParaRPr lang="en-DE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BA2F-4142-999E-8790CF33DD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DE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Sheet1!$E$2:$E$8</c:f>
              <c:numCache>
                <c:formatCode>0%</c:formatCode>
                <c:ptCount val="7"/>
                <c:pt idx="0">
                  <c:v>10.845000000000001</c:v>
                </c:pt>
                <c:pt idx="1">
                  <c:v>8.6349999999999998</c:v>
                </c:pt>
                <c:pt idx="2">
                  <c:v>9.8109999999999999</c:v>
                </c:pt>
                <c:pt idx="3">
                  <c:v>9.6440000000000001</c:v>
                </c:pt>
                <c:pt idx="4">
                  <c:v>8.1890000000000001</c:v>
                </c:pt>
                <c:pt idx="5">
                  <c:v>9.4309999999999992</c:v>
                </c:pt>
                <c:pt idx="6">
                  <c:v>4.8499999999999996</c:v>
                </c:pt>
              </c:numCache>
            </c:numRef>
          </c:xVal>
          <c:yVal>
            <c:numRef>
              <c:f>Sheet1!$B$2:$B$8</c:f>
              <c:numCache>
                <c:formatCode>0.0%</c:formatCode>
                <c:ptCount val="7"/>
                <c:pt idx="0">
                  <c:v>-0.27060000000000001</c:v>
                </c:pt>
                <c:pt idx="1">
                  <c:v>-0.23400000000000001</c:v>
                </c:pt>
                <c:pt idx="2">
                  <c:v>-0.2596</c:v>
                </c:pt>
                <c:pt idx="3">
                  <c:v>-0.26190000000000002</c:v>
                </c:pt>
                <c:pt idx="4">
                  <c:v>-0.2616</c:v>
                </c:pt>
                <c:pt idx="5">
                  <c:v>-0.2397</c:v>
                </c:pt>
                <c:pt idx="6">
                  <c:v>-0.16189999999999999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Sheet1!$A$2:$A$8</c15:f>
                <c15:dlblRangeCache>
                  <c:ptCount val="7"/>
                  <c:pt idx="0">
                    <c:v>ECM</c:v>
                  </c:pt>
                  <c:pt idx="1">
                    <c:v>w/o g1</c:v>
                  </c:pt>
                  <c:pt idx="2">
                    <c:v>w/o g2</c:v>
                  </c:pt>
                  <c:pt idx="3">
                    <c:v>w/o g3</c:v>
                  </c:pt>
                  <c:pt idx="4">
                    <c:v>w/o g4</c:v>
                  </c:pt>
                  <c:pt idx="5">
                    <c:v>w/o g5</c:v>
                  </c:pt>
                  <c:pt idx="6">
                    <c:v>w/o g1..5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7-BA2F-4142-999E-8790CF33DD01}"/>
            </c:ext>
          </c:extLst>
        </c:ser>
        <c:ser>
          <c:idx val="1"/>
          <c:order val="1"/>
          <c:tx>
            <c:v>NNVC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1.7878337311369358E-2"/>
                  <c:y val="-2.074725009390899E-2"/>
                </c:manualLayout>
              </c:layout>
              <c:tx>
                <c:rich>
                  <a:bodyPr/>
                  <a:lstStyle/>
                  <a:p>
                    <a:fld id="{577D0413-F360-4551-A384-BA76FA62281F}" type="CELLRANGE">
                      <a:rPr lang="en-US"/>
                      <a:pPr/>
                      <a:t>[CELLRANGE]</a:t>
                    </a:fld>
                    <a:endParaRPr lang="en-DE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BA2F-4142-999E-8790CF33DD01}"/>
                </c:ext>
              </c:extLst>
            </c:dLbl>
            <c:dLbl>
              <c:idx val="1"/>
              <c:layout>
                <c:manualLayout>
                  <c:x val="8.0353317822504343E-3"/>
                  <c:y val="1.1579987367286508E-2"/>
                </c:manualLayout>
              </c:layout>
              <c:tx>
                <c:rich>
                  <a:bodyPr/>
                  <a:lstStyle/>
                  <a:p>
                    <a:fld id="{F80FB105-80E7-493C-A1D5-434D3B862C50}" type="CELLRANGE">
                      <a:rPr lang="en-US">
                        <a:solidFill>
                          <a:srgbClr val="00B050"/>
                        </a:solidFill>
                      </a:rPr>
                      <a:pPr/>
                      <a:t>[CELLRANGE]</a:t>
                    </a:fld>
                    <a:endParaRPr lang="en-DE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BA2F-4142-999E-8790CF33DD01}"/>
                </c:ext>
              </c:extLst>
            </c:dLbl>
            <c:dLbl>
              <c:idx val="2"/>
              <c:layout>
                <c:manualLayout>
                  <c:x val="9.4607528872113333E-3"/>
                  <c:y val="1.1579987367286467E-2"/>
                </c:manualLayout>
              </c:layout>
              <c:tx>
                <c:rich>
                  <a:bodyPr/>
                  <a:lstStyle/>
                  <a:p>
                    <a:fld id="{1ED18D31-3000-46F7-8BDC-2615110C080D}" type="CELLRANGE">
                      <a:rPr lang="en-US"/>
                      <a:pPr/>
                      <a:t>[CELLRANGE]</a:t>
                    </a:fld>
                    <a:endParaRPr lang="en-DE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BA2F-4142-999E-8790CF33DD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DE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Sheet1!$E$9:$E$11</c:f>
              <c:numCache>
                <c:formatCode>0%</c:formatCode>
                <c:ptCount val="3"/>
                <c:pt idx="0">
                  <c:v>2.3544280138587288</c:v>
                </c:pt>
                <c:pt idx="1">
                  <c:v>1.1502198141066415</c:v>
                </c:pt>
                <c:pt idx="2">
                  <c:v>1.0910967066753561</c:v>
                </c:pt>
              </c:numCache>
            </c:numRef>
          </c:xVal>
          <c:yVal>
            <c:numRef>
              <c:f>Sheet1!$B$9:$B$11</c:f>
              <c:numCache>
                <c:formatCode>0.0%</c:formatCode>
                <c:ptCount val="3"/>
                <c:pt idx="0">
                  <c:v>-0.14246888348062778</c:v>
                </c:pt>
                <c:pt idx="1">
                  <c:v>-7.9270004778455458E-2</c:v>
                </c:pt>
                <c:pt idx="2">
                  <c:v>-5.4938471351395166E-2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Sheet1!$A$9:$A$11</c15:f>
                <c15:dlblRangeCache>
                  <c:ptCount val="3"/>
                  <c:pt idx="0">
                    <c:v>NNVC HOP</c:v>
                  </c:pt>
                  <c:pt idx="1">
                    <c:v>NNVC LOP</c:v>
                  </c:pt>
                  <c:pt idx="2">
                    <c:v>NNVC VLOP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B-BA2F-4142-999E-8790CF33DD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8265344"/>
        <c:axId val="468253280"/>
      </c:scatterChart>
      <c:valAx>
        <c:axId val="4682653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468253280"/>
        <c:crosses val="autoZero"/>
        <c:crossBetween val="midCat"/>
      </c:valAx>
      <c:valAx>
        <c:axId val="46825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4682653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962FC-F7AE-4EB6-A958-70AB26F3CA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DA474D-3B05-494F-8B15-9B7C5762B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4D715-1A32-43FB-810F-4F9EC82A7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E28F-E4AF-4BEF-9407-A13A0000A8AB}" type="datetimeFigureOut">
              <a:rPr lang="en-DE" smtClean="0"/>
              <a:t>28/03/2025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CA697-E47B-4CAE-9A09-06787EFAF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DCBDDF-B1CA-4078-9ED8-B96C44344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F11-4A68-46E1-8058-4D42AC973B3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30967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E28BA-6F4C-4D93-8873-66F6D2FC6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A4EEE-98BD-4682-B1A9-C9828B73D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DDDA7-9AC1-4EA8-AABF-E2D60E699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E28F-E4AF-4BEF-9407-A13A0000A8AB}" type="datetimeFigureOut">
              <a:rPr lang="en-DE" smtClean="0"/>
              <a:t>28/03/2025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DEB1A-7F5A-4C7B-B57F-4E411E793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98730-68F3-4D87-A43F-1B9F66677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F11-4A68-46E1-8058-4D42AC973B3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18475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A5F8E-75FD-4010-A07B-9504D1A8F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4310B-F72D-4B62-B979-66ECA3CFA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FB541-B825-44C6-B73D-2AA06AA3C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E28F-E4AF-4BEF-9407-A13A0000A8AB}" type="datetimeFigureOut">
              <a:rPr lang="en-DE" smtClean="0"/>
              <a:t>28/03/2025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1AC23-C687-4B86-8A00-0F87678FC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AD94F4-58AA-4DA4-A1C4-6CC1A8FB7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F11-4A68-46E1-8058-4D42AC973B3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68017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40E3D-4949-49FB-8285-8DD7B472F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44950-AB8C-4594-AC9A-C15D544C4A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C79C46-813F-4D50-97B7-EB20E976D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9CFAE9-755A-4350-B836-8965F1255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E28F-E4AF-4BEF-9407-A13A0000A8AB}" type="datetimeFigureOut">
              <a:rPr lang="en-DE" smtClean="0"/>
              <a:t>28/03/2025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E32AFF-BD9F-4A36-B309-E475E8E44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6F2FB8-9F10-4547-9E6C-3E8DFC432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F11-4A68-46E1-8058-4D42AC973B3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59228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0A5FD-98A8-4993-82A4-2A6E93FD2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8A76A-F2E0-4C00-8BEA-C82FD6A3DA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267E11-D143-4D1B-89A0-423AB98A23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CBF9A3-0A0A-4748-B791-84F5ECB38E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58E3C0-5773-40EF-83D1-5A02E6626C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808236-39AB-4C07-9998-9F0C14DBF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E28F-E4AF-4BEF-9407-A13A0000A8AB}" type="datetimeFigureOut">
              <a:rPr lang="en-DE" smtClean="0"/>
              <a:t>28/03/2025</a:t>
            </a:fld>
            <a:endParaRPr lang="en-D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1DB893-CEC0-4363-9D78-8FBC45CF2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A41BD4-9266-4525-B26B-FD35B8EB6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F11-4A68-46E1-8058-4D42AC973B3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2834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9CD5E-FE83-456C-9794-98DF4C869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E225CF-6768-4842-8C2A-5B1C74143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E28F-E4AF-4BEF-9407-A13A0000A8AB}" type="datetimeFigureOut">
              <a:rPr lang="en-DE" smtClean="0"/>
              <a:t>28/03/2025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C227EB-0650-43BF-A5EE-FD11E7FE9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0EBF54-87AC-4EB3-85CC-7FA09BDE6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F11-4A68-46E1-8058-4D42AC973B3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974982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AADE23-320C-442D-9D01-4638600EA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E28F-E4AF-4BEF-9407-A13A0000A8AB}" type="datetimeFigureOut">
              <a:rPr lang="en-DE" smtClean="0"/>
              <a:t>28/03/2025</a:t>
            </a:fld>
            <a:endParaRPr lang="en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A4FA7C-0F21-4194-B829-9DCF0F980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447CB-5494-4DB2-B89D-909373AE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F11-4A68-46E1-8058-4D42AC973B3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972896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F1F89-78DD-44E7-8931-893789B4E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EE782-0CD4-49E3-8791-ECF41BE13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0765D-A330-4E6E-9D1D-942BD6689D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11D4C-376C-4716-8D4E-D69BA0406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E28F-E4AF-4BEF-9407-A13A0000A8AB}" type="datetimeFigureOut">
              <a:rPr lang="en-DE" smtClean="0"/>
              <a:t>28/03/2025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9B3352-1D8D-4AC6-A251-F82AADCD5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1D441-EB95-4E87-B0B3-6D2B32B22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F11-4A68-46E1-8058-4D42AC973B3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38988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31A68-5A4B-41F5-9881-044FBC72B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DDC83B-C690-4464-9B9B-F3E43FC2CF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99323-A138-4C46-89DD-2B7C643B4A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2B507C-3462-4CC6-A8C3-0E9A76594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E28F-E4AF-4BEF-9407-A13A0000A8AB}" type="datetimeFigureOut">
              <a:rPr lang="en-DE" smtClean="0"/>
              <a:t>28/03/2025</a:t>
            </a:fld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C2E4F-7C51-4703-8925-5D5D6A70B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52FECB-74D7-4CB1-9BC5-7A89E6BEF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F11-4A68-46E1-8058-4D42AC973B3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53137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BBE45-3DD7-443F-A74A-292ED9119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DDF092-A2A4-4F26-BA33-CBD71A3803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43324-884D-4B1D-A440-50B78FAEC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E28F-E4AF-4BEF-9407-A13A0000A8AB}" type="datetimeFigureOut">
              <a:rPr lang="en-DE" smtClean="0"/>
              <a:t>28/03/2025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361F2-2F77-40E5-924A-FB2E851D5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0970D6-7B11-432B-83C6-4E96BD912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F11-4A68-46E1-8058-4D42AC973B3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02347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862DD5-503E-45C0-860F-7D608545EC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BA9143-84C8-4149-928E-1782426B9F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9AC48-0204-4A17-AE82-B35108658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CE28F-E4AF-4BEF-9407-A13A0000A8AB}" type="datetimeFigureOut">
              <a:rPr lang="en-DE" smtClean="0"/>
              <a:t>28/03/2025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60323-4086-4737-86E1-44F3253B0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0D439-B595-4B57-9B62-79DDCD39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5AF11-4A68-46E1-8058-4D42AC973B3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2554935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383109-1855-4B58-9099-06F943F4F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2D252-E62E-4801-AAF4-650477FC1D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94F89-C344-4AAF-A84C-C54D3B014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CE28F-E4AF-4BEF-9407-A13A0000A8AB}" type="datetimeFigureOut">
              <a:rPr lang="en-DE" smtClean="0"/>
              <a:t>28/03/2025</a:t>
            </a:fld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CD054-A7AE-46FB-84E3-248F1AFC3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2A9B2-973F-4875-ABD1-8B6C04837F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5AF11-4A68-46E1-8058-4D42AC973B3F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6295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jvet-experts.org/doc_end_user/current_document.php?id=1535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cid:image003.png@01DB77B4.83078B90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52B55-2296-46FA-AB3E-84FCF7217F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JVET-AL0052: </a:t>
            </a:r>
            <a:r>
              <a:rPr lang="en-C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AhG17: Comments on proposed draft text: Call for Evidence on video compression with capability beyond existing standards</a:t>
            </a:r>
            <a:endParaRPr lang="en-DE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D2D453-D9A3-4E6A-93A7-50ACC90A7F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dirty="0">
                <a:latin typeface="Times New Roman" panose="02020603050405020304" pitchFamily="18" charset="0"/>
                <a:cs typeface="+mj-cs"/>
              </a:rPr>
              <a:t>E. Alshina, T. Solovyev, Huawei Technologies</a:t>
            </a:r>
            <a:endParaRPr lang="en-DE" sz="1800" dirty="0">
              <a:latin typeface="Times New Roman" panose="02020603050405020304" pitchFamily="18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68576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ADE4F-392F-4347-B77F-7B249004F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kind of evidence needs to be demonstrated?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642C4-E2DF-40AE-8D7B-2F7E3F551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Group is ready to perform visual tests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There are test materials and rate points visual benefits can be observed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Visual testing procedure agreed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rgbClr val="0070C0"/>
                </a:solidFill>
              </a:rPr>
              <a:t>The industry needs can be addressed by potential future coding standard </a:t>
            </a:r>
            <a:r>
              <a:rPr lang="en-US" b="1" i="1" dirty="0">
                <a:solidFill>
                  <a:srgbClr val="FF0000"/>
                </a:solidFill>
              </a:rPr>
              <a:t>and JVET has good understanding how to demonstrate this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Video materials cover wide range of use cases important for industry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Video material are challenging enough (rate reduction required)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User experience gets  improved in ultra-low transmission latency  scenario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i="1" dirty="0">
                <a:solidFill>
                  <a:srgbClr val="FF0000"/>
                </a:solidFill>
              </a:rPr>
              <a:t>Compression benefits can be observed in constrained encoder scenario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JVET group has agreed testing procedure which allows to drive conclusion on codec performance in this scenario (‘fast encoder’ category in </a:t>
            </a:r>
            <a:r>
              <a:rPr lang="en-GB" sz="20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JVET-AL0047</a:t>
            </a:r>
            <a:r>
              <a:rPr lang="en-GB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6E81EF-A8A3-4433-AC4B-3CC5A80DC62E}"/>
              </a:ext>
            </a:extLst>
          </p:cNvPr>
          <p:cNvSpPr/>
          <p:nvPr/>
        </p:nvSpPr>
        <p:spPr>
          <a:xfrm>
            <a:off x="1112108" y="5181600"/>
            <a:ext cx="9852454" cy="995363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29907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B21AE-28CE-4424-B735-5F12C8A86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F7752-10FD-410D-9901-B24FC2626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255" y="5316634"/>
            <a:ext cx="4884683" cy="100965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4K encoder from Spin Digital  over ‘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realtime</a:t>
            </a:r>
            <a:r>
              <a:rPr lang="en-US" sz="2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’ HEVC</a:t>
            </a:r>
          </a:p>
          <a:p>
            <a:pPr algn="ctr"/>
            <a:r>
              <a:rPr lang="en-US" sz="2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13% compression gain with </a:t>
            </a:r>
            <a:r>
              <a:rPr lang="en-US" sz="2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sz="2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1.5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EncT</a:t>
            </a:r>
            <a:r>
              <a:rPr lang="en-US" sz="2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en-US" sz="2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</a:t>
            </a:r>
            <a:endParaRPr lang="en-US" sz="2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algn="ctr"/>
            <a:r>
              <a:rPr lang="en-US" sz="2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25% compression gain with </a:t>
            </a:r>
            <a:r>
              <a:rPr lang="en-US" sz="2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 </a:t>
            </a:r>
            <a:r>
              <a:rPr lang="en-US" sz="2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3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EncT</a:t>
            </a:r>
            <a:r>
              <a:rPr lang="en-US" sz="2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 </a:t>
            </a:r>
            <a:r>
              <a:rPr lang="en-US" sz="2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</a:t>
            </a:r>
            <a:endParaRPr lang="en-DE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D76AF7E-DE16-4304-9518-6837C616E92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84" y="1690688"/>
            <a:ext cx="4884683" cy="322815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A123D0-7E99-4723-84AD-E60684105652}"/>
              </a:ext>
            </a:extLst>
          </p:cNvPr>
          <p:cNvPicPr/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356" y="1690688"/>
            <a:ext cx="5267960" cy="322815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94679F-F8B5-4EC0-9762-70857D2414A4}"/>
              </a:ext>
            </a:extLst>
          </p:cNvPr>
          <p:cNvSpPr txBox="1"/>
          <p:nvPr/>
        </p:nvSpPr>
        <p:spPr>
          <a:xfrm>
            <a:off x="5722883" y="70474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657782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ITU and ISO/IEC JTC 1 SC 29 Joint ​ Workshop on “Future video coding – advanced signal processing, AI and standards</a:t>
            </a:r>
            <a:endParaRPr lang="en-D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766731-4B01-42E9-AC8A-5FEB75EF596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349445"/>
            <a:ext cx="5267960" cy="83248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50523E-5691-48A3-BF10-683B998E4258}"/>
              </a:ext>
            </a:extLst>
          </p:cNvPr>
          <p:cNvSpPr txBox="1"/>
          <p:nvPr/>
        </p:nvSpPr>
        <p:spPr>
          <a:xfrm>
            <a:off x="424180" y="4918842"/>
            <a:ext cx="1264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Spin Digital</a:t>
            </a:r>
            <a:endParaRPr lang="en-DE" b="1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3203D5-C116-4478-AD86-C693AA9C227A}"/>
              </a:ext>
            </a:extLst>
          </p:cNvPr>
          <p:cNvSpPr txBox="1"/>
          <p:nvPr/>
        </p:nvSpPr>
        <p:spPr>
          <a:xfrm>
            <a:off x="6055098" y="4902702"/>
            <a:ext cx="10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Samsung</a:t>
            </a:r>
            <a:endParaRPr lang="en-DE" b="1" dirty="0">
              <a:solidFill>
                <a:srgbClr val="0070C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F37F5E3-58AB-4BF7-8996-B9E90FC82584}"/>
              </a:ext>
            </a:extLst>
          </p:cNvPr>
          <p:cNvSpPr txBox="1">
            <a:spLocks/>
          </p:cNvSpPr>
          <p:nvPr/>
        </p:nvSpPr>
        <p:spPr>
          <a:xfrm>
            <a:off x="7097371" y="4948559"/>
            <a:ext cx="1968419" cy="3396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500" dirty="0">
                <a:latin typeface="Times New Roman" panose="02020603050405020304" pitchFamily="18" charset="0"/>
                <a:ea typeface="SimSun" panose="02010600030101010101" pitchFamily="2" charset="-122"/>
              </a:rPr>
              <a:t>‘Big tools’ needed</a:t>
            </a:r>
            <a:endParaRPr lang="en-DE" sz="15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95861C-DD36-4EAC-AEE1-41BD1F5BB302}"/>
              </a:ext>
            </a:extLst>
          </p:cNvPr>
          <p:cNvSpPr/>
          <p:nvPr/>
        </p:nvSpPr>
        <p:spPr>
          <a:xfrm>
            <a:off x="7097371" y="2364258"/>
            <a:ext cx="323707" cy="783203"/>
          </a:xfrm>
          <a:prstGeom prst="rect">
            <a:avLst/>
          </a:prstGeom>
          <a:solidFill>
            <a:srgbClr val="00B05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BE9030-9ABC-4193-A359-BD8D0DCAE811}"/>
              </a:ext>
            </a:extLst>
          </p:cNvPr>
          <p:cNvSpPr txBox="1"/>
          <p:nvPr/>
        </p:nvSpPr>
        <p:spPr>
          <a:xfrm>
            <a:off x="-47248" y="6190949"/>
            <a:ext cx="1223924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demonstrate an evidence of video compression capability beyond existing standards in constrained encoder configuration? </a:t>
            </a:r>
            <a:endParaRPr lang="en-DE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508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66DCA-9D61-4867-92FD-1985CC47C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comments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16F6D-3ACF-4668-B2C3-5C423C00D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2231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</a:rPr>
              <a:t>Difficulties in designing </a:t>
            </a:r>
            <a:r>
              <a:rPr lang="en-US" sz="2000" b="1" i="1" dirty="0">
                <a:latin typeface="Times New Roman" panose="02020603050405020304" pitchFamily="18" charset="0"/>
              </a:rPr>
              <a:t>constrained encoder test </a:t>
            </a:r>
            <a:r>
              <a:rPr lang="en-US" sz="2000" dirty="0">
                <a:latin typeface="Times New Roman" panose="02020603050405020304" pitchFamily="18" charset="0"/>
              </a:rPr>
              <a:t>conditions:</a:t>
            </a:r>
          </a:p>
          <a:p>
            <a:pPr lvl="1"/>
            <a:r>
              <a:rPr lang="en-US" sz="20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It is impossible to realistically emulate ‘real time’ encoding during s</a:t>
            </a:r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tandard development </a:t>
            </a:r>
          </a:p>
          <a:p>
            <a:pPr lvl="2"/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Encoder constrains are highly dependent on platform, use case, device.</a:t>
            </a:r>
          </a:p>
          <a:p>
            <a:pPr lvl="1"/>
            <a:r>
              <a:rPr lang="en-US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Standard development shall not become a competition of product level optimized encoders</a:t>
            </a:r>
          </a:p>
          <a:p>
            <a:pPr lvl="1"/>
            <a:r>
              <a:rPr lang="en-US" sz="2000" b="1" i="1" dirty="0">
                <a:latin typeface="Times New Roman" panose="02020603050405020304" pitchFamily="18" charset="0"/>
              </a:rPr>
              <a:t>Run time cross-check for both encoder and decoder will be required</a:t>
            </a:r>
            <a:endParaRPr lang="en-US" sz="2000" dirty="0">
              <a:latin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</a:rPr>
              <a:t>Quality evaluation</a:t>
            </a: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criteria: visual quality (MOS)</a:t>
            </a:r>
            <a:endParaRPr lang="en-D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not safe to rely on PSNR only</a:t>
            </a: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Suggestion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compute extra metrics:  MS-SSIM, VMAF, … several other widely used Q-metrics</a:t>
            </a:r>
          </a:p>
          <a:p>
            <a:pPr marL="914400" lvl="2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Share implementation for Q-metrics</a:t>
            </a:r>
          </a:p>
          <a:p>
            <a:pPr marL="914400" lvl="2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contribution to AG5 study for correlation between MOS and quality metrics</a:t>
            </a:r>
          </a:p>
          <a:p>
            <a:r>
              <a:rPr lang="en-US" sz="2000" b="1" dirty="0">
                <a:latin typeface="Times New Roman" panose="02020603050405020304" pitchFamily="18" charset="0"/>
              </a:rPr>
              <a:t>Ensure against overfitting</a:t>
            </a:r>
            <a:r>
              <a:rPr lang="en-US" sz="2000" dirty="0">
                <a:latin typeface="Times New Roman" panose="02020603050405020304" pitchFamily="18" charset="0"/>
              </a:rPr>
              <a:t>?</a:t>
            </a: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Several (2-3) extra sequences to be announced AFTER submission decoder executables</a:t>
            </a:r>
          </a:p>
        </p:txBody>
      </p:sp>
    </p:spTree>
    <p:extLst>
      <p:ext uri="{BB962C8B-B14F-4D97-AF65-F5344CB8AC3E}">
        <p14:creationId xmlns:p14="http://schemas.microsoft.com/office/powerpoint/2010/main" val="970391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0EC7F-60A0-4D69-A90B-30A9CA405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check run time?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4370C-BC21-42FD-83E6-68A4BDA0F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02434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Cross-check for both </a:t>
            </a:r>
            <a:r>
              <a:rPr lang="en-US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decoder.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Decoder executables are submitted as always</a:t>
            </a:r>
          </a:p>
          <a:p>
            <a:pPr lvl="1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Encoder executables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submitted as part of responses in ‘constrained encoder category’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Encoder cross-check is slow? Check just few cases (for example, the lowest and the highest rate for several selected sequences)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Useful to submit executables generated with same settings /optimization level for anchor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if submission (or anchor) can benefit from usage GPU? </a:t>
            </a:r>
          </a:p>
          <a:p>
            <a:pPr lvl="1"/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Allow to use GPU under conditions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bit-exact reconstruction on cross-checker device, device interoperability (similar to SADL)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Would it be unfair? Not really! 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 – GPU data transfer very costly, time consuming</a:t>
            </a:r>
          </a:p>
          <a:p>
            <a:pPr lvl="2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VTM, ECM are full of SMID optimization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Encoder time (ET) and decoder time (DT) for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CfE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response (test) are measured as 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observable time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(GPU or/and CPU or mix)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29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22DC8-5032-499E-A89E-03A8A4D06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Variant 1.1: minimal changes compared to other categories 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385B3-FC5F-4D41-B7E2-9412D0F7B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Anchor: </a:t>
            </a:r>
            <a:endParaRPr lang="en-DE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Encoder/decoder: VTM23.x, default random access (RA) and low-delay-B (LDB) configurations (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 as in other categories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 time for encoder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decoder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are measured on CPU, single thread.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Constrains 1.1: </a:t>
            </a:r>
            <a:endParaRPr lang="en-DE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DT_test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&lt;= 2.0 *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ET_test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&lt;=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kind of evidence is demonstrated:</a:t>
            </a:r>
            <a:endParaRPr lang="en-DE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Compression benefits compared to 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implementation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previous standard 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w/o increment encoder complexity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affordable decoder complexity increase.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DE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3A5C122-97B3-43E9-BC12-C8BC1D29484C}"/>
              </a:ext>
            </a:extLst>
          </p:cNvPr>
          <p:cNvGrpSpPr/>
          <p:nvPr/>
        </p:nvGrpSpPr>
        <p:grpSpPr>
          <a:xfrm>
            <a:off x="2733575" y="4069492"/>
            <a:ext cx="9021444" cy="2608049"/>
            <a:chOff x="2733575" y="4069492"/>
            <a:chExt cx="9021444" cy="260804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8C8C813-DB10-4A00-9D02-B2C58E5A18BF}"/>
                </a:ext>
              </a:extLst>
            </p:cNvPr>
            <p:cNvSpPr/>
            <p:nvPr/>
          </p:nvSpPr>
          <p:spPr>
            <a:xfrm>
              <a:off x="2875005" y="4069492"/>
              <a:ext cx="609600" cy="453081"/>
            </a:xfrm>
            <a:prstGeom prst="ellipse">
              <a:avLst/>
            </a:prstGeom>
            <a:noFill/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CA0AE47-96D3-4A0E-BCDC-28F346BBEDE2}"/>
                </a:ext>
              </a:extLst>
            </p:cNvPr>
            <p:cNvSpPr txBox="1"/>
            <p:nvPr/>
          </p:nvSpPr>
          <p:spPr>
            <a:xfrm>
              <a:off x="2733575" y="6308209"/>
              <a:ext cx="9021444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0070C0"/>
                  </a:solidFill>
                </a:rPr>
                <a:t>All factors here and in the rest of this proposal are just initial suggestion, subject for discussion</a:t>
              </a:r>
              <a:endParaRPr lang="en-DE" i="1" dirty="0">
                <a:solidFill>
                  <a:srgbClr val="0070C0"/>
                </a:solidFill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1E631E6-4F64-4C9D-95AA-B84AA3449470}"/>
                </a:ext>
              </a:extLst>
            </p:cNvPr>
            <p:cNvCxnSpPr>
              <a:stCxn id="4" idx="5"/>
            </p:cNvCxnSpPr>
            <p:nvPr/>
          </p:nvCxnSpPr>
          <p:spPr>
            <a:xfrm>
              <a:off x="3395331" y="4456221"/>
              <a:ext cx="3871743" cy="18556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1584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22DC8-5032-499E-A89E-03A8A4D06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Variant 1.2: minimal changes compared to other categories 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385B3-FC5F-4D41-B7E2-9412D0F7B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Anchor: </a:t>
            </a:r>
            <a:endParaRPr lang="en-DE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Encoder/decoder: VTM23.x, default random access (RA) and low-delay-B (LDB) configurations (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 as in other categories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 time for encoder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decoder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are measured on CPU, single thread.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Constrains 1.2: </a:t>
            </a:r>
            <a:endParaRPr lang="en-DE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DT_test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&lt;= 2.0 *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ET_test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&lt;= 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 *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kind of evidence is demonstrated:</a:t>
            </a:r>
            <a:endParaRPr lang="en-DE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Compression benefits compared to 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implementation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previous standard </a:t>
            </a:r>
            <a:r>
              <a:rPr lang="en-US" sz="2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limited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increment encoder complexity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affordable decoder complexity increase.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469558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22DC8-5032-499E-A89E-03A8A4D06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Variant 1.3: minimal changes compared to other categories 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385B3-FC5F-4D41-B7E2-9412D0F7B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Anchor: </a:t>
            </a:r>
            <a:endParaRPr lang="en-DE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Encoder/decoder: VTM23.x, default random access (RA) and low-delay-B (LDB) configurations (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 as in other categories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 time for encoder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decoder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are measured on CPU, single thread.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Constrains 1.3: </a:t>
            </a:r>
            <a:endParaRPr lang="en-DE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DT_test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&lt;= 2.0 *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ET_test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&lt;=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0.5 *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kind of evidence is demonstrated:</a:t>
            </a:r>
            <a:endParaRPr lang="en-DE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Compression benefits compared to </a:t>
            </a:r>
            <a:r>
              <a:rPr lang="en-US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implementation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previous standard </a:t>
            </a:r>
            <a:r>
              <a:rPr lang="en-US" sz="2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lower 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encoder complexity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affordable decoder complexity increase.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91477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22DC8-5032-499E-A89E-03A8A4D06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Variant 2: constrained anchor 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385B3-FC5F-4D41-B7E2-9412D0F7B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Anchor: </a:t>
            </a:r>
            <a:endParaRPr lang="en-DE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Encoder/decoder: 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faster configuration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VTM (recommended by AhG3 or/and AhG10) analog of random access (RA) and low-delay-B (LDB) (</a:t>
            </a:r>
            <a:r>
              <a:rPr lang="en-US" sz="2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anchor is different from other categories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 time for encoder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decoder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are measured on CPU, single thread.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Constrains 2: </a:t>
            </a:r>
            <a:endParaRPr lang="en-DE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DT_test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&lt;= 2.0 *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ET_test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&lt;= 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 *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kind of evidence is demonstrated:</a:t>
            </a:r>
            <a:endParaRPr lang="en-DE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Compression benefits compared to </a:t>
            </a:r>
            <a:r>
              <a:rPr lang="en-US" sz="2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recognized and agreed fast encoder implementation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previous standard </a:t>
            </a:r>
            <a:r>
              <a:rPr lang="en-US" sz="2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limited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increment encoder complexity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affordable decoder complexity increase.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986112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22DC8-5032-499E-A89E-03A8A4D06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Variant 3: constrained anchor 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385B3-FC5F-4D41-B7E2-9412D0F7B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Anchor: </a:t>
            </a:r>
            <a:endParaRPr lang="en-DE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Encoder/decoder: </a:t>
            </a:r>
            <a:r>
              <a:rPr lang="en-US" sz="2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VVenC</a:t>
            </a:r>
            <a:r>
              <a:rPr lang="en-US" sz="2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2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VVdeC</a:t>
            </a:r>
            <a:r>
              <a:rPr lang="en-US" sz="2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(present recommended by developers) analog of random access (RA) and low-delay-B (LDB) (</a:t>
            </a:r>
            <a:r>
              <a:rPr lang="en-US" sz="2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anchor is different from other categories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 time for encoder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decoder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are measured on CPU, single thread.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Constrains 3: </a:t>
            </a:r>
            <a:endParaRPr lang="en-DE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DT_test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&lt;= 2.0 *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ET_test</a:t>
            </a:r>
            <a:r>
              <a:rPr lang="en-US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DT_test</a:t>
            </a:r>
            <a:r>
              <a:rPr lang="en-US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&lt;= </a:t>
            </a:r>
            <a:r>
              <a:rPr lang="en-US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ET_anchor</a:t>
            </a:r>
            <a:r>
              <a:rPr lang="en-US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2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DT_anchor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kind of evidence is demonstrated:</a:t>
            </a:r>
            <a:endParaRPr lang="en-DE" sz="2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Compression benefits compared to </a:t>
            </a:r>
            <a:r>
              <a:rPr lang="en-US" sz="2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highly optimized fast encoder implementation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previous standard </a:t>
            </a:r>
            <a:r>
              <a:rPr lang="en-US" sz="2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maintaining the same ratio between encoder and decoder run time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4014208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22DC8-5032-499E-A89E-03A8A4D06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Variant 4: trade-off demonstration 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385B3-FC5F-4D41-B7E2-9412D0F7B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84" y="1594965"/>
            <a:ext cx="10515600" cy="5032375"/>
          </a:xfrm>
        </p:spPr>
        <p:txBody>
          <a:bodyPr>
            <a:normAutofit fontScale="85000" lnSpcReduction="20000"/>
          </a:bodyPr>
          <a:lstStyle/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Anchor: </a:t>
            </a:r>
            <a:endParaRPr lang="en-DE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Encoder/decoder: VTM23.x, default random access (RA) and low-delay-B (LDB) configurations (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 as in other categories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DE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Test: </a:t>
            </a:r>
            <a:endParaRPr lang="en-DE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Encoder provided with several encoder presets: 0..N (0 - the fastest , N - the most powerful). </a:t>
            </a:r>
            <a:r>
              <a:rPr lang="en-US" sz="21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Decoder is the same for all presents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DE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Constrains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en-DE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ET_test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&lt;= 1.0 *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ET_anchor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DT_test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&lt;= 2.0 *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DT_anchor</a:t>
            </a:r>
            <a:endParaRPr lang="en-DE" sz="2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2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NOTE: 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Expected that visual quality for 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preset=0 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similar or better than anchor.</a:t>
            </a: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ET_test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&lt;= 2.0 *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ET_anchor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DT_test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&lt;= 2.0 *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DT_anchor</a:t>
            </a:r>
            <a:endParaRPr lang="en-US" sz="2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de-DE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...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ET_test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de-DE" sz="2100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N-1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&lt;= </a:t>
            </a:r>
            <a:r>
              <a:rPr lang="ru-RU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de-DE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*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ET_anchor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DT_test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US" sz="2100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N-1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&lt;= </a:t>
            </a:r>
            <a:r>
              <a:rPr lang="de-DE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12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DT_anchor</a:t>
            </a:r>
            <a:endParaRPr lang="en-US" sz="2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2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300" dirty="0">
                <a:latin typeface="Times New Roman" panose="02020603050405020304" pitchFamily="18" charset="0"/>
              </a:rPr>
              <a:t>NOTE: Place holder for ECM (if needed)</a:t>
            </a:r>
            <a:endParaRPr lang="ru-RU" sz="1300" dirty="0">
              <a:latin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ET_test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unconstrained;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DT_test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unconstrained</a:t>
            </a:r>
            <a:endParaRPr lang="en-DE" sz="2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Which kind of evidence is demonstrated:</a:t>
            </a:r>
            <a:endParaRPr lang="en-DE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Visual quality benefits compared to reference implementation of previous standard w/o increment encoder complexity (</a:t>
            </a:r>
            <a:r>
              <a:rPr lang="en-US" sz="21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preset=0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and affordable decoder complexity increase and </a:t>
            </a:r>
            <a:r>
              <a:rPr lang="en-US" sz="21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existence of coding tools with good coding efficiency / encoder complexity 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tradeoff. Information about performance for lower presets </a:t>
            </a:r>
            <a:r>
              <a:rPr lang="en-US" sz="21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preset=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ru-RU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..</a:t>
            </a:r>
            <a:r>
              <a:rPr lang="en-US" sz="2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US" sz="21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can be very helpful for initial test model building (at collaborative phase).</a:t>
            </a:r>
            <a:endParaRPr lang="en-DE" sz="2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4AA7D-DFE9-4672-B3B8-62C2FFA11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9453" y="3201449"/>
            <a:ext cx="3483732" cy="20615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E61665-E002-4459-AD86-4133CB555630}"/>
              </a:ext>
            </a:extLst>
          </p:cNvPr>
          <p:cNvSpPr txBox="1"/>
          <p:nvPr/>
        </p:nvSpPr>
        <p:spPr>
          <a:xfrm>
            <a:off x="9823494" y="4473145"/>
            <a:ext cx="5067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7030A0"/>
                </a:solidFill>
              </a:rPr>
              <a:t>ECM</a:t>
            </a:r>
            <a:endParaRPr lang="en-DE" sz="11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858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22DC8-5032-499E-A89E-03A8A4D06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Variant 4: trade-off demonstration 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385B3-FC5F-4D41-B7E2-9412D0F7B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84" y="1594965"/>
            <a:ext cx="10515600" cy="5032375"/>
          </a:xfrm>
        </p:spPr>
        <p:txBody>
          <a:bodyPr>
            <a:normAutofit fontScale="85000" lnSpcReduction="20000"/>
          </a:bodyPr>
          <a:lstStyle/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Anchor: </a:t>
            </a:r>
            <a:endParaRPr lang="en-DE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Encoder/decoder: VTM23.x, default random access (RA) and low-delay-B (LDB) configurations (</a:t>
            </a:r>
            <a:r>
              <a:rPr lang="en-US" sz="2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 as in other categories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DE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Test: </a:t>
            </a:r>
            <a:endParaRPr lang="en-DE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Encoder provided with several encoder presets: 0..N (0 - the fastest , N - the most powerful). </a:t>
            </a:r>
            <a:r>
              <a:rPr lang="en-US" sz="21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Decoder is the same for all presents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DE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Constrains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en-DE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ET_test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&lt;= 1.0 *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ET_anchor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DT_test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&lt;= 2.0 *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DT_anchor</a:t>
            </a:r>
            <a:endParaRPr lang="en-DE" sz="2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2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NOTE: 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Expected that visual quality for 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preset=0 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is</a:t>
            </a:r>
            <a:r>
              <a:rPr lang="en-US" sz="1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similar or better than anchor.</a:t>
            </a: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ET_test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&lt;= 2.0 *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ET_anchor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DT_test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&lt;= 2.0 *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DT_anchor</a:t>
            </a:r>
            <a:endParaRPr lang="en-US" sz="2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de-DE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...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ET_test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de-DE" sz="2100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N-1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&lt;= </a:t>
            </a:r>
            <a:r>
              <a:rPr lang="ru-RU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de-DE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*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ET_anchor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DT_test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US" sz="2100" dirty="0"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N-1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&lt;= </a:t>
            </a:r>
            <a:r>
              <a:rPr lang="de-DE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12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DT_anchor</a:t>
            </a:r>
            <a:endParaRPr lang="en-US" sz="2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lvl="2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1300" dirty="0">
                <a:latin typeface="Times New Roman" panose="02020603050405020304" pitchFamily="18" charset="0"/>
              </a:rPr>
              <a:t>NOTE: Place holder for ECM (if needed)</a:t>
            </a:r>
            <a:endParaRPr lang="ru-RU" sz="1300" dirty="0">
              <a:latin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ET_test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unconstrained; 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DT_test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</a:t>
            </a:r>
            <a:r>
              <a:rPr lang="en-US" sz="2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sym typeface="Symbol" panose="05050102010706020507" pitchFamily="18" charset="2"/>
              </a:rPr>
              <a:t>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unconstrained</a:t>
            </a:r>
            <a:endParaRPr lang="en-DE" sz="2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6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Which kind of evidence is demonstrated:</a:t>
            </a:r>
            <a:endParaRPr lang="en-DE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lvl="1" algn="just" hangingPunct="0">
              <a:spcBef>
                <a:spcPts val="68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Visual quality benefits compared to reference implementation of previous standard w/o increment encoder complexity (</a:t>
            </a:r>
            <a:r>
              <a:rPr lang="en-US" sz="21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preset=0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and affordable decoder complexity increase and </a:t>
            </a:r>
            <a:r>
              <a:rPr lang="en-US" sz="21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existence of coding tools with good coding efficiency / encoder complexity 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tradeoff. Information about performance for lower presets </a:t>
            </a:r>
            <a:r>
              <a:rPr lang="en-US" sz="21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preset=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ru-RU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..</a:t>
            </a:r>
            <a:r>
              <a:rPr lang="en-US" sz="2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US" sz="21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can be very helpful for initial test model building (at collaborative phase).</a:t>
            </a:r>
            <a:endParaRPr lang="en-DE" sz="2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06B99D-AFAC-4D96-AB89-9B76A9796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4717" y="3201450"/>
            <a:ext cx="3589699" cy="214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051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DC2EA-6706-4EC4-9A57-916111DF4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Different combinations are available in JVET</a:t>
            </a:r>
            <a:endParaRPr lang="en-DE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0C9D550-109B-4C35-A9C1-E10A839B20A3}"/>
              </a:ext>
            </a:extLst>
          </p:cNvPr>
          <p:cNvSpPr txBox="1"/>
          <p:nvPr/>
        </p:nvSpPr>
        <p:spPr>
          <a:xfrm>
            <a:off x="1161535" y="6018194"/>
            <a:ext cx="42193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0070C0"/>
                </a:solidFill>
              </a:rPr>
              <a:t>Data from AhG14, AhG6, AhG7 reports</a:t>
            </a:r>
          </a:p>
          <a:p>
            <a:r>
              <a:rPr lang="de-DE" dirty="0">
                <a:solidFill>
                  <a:srgbClr val="0070C0"/>
                </a:solidFill>
              </a:rPr>
              <a:t>(run time not very reliable, just illustration)</a:t>
            </a:r>
            <a:endParaRPr lang="en-DE" dirty="0">
              <a:solidFill>
                <a:srgbClr val="0070C0"/>
              </a:solidFill>
            </a:endParaRPr>
          </a:p>
        </p:txBody>
      </p: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20BFC04E-710B-4E4A-9121-CCF2BE3D20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4231286"/>
              </p:ext>
            </p:extLst>
          </p:nvPr>
        </p:nvGraphicFramePr>
        <p:xfrm>
          <a:off x="374774" y="1892371"/>
          <a:ext cx="5326452" cy="3611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CE57AEC1-CB49-4C8C-AAAC-49AAD38BB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733" y="2259261"/>
            <a:ext cx="5717812" cy="338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918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4C932-4E0F-4E29-97AE-63A708A7C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49FA2-B362-4B4B-93E4-599BA0A0B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Contribution </a:t>
            </a:r>
            <a:r>
              <a:rPr lang="en-US" u="sng" dirty="0"/>
              <a:t>strongly supports </a:t>
            </a:r>
            <a:r>
              <a:rPr lang="en-US" dirty="0"/>
              <a:t>inclusion of constrained encoder category into potential </a:t>
            </a:r>
            <a:r>
              <a:rPr lang="en-US" dirty="0" err="1"/>
              <a:t>CfE</a:t>
            </a:r>
            <a:endParaRPr lang="en-US" dirty="0"/>
          </a:p>
          <a:p>
            <a:r>
              <a:rPr lang="en-US" dirty="0"/>
              <a:t>Contribution provides </a:t>
            </a:r>
            <a:r>
              <a:rPr lang="en-US" u="sng" dirty="0"/>
              <a:t>initial suggestion</a:t>
            </a:r>
            <a:r>
              <a:rPr lang="en-US" dirty="0"/>
              <a:t> on organization tests in this encoder category</a:t>
            </a:r>
          </a:p>
          <a:p>
            <a:r>
              <a:rPr lang="en-US" dirty="0"/>
              <a:t>It is suggested to </a:t>
            </a:r>
            <a:r>
              <a:rPr lang="en-US" u="sng" dirty="0"/>
              <a:t>discuss</a:t>
            </a:r>
            <a:r>
              <a:rPr lang="en-US" dirty="0"/>
              <a:t> potential variants of tests in constrained encoder category </a:t>
            </a:r>
            <a:r>
              <a:rPr lang="en-US" u="sng" dirty="0"/>
              <a:t>include agreed </a:t>
            </a:r>
            <a:r>
              <a:rPr lang="en-US" dirty="0"/>
              <a:t>variant into preliminary draft of </a:t>
            </a:r>
            <a:r>
              <a:rPr lang="en-US" u="sng" dirty="0" err="1"/>
              <a:t>CfE</a:t>
            </a:r>
            <a:endParaRPr lang="en-US" u="sng" dirty="0"/>
          </a:p>
          <a:p>
            <a:endParaRPr lang="en-US" dirty="0"/>
          </a:p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994848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8F155-289F-45F7-988F-EBAA43265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E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218150C-3878-4A22-AFBD-37EE0B26BCE3}"/>
              </a:ext>
            </a:extLst>
          </p:cNvPr>
          <p:cNvGrpSpPr/>
          <p:nvPr/>
        </p:nvGrpSpPr>
        <p:grpSpPr>
          <a:xfrm>
            <a:off x="1002003" y="2306337"/>
            <a:ext cx="5640705" cy="3586803"/>
            <a:chOff x="1002003" y="2306337"/>
            <a:chExt cx="5640705" cy="3586803"/>
          </a:xfrm>
        </p:grpSpPr>
        <p:grpSp>
          <p:nvGrpSpPr>
            <p:cNvPr id="25" name="Canvas 25">
              <a:extLst>
                <a:ext uri="{FF2B5EF4-FFF2-40B4-BE49-F238E27FC236}">
                  <a16:creationId xmlns:a16="http://schemas.microsoft.com/office/drawing/2014/main" id="{A071F0B5-B939-4704-93A2-078AA22F86BD}"/>
                </a:ext>
              </a:extLst>
            </p:cNvPr>
            <p:cNvGrpSpPr/>
            <p:nvPr/>
          </p:nvGrpSpPr>
          <p:grpSpPr>
            <a:xfrm>
              <a:off x="1002003" y="2306337"/>
              <a:ext cx="5640705" cy="3586803"/>
              <a:chOff x="0" y="0"/>
              <a:chExt cx="5640705" cy="3586803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C6BC597-5DB7-4267-ADA0-0361EE5D7E1E}"/>
                  </a:ext>
                </a:extLst>
              </p:cNvPr>
              <p:cNvSpPr/>
              <p:nvPr/>
            </p:nvSpPr>
            <p:spPr>
              <a:xfrm>
                <a:off x="0" y="0"/>
                <a:ext cx="5640705" cy="3448050"/>
              </a:xfrm>
              <a:prstGeom prst="rect">
                <a:avLst/>
              </a:prstGeom>
              <a:solidFill>
                <a:prstClr val="white"/>
              </a:solidFill>
            </p:spPr>
          </p: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C9B9F710-768F-4DC1-AC01-85F8EFC4C41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1154" y="344106"/>
                <a:ext cx="0" cy="254840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14B9EBE2-B102-450C-8198-B62ED05D91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3766" y="2861602"/>
                <a:ext cx="4912634" cy="3091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52641A0-6171-4455-AE5A-510933D0E7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5799" y="1750977"/>
                <a:ext cx="369753" cy="374013"/>
              </a:xfrm>
              <a:prstGeom prst="line">
                <a:avLst/>
              </a:prstGeom>
              <a:ln w="25400"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B2FED35C-4D93-4BE3-AD11-73D1FF60CE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19780" y="2124990"/>
                <a:ext cx="803359" cy="270605"/>
              </a:xfrm>
              <a:prstGeom prst="line">
                <a:avLst/>
              </a:prstGeom>
              <a:ln w="25400"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8E27558A-B377-499E-A8C3-E8B3C0FB93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3139" y="2395595"/>
                <a:ext cx="930204" cy="186040"/>
              </a:xfrm>
              <a:prstGeom prst="line">
                <a:avLst/>
              </a:prstGeom>
              <a:ln w="25400"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281F0895-A785-42C8-AC2A-3F2C2B43F0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53343" y="2581635"/>
                <a:ext cx="1023224" cy="80336"/>
              </a:xfrm>
              <a:prstGeom prst="line">
                <a:avLst/>
              </a:prstGeom>
              <a:ln w="25400"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C46968A4-9907-446B-9E15-B4CC1C4BAD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83449" y="891938"/>
                <a:ext cx="362350" cy="859039"/>
              </a:xfrm>
              <a:prstGeom prst="line">
                <a:avLst/>
              </a:prstGeom>
              <a:ln w="25400"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1397C7F4-AB78-4403-8B8A-7B262772E7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5930" y="814248"/>
                <a:ext cx="4535404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D3703E9B-9028-42DF-A822-8BED0868B1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91144" y="457091"/>
                <a:ext cx="16219" cy="2435423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3">
                <a:extLst>
                  <a:ext uri="{FF2B5EF4-FFF2-40B4-BE49-F238E27FC236}">
                    <a16:creationId xmlns:a16="http://schemas.microsoft.com/office/drawing/2014/main" id="{FA97EFDD-B772-4A9A-A095-6B2918FA1E1D}"/>
                  </a:ext>
                </a:extLst>
              </p:cNvPr>
              <p:cNvSpPr txBox="1"/>
              <p:nvPr/>
            </p:nvSpPr>
            <p:spPr>
              <a:xfrm rot="16200000">
                <a:off x="-121567" y="1540687"/>
                <a:ext cx="916305" cy="4565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algn="just" hangingPunct="0">
                  <a:spcBef>
                    <a:spcPts val="680"/>
                  </a:spcBef>
                  <a:spcAft>
                    <a:spcPts val="0"/>
                  </a:spcAft>
                  <a:tabLst>
                    <a:tab pos="228600" algn="l"/>
                    <a:tab pos="457200" algn="l"/>
                    <a:tab pos="685800" algn="l"/>
                    <a:tab pos="914400" algn="l"/>
                    <a:tab pos="1143000" algn="l"/>
                    <a:tab pos="1371600" algn="l"/>
                    <a:tab pos="1600200" algn="l"/>
                    <a:tab pos="1828800" algn="l"/>
                    <a:tab pos="2057400" algn="l"/>
                    <a:tab pos="2286000" algn="l"/>
                    <a:tab pos="2514600" algn="l"/>
                    <a:tab pos="2743200" algn="l"/>
                  </a:tabLst>
                </a:pPr>
                <a:r>
                  <a:rPr lang="en-US" sz="1800" b="1" i="1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Mangal" panose="02040503050203030202" pitchFamily="18" charset="0"/>
                  </a:rPr>
                  <a:t>BD-rate</a:t>
                </a:r>
                <a:endParaRPr lang="en-DE" sz="11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7" name="TextBox 34">
                <a:extLst>
                  <a:ext uri="{FF2B5EF4-FFF2-40B4-BE49-F238E27FC236}">
                    <a16:creationId xmlns:a16="http://schemas.microsoft.com/office/drawing/2014/main" id="{67C177CD-63B7-4EE0-8554-D497F059D4D5}"/>
                  </a:ext>
                </a:extLst>
              </p:cNvPr>
              <p:cNvSpPr txBox="1"/>
              <p:nvPr/>
            </p:nvSpPr>
            <p:spPr>
              <a:xfrm>
                <a:off x="3200527" y="3130238"/>
                <a:ext cx="2399665" cy="4565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algn="just" hangingPunct="0">
                  <a:spcBef>
                    <a:spcPts val="680"/>
                  </a:spcBef>
                  <a:spcAft>
                    <a:spcPts val="0"/>
                  </a:spcAft>
                  <a:tabLst>
                    <a:tab pos="228600" algn="l"/>
                    <a:tab pos="457200" algn="l"/>
                    <a:tab pos="685800" algn="l"/>
                    <a:tab pos="914400" algn="l"/>
                    <a:tab pos="1143000" algn="l"/>
                    <a:tab pos="1371600" algn="l"/>
                    <a:tab pos="1600200" algn="l"/>
                    <a:tab pos="1828800" algn="l"/>
                    <a:tab pos="2057400" algn="l"/>
                    <a:tab pos="2286000" algn="l"/>
                    <a:tab pos="2514600" algn="l"/>
                    <a:tab pos="2743200" algn="l"/>
                  </a:tabLst>
                </a:pPr>
                <a:r>
                  <a:rPr lang="en-US" sz="1800" b="1" i="1" kern="120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Mangal" panose="02040503050203030202" pitchFamily="18" charset="0"/>
                  </a:rPr>
                  <a:t>EncT_test</a:t>
                </a:r>
                <a:r>
                  <a:rPr lang="en-US" sz="1800" b="1" i="1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Mangal" panose="02040503050203030202" pitchFamily="18" charset="0"/>
                  </a:rPr>
                  <a:t>/</a:t>
                </a:r>
                <a:r>
                  <a:rPr lang="en-US" sz="1800" b="1" i="1" kern="1200" dirty="0" err="1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Mangal" panose="02040503050203030202" pitchFamily="18" charset="0"/>
                  </a:rPr>
                  <a:t>EncT_anchor</a:t>
                </a:r>
                <a:endParaRPr lang="en-DE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8" name="TextBox 35">
                <a:extLst>
                  <a:ext uri="{FF2B5EF4-FFF2-40B4-BE49-F238E27FC236}">
                    <a16:creationId xmlns:a16="http://schemas.microsoft.com/office/drawing/2014/main" id="{3AB16E46-CECF-4E30-8F24-807176631D5B}"/>
                  </a:ext>
                </a:extLst>
              </p:cNvPr>
              <p:cNvSpPr txBox="1"/>
              <p:nvPr/>
            </p:nvSpPr>
            <p:spPr>
              <a:xfrm>
                <a:off x="16396" y="537843"/>
                <a:ext cx="636270" cy="4565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algn="just" hangingPunct="0">
                  <a:spcBef>
                    <a:spcPts val="680"/>
                  </a:spcBef>
                  <a:spcAft>
                    <a:spcPts val="0"/>
                  </a:spcAft>
                  <a:tabLst>
                    <a:tab pos="228600" algn="l"/>
                    <a:tab pos="457200" algn="l"/>
                    <a:tab pos="685800" algn="l"/>
                    <a:tab pos="914400" algn="l"/>
                    <a:tab pos="1143000" algn="l"/>
                    <a:tab pos="1371600" algn="l"/>
                    <a:tab pos="1600200" algn="l"/>
                    <a:tab pos="1828800" algn="l"/>
                    <a:tab pos="2057400" algn="l"/>
                    <a:tab pos="2286000" algn="l"/>
                    <a:tab pos="2514600" algn="l"/>
                    <a:tab pos="2743200" algn="l"/>
                  </a:tabLst>
                </a:pPr>
                <a:r>
                  <a:rPr lang="en-US" sz="18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Mangal" panose="02040503050203030202" pitchFamily="18" charset="0"/>
                  </a:rPr>
                  <a:t>0.0%</a:t>
                </a:r>
                <a:endParaRPr lang="en-DE" sz="11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9" name="TextBox 36">
                <a:extLst>
                  <a:ext uri="{FF2B5EF4-FFF2-40B4-BE49-F238E27FC236}">
                    <a16:creationId xmlns:a16="http://schemas.microsoft.com/office/drawing/2014/main" id="{78046C4C-BB73-4A3F-9B79-561C6276304E}"/>
                  </a:ext>
                </a:extLst>
              </p:cNvPr>
              <p:cNvSpPr txBox="1"/>
              <p:nvPr/>
            </p:nvSpPr>
            <p:spPr>
              <a:xfrm>
                <a:off x="994878" y="2889886"/>
                <a:ext cx="30148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hangingPunct="0">
                  <a:spcBef>
                    <a:spcPts val="680"/>
                  </a:spcBef>
                  <a:spcAft>
                    <a:spcPts val="0"/>
                  </a:spcAft>
                  <a:tabLst>
                    <a:tab pos="228600" algn="l"/>
                    <a:tab pos="457200" algn="l"/>
                    <a:tab pos="685800" algn="l"/>
                    <a:tab pos="914400" algn="l"/>
                    <a:tab pos="1143000" algn="l"/>
                    <a:tab pos="1371600" algn="l"/>
                    <a:tab pos="1600200" algn="l"/>
                    <a:tab pos="1828800" algn="l"/>
                    <a:tab pos="2057400" algn="l"/>
                    <a:tab pos="2286000" algn="l"/>
                    <a:tab pos="2514600" algn="l"/>
                    <a:tab pos="2743200" algn="l"/>
                  </a:tabLst>
                </a:pPr>
                <a:r>
                  <a:rPr lang="en-US" sz="1800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Mangal" panose="02040503050203030202" pitchFamily="18" charset="0"/>
                  </a:rPr>
                  <a:t>1.0    2.0                              11.0                                        </a:t>
                </a:r>
                <a:endParaRPr lang="en-DE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40" name="TextBox 37">
                <a:extLst>
                  <a:ext uri="{FF2B5EF4-FFF2-40B4-BE49-F238E27FC236}">
                    <a16:creationId xmlns:a16="http://schemas.microsoft.com/office/drawing/2014/main" id="{6934CF6F-12F1-48F2-BB5B-A8B9AA4BE31D}"/>
                  </a:ext>
                </a:extLst>
              </p:cNvPr>
              <p:cNvSpPr txBox="1"/>
              <p:nvPr/>
            </p:nvSpPr>
            <p:spPr>
              <a:xfrm>
                <a:off x="1383997" y="673675"/>
                <a:ext cx="991235" cy="4565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algn="just" hangingPunct="0">
                  <a:spcBef>
                    <a:spcPts val="680"/>
                  </a:spcBef>
                  <a:spcAft>
                    <a:spcPts val="0"/>
                  </a:spcAft>
                  <a:tabLst>
                    <a:tab pos="228600" algn="l"/>
                    <a:tab pos="457200" algn="l"/>
                    <a:tab pos="685800" algn="l"/>
                    <a:tab pos="914400" algn="l"/>
                    <a:tab pos="1143000" algn="l"/>
                    <a:tab pos="1371600" algn="l"/>
                    <a:tab pos="1600200" algn="l"/>
                    <a:tab pos="1828800" algn="l"/>
                    <a:tab pos="2057400" algn="l"/>
                    <a:tab pos="2286000" algn="l"/>
                    <a:tab pos="2514600" algn="l"/>
                    <a:tab pos="2743200" algn="l"/>
                  </a:tabLst>
                </a:pPr>
                <a:r>
                  <a:rPr lang="en-US" sz="1800" i="1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Mangal" panose="02040503050203030202" pitchFamily="18" charset="0"/>
                  </a:rPr>
                  <a:t>preset=0</a:t>
                </a:r>
                <a:endParaRPr lang="en-DE" sz="11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41" name="TextBox 38">
                <a:extLst>
                  <a:ext uri="{FF2B5EF4-FFF2-40B4-BE49-F238E27FC236}">
                    <a16:creationId xmlns:a16="http://schemas.microsoft.com/office/drawing/2014/main" id="{EBD1A204-3ACA-4C91-9A20-D6DEEF2A5D0B}"/>
                  </a:ext>
                </a:extLst>
              </p:cNvPr>
              <p:cNvSpPr txBox="1"/>
              <p:nvPr/>
            </p:nvSpPr>
            <p:spPr>
              <a:xfrm>
                <a:off x="4337343" y="2197801"/>
                <a:ext cx="1022985" cy="4565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algn="just" hangingPunct="0">
                  <a:spcBef>
                    <a:spcPts val="680"/>
                  </a:spcBef>
                  <a:spcAft>
                    <a:spcPts val="0"/>
                  </a:spcAft>
                  <a:tabLst>
                    <a:tab pos="228600" algn="l"/>
                    <a:tab pos="457200" algn="l"/>
                    <a:tab pos="685800" algn="l"/>
                    <a:tab pos="914400" algn="l"/>
                    <a:tab pos="1143000" algn="l"/>
                    <a:tab pos="1371600" algn="l"/>
                    <a:tab pos="1600200" algn="l"/>
                    <a:tab pos="1828800" algn="l"/>
                    <a:tab pos="2057400" algn="l"/>
                    <a:tab pos="2286000" algn="l"/>
                    <a:tab pos="2514600" algn="l"/>
                    <a:tab pos="2743200" algn="l"/>
                  </a:tabLst>
                </a:pPr>
                <a:r>
                  <a:rPr lang="en-US" sz="1800" i="1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Mangal" panose="02040503050203030202" pitchFamily="18" charset="0"/>
                  </a:rPr>
                  <a:t>preset=N</a:t>
                </a:r>
                <a:endParaRPr lang="en-DE" sz="11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42" name="TextBox 42">
                <a:extLst>
                  <a:ext uri="{FF2B5EF4-FFF2-40B4-BE49-F238E27FC236}">
                    <a16:creationId xmlns:a16="http://schemas.microsoft.com/office/drawing/2014/main" id="{1C03CD21-8625-461A-AFCB-D71CF679FBB4}"/>
                  </a:ext>
                </a:extLst>
              </p:cNvPr>
              <p:cNvSpPr txBox="1"/>
              <p:nvPr/>
            </p:nvSpPr>
            <p:spPr>
              <a:xfrm>
                <a:off x="1676561" y="1284626"/>
                <a:ext cx="991235" cy="4565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algn="just" hangingPunct="0">
                  <a:spcBef>
                    <a:spcPts val="680"/>
                  </a:spcBef>
                  <a:spcAft>
                    <a:spcPts val="0"/>
                  </a:spcAft>
                  <a:tabLst>
                    <a:tab pos="228600" algn="l"/>
                    <a:tab pos="457200" algn="l"/>
                    <a:tab pos="685800" algn="l"/>
                    <a:tab pos="914400" algn="l"/>
                    <a:tab pos="1143000" algn="l"/>
                    <a:tab pos="1371600" algn="l"/>
                    <a:tab pos="1600200" algn="l"/>
                    <a:tab pos="1828800" algn="l"/>
                    <a:tab pos="2057400" algn="l"/>
                    <a:tab pos="2286000" algn="l"/>
                    <a:tab pos="2514600" algn="l"/>
                    <a:tab pos="2743200" algn="l"/>
                  </a:tabLst>
                </a:pPr>
                <a:r>
                  <a:rPr lang="en-US" sz="1800" i="1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Mangal" panose="02040503050203030202" pitchFamily="18" charset="0"/>
                  </a:rPr>
                  <a:t>preset=1</a:t>
                </a:r>
                <a:endParaRPr lang="en-DE" sz="11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1CEE2CF2-8A27-4CC7-ADCA-A5D107A49C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45728" y="1798464"/>
                <a:ext cx="12221" cy="1101446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1ABFD33-6DAE-4D3E-84BE-7A1ACB746DCC}"/>
                </a:ext>
              </a:extLst>
            </p:cNvPr>
            <p:cNvSpPr txBox="1"/>
            <p:nvPr/>
          </p:nvSpPr>
          <p:spPr>
            <a:xfrm>
              <a:off x="4444185" y="4462590"/>
              <a:ext cx="614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>
                  <a:solidFill>
                    <a:srgbClr val="7030A0"/>
                  </a:solidFill>
                </a:rPr>
                <a:t>ECM</a:t>
              </a:r>
              <a:endParaRPr lang="en-DE" dirty="0">
                <a:solidFill>
                  <a:srgbClr val="7030A0"/>
                </a:solidFill>
              </a:endParaRP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DC22B05-6728-4483-862E-B804959AD282}"/>
                </a:ext>
              </a:extLst>
            </p:cNvPr>
            <p:cNvCxnSpPr>
              <a:cxnSpLocks/>
            </p:cNvCxnSpPr>
            <p:nvPr/>
          </p:nvCxnSpPr>
          <p:spPr>
            <a:xfrm>
              <a:off x="2840854" y="3977196"/>
              <a:ext cx="337352" cy="328474"/>
            </a:xfrm>
            <a:prstGeom prst="straightConnector1">
              <a:avLst/>
            </a:prstGeom>
            <a:ln>
              <a:solidFill>
                <a:srgbClr val="FF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4426489-6833-4D1D-A7D9-98C24A77B6FB}"/>
                </a:ext>
              </a:extLst>
            </p:cNvPr>
            <p:cNvCxnSpPr>
              <a:cxnSpLocks/>
            </p:cNvCxnSpPr>
            <p:nvPr/>
          </p:nvCxnSpPr>
          <p:spPr>
            <a:xfrm>
              <a:off x="2309366" y="3232754"/>
              <a:ext cx="531488" cy="729700"/>
            </a:xfrm>
            <a:prstGeom prst="straightConnector1">
              <a:avLst/>
            </a:prstGeom>
            <a:ln>
              <a:solidFill>
                <a:srgbClr val="FF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B3C0A101-7FFE-4A4C-AE35-CCA68F37CE84}"/>
                </a:ext>
              </a:extLst>
            </p:cNvPr>
            <p:cNvCxnSpPr>
              <a:cxnSpLocks/>
            </p:cNvCxnSpPr>
            <p:nvPr/>
          </p:nvCxnSpPr>
          <p:spPr>
            <a:xfrm>
              <a:off x="3179034" y="4317795"/>
              <a:ext cx="650336" cy="223598"/>
            </a:xfrm>
            <a:prstGeom prst="straightConnector1">
              <a:avLst/>
            </a:prstGeom>
            <a:ln>
              <a:solidFill>
                <a:srgbClr val="FF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ECFA1BDD-5EC7-4B27-8630-82D0731B9756}"/>
                </a:ext>
              </a:extLst>
            </p:cNvPr>
            <p:cNvCxnSpPr>
              <a:cxnSpLocks/>
              <a:endCxn id="3" idx="2"/>
            </p:cNvCxnSpPr>
            <p:nvPr/>
          </p:nvCxnSpPr>
          <p:spPr>
            <a:xfrm>
              <a:off x="3838448" y="4541393"/>
              <a:ext cx="913129" cy="290529"/>
            </a:xfrm>
            <a:prstGeom prst="straightConnector1">
              <a:avLst/>
            </a:prstGeom>
            <a:ln>
              <a:solidFill>
                <a:srgbClr val="FF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F3E682A4-81C5-4D4B-8994-494333D9B485}"/>
                </a:ext>
              </a:extLst>
            </p:cNvPr>
            <p:cNvCxnSpPr>
              <a:cxnSpLocks/>
            </p:cNvCxnSpPr>
            <p:nvPr/>
          </p:nvCxnSpPr>
          <p:spPr>
            <a:xfrm>
              <a:off x="4745893" y="4844332"/>
              <a:ext cx="1032677" cy="225314"/>
            </a:xfrm>
            <a:prstGeom prst="straightConnector1">
              <a:avLst/>
            </a:prstGeom>
            <a:ln>
              <a:solidFill>
                <a:srgbClr val="FF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B7E464A-43F6-4BCF-82A9-E7D0CC9598D4}"/>
                </a:ext>
              </a:extLst>
            </p:cNvPr>
            <p:cNvSpPr txBox="1"/>
            <p:nvPr/>
          </p:nvSpPr>
          <p:spPr>
            <a:xfrm>
              <a:off x="4655748" y="3241545"/>
              <a:ext cx="188474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FF0000"/>
                  </a:solidFill>
                </a:rPr>
                <a:t>Best in unrestricted encoder category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70C0"/>
                  </a:solidFill>
                </a:rPr>
                <a:t>Best trade-off</a:t>
              </a:r>
              <a:endParaRPr lang="en-DE" sz="1400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3321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1764</Words>
  <Application>Microsoft Office PowerPoint</Application>
  <PresentationFormat>Widescreen</PresentationFormat>
  <Paragraphs>152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JVET-AL0052: AhG17: Comments on proposed draft text: Call for Evidence on video compression with capability beyond existing standards</vt:lpstr>
      <vt:lpstr>What kind of evidence needs to be demonstrated?</vt:lpstr>
      <vt:lpstr>Motivation</vt:lpstr>
      <vt:lpstr>General comments</vt:lpstr>
      <vt:lpstr>How to check run time?</vt:lpstr>
      <vt:lpstr>Variant 1.1: minimal changes compared to other categories </vt:lpstr>
      <vt:lpstr>Variant 1.2: minimal changes compared to other categories </vt:lpstr>
      <vt:lpstr>Variant 1.3: minimal changes compared to other categories </vt:lpstr>
      <vt:lpstr>Variant 2: constrained anchor </vt:lpstr>
      <vt:lpstr>Variant 3: constrained anchor </vt:lpstr>
      <vt:lpstr>Variant 4: trade-off demonstration </vt:lpstr>
      <vt:lpstr>Variant 4: trade-off demonstration </vt:lpstr>
      <vt:lpstr>Different combinations are available in JVET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JVET-AL0052: AhG17: Comments on proposed draft text: Call for Evidence on video compression with capability beyond existing standards</dc:title>
  <dc:creator>Elena Alshina</dc:creator>
  <cp:lastModifiedBy>Elena Alshina</cp:lastModifiedBy>
  <cp:revision>31</cp:revision>
  <dcterms:created xsi:type="dcterms:W3CDTF">2025-03-10T07:42:58Z</dcterms:created>
  <dcterms:modified xsi:type="dcterms:W3CDTF">2025-03-28T06:16:01Z</dcterms:modified>
</cp:coreProperties>
</file>