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</p:sldMasterIdLst>
  <p:notesMasterIdLst>
    <p:notesMasterId r:id="rId9"/>
  </p:notesMasterIdLst>
  <p:handoutMasterIdLst>
    <p:handoutMasterId r:id="rId10"/>
  </p:handoutMasterIdLst>
  <p:sldIdLst>
    <p:sldId id="256" r:id="rId2"/>
    <p:sldId id="555" r:id="rId3"/>
    <p:sldId id="606" r:id="rId4"/>
    <p:sldId id="614" r:id="rId5"/>
    <p:sldId id="615" r:id="rId6"/>
    <p:sldId id="616" r:id="rId7"/>
    <p:sldId id="283" r:id="rId8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lasny, Daryl" initials="H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D7D31"/>
    <a:srgbClr val="F8CBAD"/>
    <a:srgbClr val="2F528F"/>
    <a:srgbClr val="4472C4"/>
    <a:srgbClr val="FFFFCC"/>
    <a:srgbClr val="CCECFF"/>
    <a:srgbClr val="CCFFFF"/>
    <a:srgbClr val="CC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1" autoAdjust="0"/>
    <p:restoredTop sz="90074" autoAdjust="0"/>
  </p:normalViewPr>
  <p:slideViewPr>
    <p:cSldViewPr>
      <p:cViewPr varScale="1">
        <p:scale>
          <a:sx n="111" d="100"/>
          <a:sy n="111" d="100"/>
        </p:scale>
        <p:origin x="780" y="279"/>
      </p:cViewPr>
      <p:guideLst>
        <p:guide orient="horz" pos="162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3450" y="60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/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5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5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F781F78A-6DA5-4E5C-B7DA-CC0FBB00C9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34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11175" y="511175"/>
            <a:ext cx="6040438" cy="3397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87828" y="4376060"/>
            <a:ext cx="6259286" cy="441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5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5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14BF4540-F070-4ED6-A048-E38C81298C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47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11175" y="511175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28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82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73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4D5CC-E6F9-E940-53E1-69B2709A5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D41D26-3C8A-EE74-04A5-D5DB37E1E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7513B-2E6B-4CC6-F447-1968CD7007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4CB68-F28A-F4DC-5648-9CBBAED76C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5877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70AE6-2896-7C8C-B844-E0DF418A6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5D93BE-1688-27B1-A70E-03330C97D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96BBCD-90B8-86BC-6D96-A1D5BF68C1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2892E-2F9D-DA3F-430A-122DA98A57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97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4F126-62A1-7DB0-178E-6E3D4EB6B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41F700-25A5-1061-D768-F07E8CA395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D12287-40BA-9323-20BE-F9E63DA486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22138E-4692-62CD-E1F9-3E967AB934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94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11175" y="511175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07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SLATITLEPAGE.jpg copy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0539" y="845202"/>
            <a:ext cx="8262922" cy="110251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US" sz="3600" b="1" baseline="0" dirty="0">
                <a:solidFill>
                  <a:schemeClr val="tx1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03402" y="3375921"/>
            <a:ext cx="5337199" cy="107529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Presenter Information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0078" y="2198903"/>
            <a:ext cx="8283844" cy="92670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lang="en-US" sz="2400" b="1" dirty="0">
                <a:solidFill>
                  <a:schemeClr val="tx1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pic>
        <p:nvPicPr>
          <p:cNvPr id="7" name="Picture 6" descr="SLA Logo Vertical110728 copy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657598" y="4589879"/>
            <a:ext cx="1828804" cy="470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1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572293" y="942268"/>
            <a:ext cx="8152608" cy="365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/>
          <p:cNvSpPr>
            <a:spLocks noGrp="1" noChangeArrowheads="1"/>
          </p:cNvSpPr>
          <p:nvPr>
            <p:ph type="title"/>
          </p:nvPr>
        </p:nvSpPr>
        <p:spPr bwMode="auto">
          <a:xfrm>
            <a:off x="104776" y="1"/>
            <a:ext cx="8938418" cy="61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4026330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5776" y="936198"/>
            <a:ext cx="3800474" cy="3692281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52976" y="945714"/>
            <a:ext cx="3819525" cy="36922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4776" y="1"/>
            <a:ext cx="8938418" cy="61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59312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4776" y="1"/>
            <a:ext cx="8938418" cy="61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46126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715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13" descr="SLATITLEPAGE.jpg copy.png"/>
          <p:cNvPicPr>
            <a:picLocks noChangeAspect="1"/>
          </p:cNvPicPr>
          <p:nvPr userDrawn="1"/>
        </p:nvPicPr>
        <p:blipFill>
          <a:blip r:embed="rId2" cstate="print"/>
          <a:srcRect l="15042" r="12174"/>
          <a:stretch>
            <a:fillRect/>
          </a:stretch>
        </p:blipFill>
        <p:spPr bwMode="auto">
          <a:xfrm>
            <a:off x="0" y="-961611"/>
            <a:ext cx="9144000" cy="7066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SLA Logo Vertical110728 copy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262267" y="2234495"/>
            <a:ext cx="2619466" cy="67451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LATITLEPAGE.jpg copy.png"/>
          <p:cNvPicPr>
            <a:picLocks noChangeAspect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916837"/>
            <a:ext cx="9144000" cy="22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26" name="Rectangle 14"/>
          <p:cNvSpPr>
            <a:spLocks noChangeArrowheads="1"/>
          </p:cNvSpPr>
          <p:nvPr userDrawn="1"/>
        </p:nvSpPr>
        <p:spPr bwMode="auto">
          <a:xfrm>
            <a:off x="0" y="1"/>
            <a:ext cx="9144000" cy="610245"/>
          </a:xfrm>
          <a:prstGeom prst="rect">
            <a:avLst/>
          </a:prstGeom>
          <a:solidFill>
            <a:srgbClr val="0000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715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32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4776" y="1"/>
            <a:ext cx="8938418" cy="61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03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2293" y="770812"/>
            <a:ext cx="8152608" cy="383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1" name="Picture 10" descr="SLA Logo Horizontal 110728 copy.png"/>
          <p:cNvPicPr>
            <a:picLocks noChangeAspect="1"/>
          </p:cNvPicPr>
          <p:nvPr userDrawn="1"/>
        </p:nvPicPr>
        <p:blipFill>
          <a:blip r:embed="rId8" cstate="print"/>
          <a:srcRect l="3013"/>
          <a:stretch>
            <a:fillRect/>
          </a:stretch>
        </p:blipFill>
        <p:spPr>
          <a:xfrm>
            <a:off x="69528" y="4947551"/>
            <a:ext cx="2291120" cy="171516"/>
          </a:xfrm>
          <a:prstGeom prst="rect">
            <a:avLst/>
          </a:prstGeom>
        </p:spPr>
      </p:pic>
      <p:sp>
        <p:nvSpPr>
          <p:cNvPr id="13" name="Footer Placeholder 3"/>
          <p:cNvSpPr txBox="1">
            <a:spLocks/>
          </p:cNvSpPr>
          <p:nvPr userDrawn="1"/>
        </p:nvSpPr>
        <p:spPr>
          <a:xfrm>
            <a:off x="2590800" y="4929344"/>
            <a:ext cx="6553201" cy="214155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600" b="1" kern="1200">
                <a:solidFill>
                  <a:srgbClr val="000066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kern="0" dirty="0"/>
              <a:t>m71221 - </a:t>
            </a:r>
            <a:r>
              <a:rPr lang="en-GB" sz="800" kern="0" dirty="0"/>
              <a:t>Gap analysis and suggested updates to next-generation video coding requirements draft </a:t>
            </a:r>
            <a:r>
              <a:rPr lang="en-US" sz="800" kern="0" dirty="0"/>
              <a:t> |    </a:t>
            </a:r>
            <a:fld id="{95F343B4-3827-46CB-BBEB-8360B6C13ADE}" type="slidenum">
              <a:rPr lang="en-US" sz="800" kern="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r>
              <a:rPr lang="en-US" sz="800" kern="0" dirty="0"/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96" r:id="rId3"/>
    <p:sldLayoutId id="2147483669" r:id="rId4"/>
    <p:sldLayoutId id="2147483699" r:id="rId5"/>
  </p:sldLayoutIdLst>
  <p:hf hdr="0" dt="0"/>
  <p:txStyles>
    <p:titleStyle>
      <a:lvl1pPr algn="ctr" defTabSz="871538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+mj-ea"/>
          <a:cs typeface="Calibri" pitchFamily="34" charset="0"/>
        </a:defRPr>
      </a:lvl1pPr>
      <a:lvl2pPr algn="l" defTabSz="87153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2pPr>
      <a:lvl3pPr algn="l" defTabSz="87153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3pPr>
      <a:lvl4pPr algn="l" defTabSz="87153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4pPr>
      <a:lvl5pPr algn="l" defTabSz="87153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5pPr>
      <a:lvl6pPr marL="457200" algn="l" defTabSz="871538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6pPr>
      <a:lvl7pPr marL="914400" algn="l" defTabSz="871538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7pPr>
      <a:lvl8pPr marL="1371600" algn="l" defTabSz="871538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8pPr>
      <a:lvl9pPr marL="1828800" algn="l" defTabSz="871538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9pPr>
    </p:titleStyle>
    <p:bodyStyle>
      <a:lvl1pPr marL="325438" indent="-325438" algn="l" defTabSz="871538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06438" indent="-269875" algn="l" defTabSz="871538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087438" indent="-215900" algn="l" defTabSz="871538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50000"/>
        <a:buFont typeface="Wingdings" pitchFamily="2" charset="2"/>
        <a:buChar char="n"/>
        <a:defRPr sz="22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524000" indent="-217488" algn="l" defTabSz="871538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1960563" indent="-217488" algn="l" defTabSz="871538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50000"/>
        <a:buFont typeface="Wingdings" pitchFamily="2" charset="2"/>
        <a:buChar char="n"/>
        <a:defRPr sz="18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417763" indent="-217488" algn="l" defTabSz="871538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900">
          <a:solidFill>
            <a:schemeClr val="tx1"/>
          </a:solidFill>
          <a:latin typeface="+mn-lt"/>
        </a:defRPr>
      </a:lvl6pPr>
      <a:lvl7pPr marL="2874963" indent="-217488" algn="l" defTabSz="871538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900">
          <a:solidFill>
            <a:schemeClr val="tx1"/>
          </a:solidFill>
          <a:latin typeface="+mn-lt"/>
        </a:defRPr>
      </a:lvl7pPr>
      <a:lvl8pPr marL="3332163" indent="-217488" algn="l" defTabSz="871538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900">
          <a:solidFill>
            <a:schemeClr val="tx1"/>
          </a:solidFill>
          <a:latin typeface="+mn-lt"/>
        </a:defRPr>
      </a:lvl8pPr>
      <a:lvl9pPr marL="3789363" indent="-217488" algn="l" defTabSz="871538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370" y="454311"/>
            <a:ext cx="9029258" cy="1738171"/>
          </a:xfrm>
        </p:spPr>
        <p:txBody>
          <a:bodyPr/>
          <a:lstStyle/>
          <a:p>
            <a:r>
              <a:rPr lang="en-GB" b="0" dirty="0"/>
              <a:t>m71221</a:t>
            </a:r>
            <a:br>
              <a:rPr lang="en-GB" b="0" dirty="0"/>
            </a:br>
            <a:r>
              <a:rPr lang="en-GB" b="0" dirty="0"/>
              <a:t>JVET-AK0338</a:t>
            </a:r>
            <a:br>
              <a:rPr lang="en-GB" b="0" dirty="0"/>
            </a:br>
            <a:r>
              <a:rPr lang="en-GB" b="0" dirty="0"/>
              <a:t>Gap analysis and suggested updates to next-generation video coding requirements draft 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2952750"/>
            <a:ext cx="7010398" cy="1075292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Jonatan Samuelsson-Allendes</a:t>
            </a:r>
          </a:p>
          <a:p>
            <a:r>
              <a:rPr lang="en-US" sz="2800" dirty="0"/>
              <a:t>Sachin Deshpande</a:t>
            </a:r>
          </a:p>
          <a:p>
            <a:r>
              <a:rPr lang="en-US" sz="2800" dirty="0"/>
              <a:t>Tomohiro </a:t>
            </a:r>
            <a:r>
              <a:rPr lang="en-US" sz="2800" dirty="0" err="1"/>
              <a:t>Ikai</a:t>
            </a:r>
            <a:r>
              <a:rPr lang="en-US" sz="2800" dirty="0"/>
              <a:t> (Sharp)</a:t>
            </a:r>
          </a:p>
        </p:txBody>
      </p:sp>
    </p:spTree>
    <p:extLst>
      <p:ext uri="{BB962C8B-B14F-4D97-AF65-F5344CB8AC3E}">
        <p14:creationId xmlns:p14="http://schemas.microsoft.com/office/powerpoint/2010/main" val="2126666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B9A0C6-4213-BE42-8FE7-C8CE5826F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ClrTx/>
              <a:buSzPct val="100000"/>
              <a:buAutoNum type="arabicPeriod"/>
            </a:pPr>
            <a:r>
              <a:rPr lang="en-GB" sz="2400" dirty="0"/>
              <a:t>Introduction </a:t>
            </a:r>
          </a:p>
          <a:p>
            <a:pPr marL="342900" indent="-342900">
              <a:buClrTx/>
              <a:buSzPct val="100000"/>
              <a:buAutoNum type="arabicPeriod"/>
            </a:pPr>
            <a:r>
              <a:rPr lang="en-GB" sz="2400" dirty="0"/>
              <a:t>Film grain and digital noise</a:t>
            </a:r>
          </a:p>
          <a:p>
            <a:pPr marL="342900" indent="-342900">
              <a:buClrTx/>
              <a:buSzPct val="100000"/>
              <a:buAutoNum type="arabicPeriod"/>
            </a:pPr>
            <a:r>
              <a:rPr lang="en-GB" sz="2400" dirty="0"/>
              <a:t>Mobile video content uploading</a:t>
            </a:r>
          </a:p>
          <a:p>
            <a:pPr marL="342900" indent="-342900">
              <a:buClrTx/>
              <a:buSzPct val="100000"/>
              <a:buAutoNum type="arabicPeriod"/>
            </a:pPr>
            <a:r>
              <a:rPr lang="en-GB" sz="2400" dirty="0"/>
              <a:t>Error resilience</a:t>
            </a:r>
          </a:p>
          <a:p>
            <a:pPr marL="342900" indent="-342900">
              <a:buClrTx/>
              <a:buSzPct val="100000"/>
              <a:buAutoNum type="arabicPeriod"/>
            </a:pPr>
            <a:endParaRPr lang="en-US" sz="2400" dirty="0"/>
          </a:p>
          <a:p>
            <a:pPr marL="342900" indent="-342900">
              <a:buClrTx/>
              <a:buSzPct val="100000"/>
              <a:buFont typeface="+mj-lt"/>
              <a:buAutoNum type="arabicPeriod"/>
            </a:pPr>
            <a:endParaRPr lang="en-US" sz="2400" dirty="0"/>
          </a:p>
          <a:p>
            <a:pPr marL="342900" indent="-342900">
              <a:buClrTx/>
              <a:buSzPct val="100000"/>
              <a:buFont typeface="+mj-lt"/>
              <a:buAutoNum type="arabicPeriod"/>
            </a:pPr>
            <a:endParaRPr lang="en-U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6D5C92-8FB2-854E-AE74-AA1F02F5C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970308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B9A0C6-4213-BE42-8FE7-C8CE5826F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Tx/>
              <a:buSzPct val="100000"/>
              <a:buNone/>
            </a:pPr>
            <a:endParaRPr lang="en-US" sz="1800" dirty="0"/>
          </a:p>
          <a:p>
            <a:pPr marL="342900" indent="-342900">
              <a:buClrTx/>
              <a:buSzPct val="100000"/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6D5C92-8FB2-854E-AE74-AA1F02F5C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SzPct val="100000"/>
            </a:pPr>
            <a:r>
              <a:rPr lang="en-GB" sz="3200" dirty="0"/>
              <a:t>Introduction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9BA127F6-AB8D-EB67-F1BA-E8F2669E98C9}"/>
              </a:ext>
            </a:extLst>
          </p:cNvPr>
          <p:cNvSpPr txBox="1">
            <a:spLocks/>
          </p:cNvSpPr>
          <p:nvPr/>
        </p:nvSpPr>
        <p:spPr bwMode="auto">
          <a:xfrm>
            <a:off x="495696" y="942268"/>
            <a:ext cx="8152608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>
            <a:lvl1pPr marL="325438" indent="-32543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06438" indent="-269875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087438" indent="-215900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524000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960563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4177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6pPr>
            <a:lvl7pPr marL="28749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7pPr>
            <a:lvl8pPr marL="33321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8pPr>
            <a:lvl9pPr marL="37893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SzPct val="100000"/>
              <a:buNone/>
            </a:pPr>
            <a:r>
              <a:rPr lang="en-US" sz="2400" kern="0" dirty="0"/>
              <a:t>A gap analysis has been performed relative to existing MPEG/VCEG video coding standards. Updates are proposed to the requirements document based on the gap analysis.</a:t>
            </a:r>
          </a:p>
          <a:p>
            <a:pPr marL="0" indent="0">
              <a:buClrTx/>
              <a:buSzPct val="100000"/>
              <a:buNone/>
            </a:pPr>
            <a:endParaRPr lang="en-US" sz="2400" kern="0" dirty="0"/>
          </a:p>
          <a:p>
            <a:pPr marL="0" indent="0">
              <a:buClrTx/>
              <a:buSzPct val="100000"/>
              <a:buNone/>
            </a:pPr>
            <a:endParaRPr lang="en-US" sz="2400" kern="0" dirty="0"/>
          </a:p>
          <a:p>
            <a:pPr marL="0" indent="0">
              <a:buClrTx/>
              <a:buSzPct val="100000"/>
              <a:buNone/>
            </a:pPr>
            <a:r>
              <a:rPr lang="en-US" sz="2400" kern="0" dirty="0"/>
              <a:t>The start of a new standardization project is a chance to challenge conventions and apply an open mindset to adoption of new </a:t>
            </a:r>
            <a:r>
              <a:rPr lang="en-GB" sz="2400" kern="0" dirty="0"/>
              <a:t>technology, ways of working, scope of the project, etc.</a:t>
            </a: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3300851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D3F97-1431-348F-F148-79A07F3BF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C4E406-B3AE-2782-BC95-3E7EEBAEF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Tx/>
              <a:buSzPct val="100000"/>
              <a:buNone/>
            </a:pPr>
            <a:endParaRPr lang="en-US" sz="1800" dirty="0"/>
          </a:p>
          <a:p>
            <a:pPr marL="342900" indent="-342900">
              <a:buClrTx/>
              <a:buSzPct val="100000"/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B6A2B0-7612-83FB-B96D-D01AAEDF9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SzPct val="100000"/>
            </a:pPr>
            <a:r>
              <a:rPr lang="en-GB" sz="3200" dirty="0"/>
              <a:t>Film grain and digital noise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212C5B4-B6FA-AE63-C9B4-E3D51B328B72}"/>
              </a:ext>
            </a:extLst>
          </p:cNvPr>
          <p:cNvSpPr txBox="1">
            <a:spLocks/>
          </p:cNvSpPr>
          <p:nvPr/>
        </p:nvSpPr>
        <p:spPr bwMode="auto">
          <a:xfrm>
            <a:off x="495696" y="842609"/>
            <a:ext cx="4076304" cy="2086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>
            <a:lvl1pPr marL="325438" indent="-32543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06438" indent="-269875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087438" indent="-215900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524000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960563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4177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6pPr>
            <a:lvl7pPr marL="28749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7pPr>
            <a:lvl8pPr marL="33321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8pPr>
            <a:lvl9pPr marL="37893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SzPct val="100000"/>
              <a:buNone/>
            </a:pPr>
            <a:r>
              <a:rPr lang="en-US" sz="2000" kern="0" dirty="0"/>
              <a:t>Film grain and digital noise can have a significant impact on visual quality.</a:t>
            </a:r>
          </a:p>
          <a:p>
            <a:pPr marL="0" indent="0">
              <a:buClrTx/>
              <a:buSzPct val="100000"/>
              <a:buNone/>
            </a:pPr>
            <a:endParaRPr lang="en-US" sz="1200" kern="0" dirty="0"/>
          </a:p>
          <a:p>
            <a:pPr marL="0" indent="0">
              <a:buClrTx/>
              <a:buSzPct val="100000"/>
              <a:buNone/>
            </a:pPr>
            <a:r>
              <a:rPr lang="en-US" sz="2000" kern="0" dirty="0"/>
              <a:t>Optional SEI-based solutions for film grain synthesis have ended up in a chicken-and-egg problem. </a:t>
            </a:r>
          </a:p>
          <a:p>
            <a:pPr marL="0" indent="0">
              <a:buClrTx/>
              <a:buSzPct val="100000"/>
              <a:buNone/>
            </a:pPr>
            <a:endParaRPr lang="en-US" sz="2000" kern="0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B4AB96E-C7F0-CE6E-0691-2228A98062A0}"/>
              </a:ext>
            </a:extLst>
          </p:cNvPr>
          <p:cNvSpPr txBox="1">
            <a:spLocks/>
          </p:cNvSpPr>
          <p:nvPr/>
        </p:nvSpPr>
        <p:spPr bwMode="auto">
          <a:xfrm>
            <a:off x="421870" y="3397321"/>
            <a:ext cx="830303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>
            <a:lvl1pPr marL="325438" indent="-32543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06438" indent="-269875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087438" indent="-215900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524000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960563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4177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6pPr>
            <a:lvl7pPr marL="28749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7pPr>
            <a:lvl8pPr marL="33321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8pPr>
            <a:lvl9pPr marL="37893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Proposal: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8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- Specific content types to be addressed: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8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  <a:defRPr/>
            </a:pPr>
            <a:r>
              <a:rPr kumimoji="0" lang="en-GB" sz="14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S Mincho" panose="02020609040205080304" pitchFamily="49" charset="-128"/>
                <a:cs typeface="+mn-cs"/>
              </a:rPr>
              <a:t>   ▪ Content with film grain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S Mincho" panose="02020609040205080304" pitchFamily="49" charset="-128"/>
                <a:cs typeface="+mn-cs"/>
              </a:rPr>
              <a:t>and content with digital noise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S Mincho" panose="02020609040205080304" pitchFamily="49" charset="-128"/>
                <a:cs typeface="+mn-cs"/>
              </a:rPr>
              <a:t>.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pic>
        <p:nvPicPr>
          <p:cNvPr id="6" name="Grafik 50">
            <a:extLst>
              <a:ext uri="{FF2B5EF4-FFF2-40B4-BE49-F238E27FC236}">
                <a16:creationId xmlns:a16="http://schemas.microsoft.com/office/drawing/2014/main" id="{EFD43E6E-9BEC-B805-4413-7FB2970814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208" y="724106"/>
            <a:ext cx="4019462" cy="2503264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E9CA7B-7F5A-74F9-B61B-364EB4C3311B}"/>
              </a:ext>
            </a:extLst>
          </p:cNvPr>
          <p:cNvSpPr txBox="1"/>
          <p:nvPr/>
        </p:nvSpPr>
        <p:spPr>
          <a:xfrm>
            <a:off x="4925270" y="3139046"/>
            <a:ext cx="39624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Example result for Film Grain Synthesis from JVET-AJ0374</a:t>
            </a:r>
            <a:endParaRPr lang="LID4096" sz="1200" i="1" dirty="0"/>
          </a:p>
        </p:txBody>
      </p:sp>
    </p:spTree>
    <p:extLst>
      <p:ext uri="{BB962C8B-B14F-4D97-AF65-F5344CB8AC3E}">
        <p14:creationId xmlns:p14="http://schemas.microsoft.com/office/powerpoint/2010/main" val="2433985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E7144-E6A1-70BF-B855-FED125900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3A54F5-8F7E-B268-04F0-D1A9E92CFC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Tx/>
              <a:buSzPct val="100000"/>
              <a:buNone/>
            </a:pPr>
            <a:endParaRPr lang="en-US" sz="1800" dirty="0"/>
          </a:p>
          <a:p>
            <a:pPr marL="342900" indent="-342900">
              <a:buClrTx/>
              <a:buSzPct val="100000"/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666BCE-C671-28BF-F99B-496685359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SzPct val="100000"/>
            </a:pPr>
            <a:r>
              <a:rPr lang="en-GB" sz="3200" dirty="0"/>
              <a:t>Mobile video content uploading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C556BD-FBF0-5150-2968-A45D2F7B8149}"/>
              </a:ext>
            </a:extLst>
          </p:cNvPr>
          <p:cNvSpPr txBox="1">
            <a:spLocks/>
          </p:cNvSpPr>
          <p:nvPr/>
        </p:nvSpPr>
        <p:spPr bwMode="auto">
          <a:xfrm>
            <a:off x="495696" y="842608"/>
            <a:ext cx="4304904" cy="2338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>
            <a:lvl1pPr marL="325438" indent="-32543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06438" indent="-269875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087438" indent="-215900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524000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960563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4177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6pPr>
            <a:lvl7pPr marL="28749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7pPr>
            <a:lvl8pPr marL="33321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8pPr>
            <a:lvl9pPr marL="37893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SzPct val="100000"/>
              <a:buNone/>
            </a:pPr>
            <a:r>
              <a:rPr lang="en-US" sz="1800" dirty="0">
                <a:effectLst/>
                <a:ea typeface="Calibri" panose="020F0502020204030204" pitchFamily="34" charset="0"/>
              </a:rPr>
              <a:t>Usage of cloud storage and social networking services (SNS) is continuously increasing. </a:t>
            </a:r>
            <a:r>
              <a:rPr lang="en-US" sz="1800" dirty="0">
                <a:ea typeface="Calibri" panose="020F0502020204030204" pitchFamily="34" charset="0"/>
              </a:rPr>
              <a:t>B</a:t>
            </a:r>
            <a:r>
              <a:rPr lang="en-US" sz="1800" dirty="0">
                <a:effectLst/>
                <a:ea typeface="Calibri" panose="020F0502020204030204" pitchFamily="34" charset="0"/>
              </a:rPr>
              <a:t>itrate reductions for mobile video content uploading</a:t>
            </a:r>
            <a:r>
              <a:rPr lang="en-US" sz="1800" dirty="0">
                <a:ea typeface="Calibri" panose="020F0502020204030204" pitchFamily="34" charset="0"/>
              </a:rPr>
              <a:t> is highly important due to l</a:t>
            </a:r>
            <a:r>
              <a:rPr lang="en-US" sz="1800" dirty="0">
                <a:effectLst/>
                <a:ea typeface="Calibri" panose="020F0502020204030204" pitchFamily="34" charset="0"/>
              </a:rPr>
              <a:t>imited uplink speeds</a:t>
            </a:r>
            <a:r>
              <a:rPr lang="en-US" sz="1800" dirty="0">
                <a:ea typeface="Calibri" panose="020F0502020204030204" pitchFamily="34" charset="0"/>
              </a:rPr>
              <a:t>. We expect a sweet spot for real time encoding around </a:t>
            </a:r>
            <a:r>
              <a:rPr lang="en-US" sz="1800" dirty="0">
                <a:effectLst/>
                <a:ea typeface="Calibri" panose="020F0502020204030204" pitchFamily="34" charset="0"/>
              </a:rPr>
              <a:t>2.5x the encoding complexity of VVC.</a:t>
            </a:r>
            <a:endParaRPr lang="en-US" sz="2400" kern="0" dirty="0">
              <a:ea typeface="Calibri" panose="020F0502020204030204" pitchFamily="34" charset="0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3C1589E-2ACD-B729-C272-96C6A64185BE}"/>
              </a:ext>
            </a:extLst>
          </p:cNvPr>
          <p:cNvSpPr txBox="1">
            <a:spLocks/>
          </p:cNvSpPr>
          <p:nvPr/>
        </p:nvSpPr>
        <p:spPr bwMode="auto">
          <a:xfrm>
            <a:off x="421870" y="3397321"/>
            <a:ext cx="830303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>
            <a:lvl1pPr marL="325438" indent="-32543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06438" indent="-269875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087438" indent="-215900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524000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960563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4177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6pPr>
            <a:lvl7pPr marL="28749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7pPr>
            <a:lvl8pPr marL="33321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8pPr>
            <a:lvl9pPr marL="37893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SzPct val="100000"/>
              <a:buNone/>
            </a:pPr>
            <a:r>
              <a:rPr lang="en-US" sz="2400" kern="0" dirty="0"/>
              <a:t>Proposal:</a:t>
            </a:r>
          </a:p>
          <a:p>
            <a:pPr marL="0" indent="0">
              <a:buClrTx/>
              <a:buSzPct val="100000"/>
              <a:buNone/>
            </a:pPr>
            <a:r>
              <a:rPr lang="en-US" sz="800" kern="0" dirty="0"/>
              <a:t>	</a:t>
            </a:r>
          </a:p>
          <a:p>
            <a:pPr marL="0" marR="0" lvl="0" indent="0">
              <a:spcBef>
                <a:spcPts val="680"/>
              </a:spcBef>
              <a:buNone/>
              <a:tabLst>
                <a:tab pos="228600" algn="l"/>
              </a:tabLst>
            </a:pPr>
            <a:r>
              <a:rPr lang="en-GB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Anticipated use cases include:</a:t>
            </a:r>
            <a:endParaRPr lang="en-GB" sz="14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>
              <a:spcBef>
                <a:spcPts val="680"/>
              </a:spcBef>
              <a:buNone/>
              <a:tabLst>
                <a:tab pos="228600" algn="l"/>
              </a:tabLst>
            </a:pPr>
            <a:r>
              <a:rPr lang="en-GB" sz="1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MS Mincho" panose="02020609040205080304" pitchFamily="49" charset="-128"/>
                <a:cs typeface="+mn-cs"/>
              </a:rPr>
              <a:t>▪</a:t>
            </a:r>
            <a:r>
              <a:rPr lang="en-GB" sz="1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MS Mincho" panose="02020609040205080304" pitchFamily="49" charset="-128"/>
              </a:rPr>
              <a:t> Mobile video content uploading for cloud storage and social networking services (SNS) applications.</a:t>
            </a:r>
            <a:endParaRPr lang="en-US" sz="1400" kern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C6ABF5-4AA9-82A8-993E-E8FBFAED57C6}"/>
              </a:ext>
            </a:extLst>
          </p:cNvPr>
          <p:cNvSpPr txBox="1"/>
          <p:nvPr/>
        </p:nvSpPr>
        <p:spPr>
          <a:xfrm>
            <a:off x="5313218" y="2637835"/>
            <a:ext cx="3562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Example </a:t>
            </a:r>
            <a:r>
              <a:rPr lang="en-US" sz="1200" i="1" dirty="0">
                <a:latin typeface="Times New Roman" panose="02020603050405020304" pitchFamily="18" charset="0"/>
                <a:ea typeface="SimSun" panose="02010600030101010101" pitchFamily="2" charset="-122"/>
              </a:rPr>
              <a:t>d</a:t>
            </a:r>
            <a:r>
              <a:rPr lang="en-US" sz="1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ownlink and uplink speeds</a:t>
            </a:r>
            <a:endParaRPr lang="LID4096" sz="1200" i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64C0095-4B95-767F-5737-8A4B2B0EDD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317541"/>
              </p:ext>
            </p:extLst>
          </p:nvPr>
        </p:nvGraphicFramePr>
        <p:xfrm>
          <a:off x="5334000" y="981755"/>
          <a:ext cx="3502761" cy="16560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67587">
                  <a:extLst>
                    <a:ext uri="{9D8B030D-6E8A-4147-A177-3AD203B41FA5}">
                      <a16:colId xmlns:a16="http://schemas.microsoft.com/office/drawing/2014/main" val="155559644"/>
                    </a:ext>
                  </a:extLst>
                </a:gridCol>
                <a:gridCol w="1167587">
                  <a:extLst>
                    <a:ext uri="{9D8B030D-6E8A-4147-A177-3AD203B41FA5}">
                      <a16:colId xmlns:a16="http://schemas.microsoft.com/office/drawing/2014/main" val="27446953"/>
                    </a:ext>
                  </a:extLst>
                </a:gridCol>
                <a:gridCol w="1167587">
                  <a:extLst>
                    <a:ext uri="{9D8B030D-6E8A-4147-A177-3AD203B41FA5}">
                      <a16:colId xmlns:a16="http://schemas.microsoft.com/office/drawing/2014/main" val="782893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Connection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Downlink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Uplink</a:t>
                      </a:r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7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5G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</a:rPr>
                        <a:t>340 Mbps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</a:rPr>
                        <a:t>81 Mbps</a:t>
                      </a:r>
                    </a:p>
                    <a:p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5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4G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</a:rPr>
                        <a:t>20-50 Mbps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</a:rPr>
                        <a:t>10-15 Mbps</a:t>
                      </a:r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77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200" dirty="0"/>
                        <a:t>Home broadband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</a:rPr>
                        <a:t>100 Mbps</a:t>
                      </a:r>
                      <a:endParaRPr lang="LID4096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</a:rPr>
                        <a:t>10–20 Mbps </a:t>
                      </a:r>
                      <a:endParaRPr lang="LID4096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499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3516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ED185-D684-036C-3EDE-EB25049CE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29E085-F542-048D-D96E-7C68C3994F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Tx/>
              <a:buSzPct val="100000"/>
              <a:buNone/>
            </a:pPr>
            <a:endParaRPr lang="en-US" sz="1800" dirty="0"/>
          </a:p>
          <a:p>
            <a:pPr marL="342900" indent="-342900">
              <a:buClrTx/>
              <a:buSzPct val="100000"/>
              <a:buFont typeface="+mj-lt"/>
              <a:buAutoNum type="arabicPeriod"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C454F0-F623-5075-4904-1781D727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Tx/>
              <a:buSzPct val="100000"/>
            </a:pPr>
            <a:r>
              <a:rPr lang="en-GB" sz="3200" dirty="0"/>
              <a:t>Error Resilience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0983CE4-F139-3D67-7F3A-664C7C5E7B20}"/>
              </a:ext>
            </a:extLst>
          </p:cNvPr>
          <p:cNvSpPr txBox="1">
            <a:spLocks/>
          </p:cNvSpPr>
          <p:nvPr/>
        </p:nvSpPr>
        <p:spPr bwMode="auto">
          <a:xfrm>
            <a:off x="495696" y="842608"/>
            <a:ext cx="4304904" cy="2338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>
            <a:lvl1pPr marL="325438" indent="-32543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06438" indent="-269875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087438" indent="-215900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524000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960563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4177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6pPr>
            <a:lvl7pPr marL="28749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7pPr>
            <a:lvl8pPr marL="33321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8pPr>
            <a:lvl9pPr marL="37893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SzPct val="100000"/>
              <a:buNone/>
            </a:pPr>
            <a:r>
              <a:rPr lang="en-US" sz="2000" dirty="0">
                <a:effectLst/>
                <a:ea typeface="Calibri" panose="020F0502020204030204" pitchFamily="34" charset="0"/>
              </a:rPr>
              <a:t>Data loss can correspond to one or multiple pictures but can also correspond to parts of a coded picture. </a:t>
            </a:r>
          </a:p>
          <a:p>
            <a:pPr marL="0" indent="0">
              <a:buClrTx/>
              <a:buSzPct val="100000"/>
              <a:buNone/>
            </a:pPr>
            <a:endParaRPr lang="en-GB" sz="400" dirty="0">
              <a:ea typeface="Calibri" panose="020F0502020204030204" pitchFamily="34" charset="0"/>
            </a:endParaRPr>
          </a:p>
          <a:p>
            <a:pPr marL="0" indent="0">
              <a:buClrTx/>
              <a:buSzPct val="100000"/>
              <a:buNone/>
            </a:pPr>
            <a:r>
              <a:rPr lang="en-GB" sz="2000" dirty="0">
                <a:effectLst/>
                <a:ea typeface="Calibri" panose="020F0502020204030204" pitchFamily="34" charset="0"/>
              </a:rPr>
              <a:t>In-picture error concealment of partially lost coded pictures may </a:t>
            </a:r>
            <a:r>
              <a:rPr lang="en-GB" sz="2000" dirty="0">
                <a:ea typeface="Calibri" panose="020F0502020204030204" pitchFamily="34" charset="0"/>
              </a:rPr>
              <a:t>be particularly </a:t>
            </a:r>
            <a:r>
              <a:rPr lang="en-GB" sz="2000" dirty="0">
                <a:effectLst/>
                <a:ea typeface="Calibri" panose="020F0502020204030204" pitchFamily="34" charset="0"/>
              </a:rPr>
              <a:t>important in applications with very strict latency requirements.</a:t>
            </a:r>
            <a:endParaRPr lang="en-US" kern="0" dirty="0">
              <a:ea typeface="Calibri" panose="020F0502020204030204" pitchFamily="34" charset="0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9964D695-6C8A-1FE7-F7C1-A5B8976E876D}"/>
              </a:ext>
            </a:extLst>
          </p:cNvPr>
          <p:cNvSpPr txBox="1">
            <a:spLocks/>
          </p:cNvSpPr>
          <p:nvPr/>
        </p:nvSpPr>
        <p:spPr bwMode="auto">
          <a:xfrm>
            <a:off x="421870" y="3397321"/>
            <a:ext cx="8303031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>
            <a:lvl1pPr marL="325438" indent="-32543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6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06438" indent="-269875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087438" indent="-215900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524000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960563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4177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6pPr>
            <a:lvl7pPr marL="28749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7pPr>
            <a:lvl8pPr marL="33321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8pPr>
            <a:lvl9pPr marL="37893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SzPct val="100000"/>
              <a:buNone/>
            </a:pPr>
            <a:r>
              <a:rPr lang="en-US" sz="2400" kern="0" dirty="0"/>
              <a:t>Proposal:</a:t>
            </a:r>
          </a:p>
          <a:p>
            <a:pPr marL="0" indent="0">
              <a:buClrTx/>
              <a:buSzPct val="100000"/>
              <a:buNone/>
            </a:pPr>
            <a:r>
              <a:rPr lang="en-US" sz="800" kern="0" dirty="0"/>
              <a:t>	</a:t>
            </a:r>
          </a:p>
          <a:p>
            <a:pPr marL="0" marR="0" lvl="0" indent="0" algn="just">
              <a:spcBef>
                <a:spcPts val="680"/>
              </a:spcBef>
              <a:buNone/>
              <a:tabLst>
                <a:tab pos="685800" algn="l"/>
              </a:tabLst>
            </a:pPr>
            <a:r>
              <a:rPr lang="en-GB" sz="1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 The standard should provision for error concealment techniques to handle loss of data </a:t>
            </a:r>
            <a:br>
              <a:rPr lang="en-GB" sz="1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GB" sz="14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corresponding to one or more entire coded pictures, or parts of a coded picture.</a:t>
            </a:r>
          </a:p>
          <a:p>
            <a:pPr marL="0" marR="0" lvl="0" indent="0" algn="just">
              <a:spcBef>
                <a:spcPts val="680"/>
              </a:spcBef>
              <a:buNone/>
              <a:tabLst>
                <a:tab pos="685800" algn="l"/>
              </a:tabLst>
            </a:pPr>
            <a:endParaRPr lang="en-GB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6121F9-80EA-8882-FE4C-8A82CF841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6788" y="842608"/>
            <a:ext cx="3632994" cy="20844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F1CA14F-A470-6D99-2CD2-440C6DC30BFA}"/>
              </a:ext>
            </a:extLst>
          </p:cNvPr>
          <p:cNvSpPr txBox="1"/>
          <p:nvPr/>
        </p:nvSpPr>
        <p:spPr>
          <a:xfrm>
            <a:off x="5235236" y="2954311"/>
            <a:ext cx="35621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Example </a:t>
            </a:r>
            <a:r>
              <a:rPr lang="en-US" sz="1200" i="1" dirty="0">
                <a:latin typeface="Times New Roman" panose="02020603050405020304" pitchFamily="18" charset="0"/>
                <a:ea typeface="SimSun" panose="02010600030101010101" pitchFamily="2" charset="-122"/>
              </a:rPr>
              <a:t>of data loss of parts of a coded picture</a:t>
            </a:r>
            <a:endParaRPr lang="LID4096" sz="1200" i="1" dirty="0"/>
          </a:p>
        </p:txBody>
      </p:sp>
    </p:spTree>
    <p:extLst>
      <p:ext uri="{BB962C8B-B14F-4D97-AF65-F5344CB8AC3E}">
        <p14:creationId xmlns:p14="http://schemas.microsoft.com/office/powerpoint/2010/main" val="2006592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441368"/>
      </p:ext>
    </p:extLst>
  </p:cSld>
  <p:clrMapOvr>
    <a:masterClrMapping/>
  </p:clrMapOvr>
</p:sld>
</file>

<file path=ppt/theme/theme1.xml><?xml version="1.0" encoding="utf-8"?>
<a:theme xmlns:a="http://schemas.openxmlformats.org/drawingml/2006/main" name="CST July Monthly Dept Meeting 073008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ST July Monthly Dept Meeting 073008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715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715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800" dirty="0" smtClean="0">
            <a:latin typeface="Calibri" pitchFamily="34" charset="0"/>
            <a:cs typeface="Calibri" pitchFamily="34" charset="0"/>
          </a:defRPr>
        </a:defPPr>
      </a:lstStyle>
    </a:txDef>
  </a:objectDefaults>
  <a:extraClrSchemeLst>
    <a:extraClrScheme>
      <a:clrScheme name="CST July Monthly Dept Meeting 073008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T July Monthly Dept Meeting 073008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 July Monthly Dept Meeting 073008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 July Monthly Dept Meeting 073008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T July Monthly Dept Meeting 073008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 July Monthly Dept Meeting 073008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 July Monthly Dept Meeting 073008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CST July Monthly Dept Meeting 073008</Template>
  <TotalTime>52168</TotalTime>
  <Words>364</Words>
  <Application>Microsoft Office PowerPoint</Application>
  <PresentationFormat>On-screen Show (16:9)</PresentationFormat>
  <Paragraphs>58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Tahoma</vt:lpstr>
      <vt:lpstr>Times New Roman</vt:lpstr>
      <vt:lpstr>Verdana</vt:lpstr>
      <vt:lpstr>Wingdings</vt:lpstr>
      <vt:lpstr>CST July Monthly Dept Meeting 073008</vt:lpstr>
      <vt:lpstr>m71221 JVET-AK0338 Gap analysis and suggested updates to next-generation video coding requirements draft </vt:lpstr>
      <vt:lpstr>Outline</vt:lpstr>
      <vt:lpstr>Introduction</vt:lpstr>
      <vt:lpstr>Film grain and digital noise</vt:lpstr>
      <vt:lpstr>Mobile video content uploading</vt:lpstr>
      <vt:lpstr>Error Resilience</vt:lpstr>
      <vt:lpstr>PowerPoint Presentation</vt:lpstr>
    </vt:vector>
  </TitlesOfParts>
  <Company>Sharp Labs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JVET-AA0110</dc:title>
  <dc:creator>Larry Meixner</dc:creator>
  <dc:description>Letter Paper size
Meets sharp Logo Reqt. 2007</dc:description>
  <cp:lastModifiedBy>Jonatan Samuelsson-Allendes</cp:lastModifiedBy>
  <cp:revision>866</cp:revision>
  <cp:lastPrinted>2012-05-17T23:57:45Z</cp:lastPrinted>
  <dcterms:created xsi:type="dcterms:W3CDTF">2008-07-29T15:54:01Z</dcterms:created>
  <dcterms:modified xsi:type="dcterms:W3CDTF">2025-01-20T16:37:22Z</dcterms:modified>
</cp:coreProperties>
</file>