
<file path=[Content_Types].xml><?xml version="1.0" encoding="utf-8"?>
<Types xmlns="http://schemas.openxmlformats.org/package/2006/content-types">
  <Default Extension="xlsm" ContentType="application/vnd.ms-excel.sheet.macroEnabled.12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818" r:id="rId1"/>
    <p:sldMasterId id="2147483797" r:id="rId2"/>
    <p:sldMasterId id="2147483816" r:id="rId3"/>
    <p:sldMasterId id="2147483683" r:id="rId4"/>
    <p:sldMasterId id="2147483893" r:id="rId5"/>
  </p:sldMasterIdLst>
  <p:notesMasterIdLst>
    <p:notesMasterId r:id="rId16"/>
  </p:notesMasterIdLst>
  <p:handoutMasterIdLst>
    <p:handoutMasterId r:id="rId17"/>
  </p:handoutMasterIdLst>
  <p:sldIdLst>
    <p:sldId id="256" r:id="rId6"/>
    <p:sldId id="396" r:id="rId7"/>
    <p:sldId id="411" r:id="rId8"/>
    <p:sldId id="400" r:id="rId9"/>
    <p:sldId id="398" r:id="rId10"/>
    <p:sldId id="416" r:id="rId11"/>
    <p:sldId id="417" r:id="rId12"/>
    <p:sldId id="410" r:id="rId13"/>
    <p:sldId id="418" r:id="rId14"/>
    <p:sldId id="414" r:id="rId15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页_图片版" id="{E8D0D622-F6C6-F44A-B365-B4A5FF6195C2}">
          <p14:sldIdLst>
            <p14:sldId id="256"/>
            <p14:sldId id="396"/>
            <p14:sldId id="411"/>
            <p14:sldId id="400"/>
            <p14:sldId id="398"/>
            <p14:sldId id="416"/>
            <p14:sldId id="417"/>
            <p14:sldId id="410"/>
            <p14:sldId id="418"/>
            <p14:sldId id="414"/>
          </p14:sldIdLst>
        </p14:section>
        <p14:section name="章节页" id="{FD05EE94-C931-8C4B-83A2-004B32AA1207}">
          <p14:sldIdLst/>
        </p14:section>
        <p14:section name="结束页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>
        <p15:guide id="5" pos="3701" userDrawn="1">
          <p15:clr>
            <a:srgbClr val="A4A3A4"/>
          </p15:clr>
        </p15:guide>
        <p15:guide id="6" orient="horz" pos="1008" userDrawn="1">
          <p15:clr>
            <a:srgbClr val="A4A3A4"/>
          </p15:clr>
        </p15:guide>
        <p15:guide id="7" pos="45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002F"/>
    <a:srgbClr val="00FF00"/>
    <a:srgbClr val="000000"/>
    <a:srgbClr val="FFFF00"/>
    <a:srgbClr val="FFFFFF"/>
    <a:srgbClr val="595757"/>
    <a:srgbClr val="221815"/>
    <a:srgbClr val="888888"/>
    <a:srgbClr val="898989"/>
    <a:srgbClr val="B5B5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81004" autoAdjust="0"/>
  </p:normalViewPr>
  <p:slideViewPr>
    <p:cSldViewPr snapToGrid="0" snapToObjects="1">
      <p:cViewPr varScale="1">
        <p:scale>
          <a:sx n="92" d="100"/>
          <a:sy n="92" d="100"/>
        </p:scale>
        <p:origin x="106" y="427"/>
      </p:cViewPr>
      <p:guideLst>
        <p:guide pos="3701"/>
        <p:guide orient="horz" pos="1008"/>
        <p:guide pos="4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19-Jan-25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19-Jan-25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9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852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64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2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576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095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roughly corresponds to VVenC ‘medium’ preset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80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3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071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326F3-4732-B74B-9C70-D0992466E4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622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探索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227DEE9-8BE9-0D49-BF96-9E83C5312E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  <a:ln>
            <a:noFill/>
            <a:prstDash val="dash"/>
          </a:ln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43DA98-D48D-6947-95EF-BA3B05E688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2F8733E-C4C9-8D4D-8DDA-CAB265AC05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智能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AA4863-E1EF-3342-A8CB-ECD4FD06CE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95303EA-8491-464F-99A0-67F948701C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412816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6DBC59C-CE55-E340-A3AE-F88AAF0D75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L 形 17">
            <a:extLst>
              <a:ext uri="{FF2B5EF4-FFF2-40B4-BE49-F238E27FC236}">
                <a16:creationId xmlns:a16="http://schemas.microsoft.com/office/drawing/2014/main" id="{3049C48A-4CAE-8940-8A29-89DE0543DF4C}"/>
              </a:ext>
            </a:extLst>
          </p:cNvPr>
          <p:cNvSpPr/>
          <p:nvPr userDrawn="1"/>
        </p:nvSpPr>
        <p:spPr>
          <a:xfrm rot="5400000">
            <a:off x="5369529" y="2370740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创新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B908F03-BBCC-164B-BE54-2E836D6E7C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3BE9F9B-07D9-DD4C-9CEF-250804A414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A299E5-0026-5A42-88AA-B3A7F29D3A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攀登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98996" y="907092"/>
            <a:ext cx="6559809" cy="69025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B7B2F8-0AF7-D04F-81DD-52FDB6B732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29260" y="1949372"/>
            <a:ext cx="6535842" cy="643926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2D1BCC-0781-514D-8FE8-12F4AF64BC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3588" y="6227190"/>
            <a:ext cx="1617170" cy="32275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41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3509C-F672-430D-8FD8-4F9DEF16C3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8F473C-1249-41AA-AD1F-BB3F532FB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0FB9-A6EC-4415-93ED-F5E2CE66D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D8C92-F6E4-4D22-8809-5325C16C4688}" type="datetimeFigureOut">
              <a:rPr lang="LID4096" smtClean="0"/>
              <a:t>01/19/2025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9E736-E004-4CDC-B794-E08A1BCA1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A1415-A9F5-455C-9C01-9DB21109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8E6B1-5C0B-48DE-94D8-00CD9F126507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19848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2887538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857913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2" pos="384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960DD1-8AC3-8F46-9D2D-BF81187F43FC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9181AA-8E93-7743-ADEB-8A06A0DFC13A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  <p:sldLayoutId id="2147483894" r:id="rId5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pos="3841" userDrawn="1">
          <p15:clr>
            <a:srgbClr val="F26B43"/>
          </p15:clr>
        </p15:guide>
        <p15:guide id="3" pos="565" userDrawn="1">
          <p15:clr>
            <a:srgbClr val="F26B43"/>
          </p15:clr>
        </p15:guide>
        <p15:guide id="4" orient="horz" pos="4007" userDrawn="1">
          <p15:clr>
            <a:srgbClr val="F26B43"/>
          </p15:clr>
        </p15:guide>
        <p15:guide id="5" orient="horz" pos="1235" userDrawn="1">
          <p15:clr>
            <a:srgbClr val="F26B43"/>
          </p15:clr>
        </p15:guide>
        <p15:guide id="6" orient="horz" pos="55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25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1095467" y="6356939"/>
            <a:ext cx="1463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0" baseline="0" dirty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Huawei Confidential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7333705-F8D6-2847-B3CB-F2FAB51E2A3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71" y="2625389"/>
            <a:ext cx="1963323" cy="4233515"/>
            <a:chOff x="5343885" y="-48857"/>
            <a:chExt cx="3263586" cy="7037279"/>
          </a:xfrm>
        </p:grpSpPr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B14DFA89-D483-CF47-82CC-DD86D7CAB09E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90" name="文本框 15">
              <a:extLst>
                <a:ext uri="{FF2B5EF4-FFF2-40B4-BE49-F238E27FC236}">
                  <a16:creationId xmlns:a16="http://schemas.microsoft.com/office/drawing/2014/main" id="{8223ADA0-340A-794B-93B7-24AFF612A719}"/>
                </a:ext>
              </a:extLst>
            </p:cNvPr>
            <p:cNvSpPr txBox="1"/>
            <p:nvPr userDrawn="1"/>
          </p:nvSpPr>
          <p:spPr>
            <a:xfrm>
              <a:off x="5352723" y="1694497"/>
              <a:ext cx="1052647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公司辅助色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5F63E0E3-4F22-7948-AB1A-40A84ECA92EC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29C4A3C6-7C7B-7140-8F73-591E9F49143F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BE4C9A8D-46B0-5B40-BC47-DB6C4899227F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612F2ED4-F7A4-9E48-95E1-8D07B3BBE962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A9E1D476-C288-8945-A68A-1F20C557294B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42823EBB-E62E-F149-AC9A-09950051F283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97" name="文本框 15">
              <a:extLst>
                <a:ext uri="{FF2B5EF4-FFF2-40B4-BE49-F238E27FC236}">
                  <a16:creationId xmlns:a16="http://schemas.microsoft.com/office/drawing/2014/main" id="{EA01C299-6FF2-3642-AAEC-A1DF62D9C654}"/>
                </a:ext>
              </a:extLst>
            </p:cNvPr>
            <p:cNvSpPr txBox="1"/>
            <p:nvPr userDrawn="1"/>
          </p:nvSpPr>
          <p:spPr>
            <a:xfrm>
              <a:off x="5343885" y="-48857"/>
              <a:ext cx="726488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zh-CN" altLang="en-US" sz="800" b="0" i="0" dirty="0">
                  <a:solidFill>
                    <a:schemeClr val="tx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公司色</a:t>
              </a: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B84AB502-165F-764A-9621-65CA8CBBEAEA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CB8870E8-3E95-764C-B621-A168E194CC7A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356EF69A-1936-544F-A95F-0664F4E186D5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03EBAB43-95A5-1C4A-8458-B86EB3D51FCA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371A8520-F934-304C-B57F-B49F768694E2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83004D7-279B-C14E-9FCF-870FA1B74FDF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99635968-4E69-CC41-9D78-6DF253FE3035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BDBE4949-07B7-F046-AD95-68E4B0C11CCD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AA9F9E00-6A31-F14B-A2E4-79908835FD14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38715A31-485E-B744-B409-43F9F04B48F7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4AE1609B-25DD-2C4A-B05B-D18ADBC39C71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109" name="矩形 13">
              <a:extLst>
                <a:ext uri="{FF2B5EF4-FFF2-40B4-BE49-F238E27FC236}">
                  <a16:creationId xmlns:a16="http://schemas.microsoft.com/office/drawing/2014/main" id="{ECE90F9F-DBBC-0B49-A42C-8B62397E473E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0" name="矩形 13">
              <a:extLst>
                <a:ext uri="{FF2B5EF4-FFF2-40B4-BE49-F238E27FC236}">
                  <a16:creationId xmlns:a16="http://schemas.microsoft.com/office/drawing/2014/main" id="{D5B387BA-F8B8-B54E-966E-F24E271747C4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111" name="矩形 13">
              <a:extLst>
                <a:ext uri="{FF2B5EF4-FFF2-40B4-BE49-F238E27FC236}">
                  <a16:creationId xmlns:a16="http://schemas.microsoft.com/office/drawing/2014/main" id="{E6C9B99E-8C1C-2B49-B82E-3C754B8E5C02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112" name="矩形 13">
              <a:extLst>
                <a:ext uri="{FF2B5EF4-FFF2-40B4-BE49-F238E27FC236}">
                  <a16:creationId xmlns:a16="http://schemas.microsoft.com/office/drawing/2014/main" id="{0106BFA2-9DE1-3A42-A6C6-69BCE0FA34F4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113" name="矩形 13">
              <a:extLst>
                <a:ext uri="{FF2B5EF4-FFF2-40B4-BE49-F238E27FC236}">
                  <a16:creationId xmlns:a16="http://schemas.microsoft.com/office/drawing/2014/main" id="{F760C1C5-4342-C346-A7D2-D101978EDF66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114" name="矩形 13">
              <a:extLst>
                <a:ext uri="{FF2B5EF4-FFF2-40B4-BE49-F238E27FC236}">
                  <a16:creationId xmlns:a16="http://schemas.microsoft.com/office/drawing/2014/main" id="{5BB50A4A-0B64-7E4C-824C-1EBCA1A992CF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115" name="矩形 13">
              <a:extLst>
                <a:ext uri="{FF2B5EF4-FFF2-40B4-BE49-F238E27FC236}">
                  <a16:creationId xmlns:a16="http://schemas.microsoft.com/office/drawing/2014/main" id="{756A7E25-6C44-8A44-A8C5-61D19BC9EDAF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116" name="矩形 13">
              <a:extLst>
                <a:ext uri="{FF2B5EF4-FFF2-40B4-BE49-F238E27FC236}">
                  <a16:creationId xmlns:a16="http://schemas.microsoft.com/office/drawing/2014/main" id="{96588389-39CD-DF4E-B9AC-92091E25724E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117" name="矩形 13">
              <a:extLst>
                <a:ext uri="{FF2B5EF4-FFF2-40B4-BE49-F238E27FC236}">
                  <a16:creationId xmlns:a16="http://schemas.microsoft.com/office/drawing/2014/main" id="{20725C9F-31AE-DB44-B70A-B4ECDEC0BC00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118" name="矩形 13">
              <a:extLst>
                <a:ext uri="{FF2B5EF4-FFF2-40B4-BE49-F238E27FC236}">
                  <a16:creationId xmlns:a16="http://schemas.microsoft.com/office/drawing/2014/main" id="{AC5BCC27-B68D-0743-8E0B-E25F8D01C3A4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119" name="矩形 13">
              <a:extLst>
                <a:ext uri="{FF2B5EF4-FFF2-40B4-BE49-F238E27FC236}">
                  <a16:creationId xmlns:a16="http://schemas.microsoft.com/office/drawing/2014/main" id="{51C2E83A-C975-6945-B2FD-5B22BBB53DB7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20" name="矩形 13">
              <a:extLst>
                <a:ext uri="{FF2B5EF4-FFF2-40B4-BE49-F238E27FC236}">
                  <a16:creationId xmlns:a16="http://schemas.microsoft.com/office/drawing/2014/main" id="{BEE9A95F-6965-354F-A2C7-2E8C81DDA52F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190/23/238</a:t>
              </a:r>
            </a:p>
          </p:txBody>
        </p:sp>
        <p:sp>
          <p:nvSpPr>
            <p:cNvPr id="121" name="矩形 13">
              <a:extLst>
                <a:ext uri="{FF2B5EF4-FFF2-40B4-BE49-F238E27FC236}">
                  <a16:creationId xmlns:a16="http://schemas.microsoft.com/office/drawing/2014/main" id="{509164EB-3DC4-7A4F-9E7C-06EBC981CD0A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22" name="矩形 13">
              <a:extLst>
                <a:ext uri="{FF2B5EF4-FFF2-40B4-BE49-F238E27FC236}">
                  <a16:creationId xmlns:a16="http://schemas.microsoft.com/office/drawing/2014/main" id="{667867DD-D3E6-3040-A7B5-39345C0CE2E3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23" name="矩形 13">
              <a:extLst>
                <a:ext uri="{FF2B5EF4-FFF2-40B4-BE49-F238E27FC236}">
                  <a16:creationId xmlns:a16="http://schemas.microsoft.com/office/drawing/2014/main" id="{9EE10597-3782-AB46-8453-89FA049C6C46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35/24/21</a:t>
              </a:r>
            </a:p>
          </p:txBody>
        </p:sp>
        <p:sp>
          <p:nvSpPr>
            <p:cNvPr id="124" name="矩形 13">
              <a:extLst>
                <a:ext uri="{FF2B5EF4-FFF2-40B4-BE49-F238E27FC236}">
                  <a16:creationId xmlns:a16="http://schemas.microsoft.com/office/drawing/2014/main" id="{966B3529-B594-884C-BED0-5887B34BBBB8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25" name="矩形 13">
              <a:extLst>
                <a:ext uri="{FF2B5EF4-FFF2-40B4-BE49-F238E27FC236}">
                  <a16:creationId xmlns:a16="http://schemas.microsoft.com/office/drawing/2014/main" id="{0B0545C9-147F-584F-80D2-EF13876D7D33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26" name="矩形 13">
              <a:extLst>
                <a:ext uri="{FF2B5EF4-FFF2-40B4-BE49-F238E27FC236}">
                  <a16:creationId xmlns:a16="http://schemas.microsoft.com/office/drawing/2014/main" id="{44FD0A0B-0D45-3340-A523-465AC24134BF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27" name="矩形 13">
              <a:extLst>
                <a:ext uri="{FF2B5EF4-FFF2-40B4-BE49-F238E27FC236}">
                  <a16:creationId xmlns:a16="http://schemas.microsoft.com/office/drawing/2014/main" id="{2C404A07-276B-3648-BB25-4EDB5905448C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28" name="矩形 13">
              <a:extLst>
                <a:ext uri="{FF2B5EF4-FFF2-40B4-BE49-F238E27FC236}">
                  <a16:creationId xmlns:a16="http://schemas.microsoft.com/office/drawing/2014/main" id="{72B0F29C-A346-8946-9B8E-8F1B9DFF7AD0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92D9040A-3082-2F49-987E-B51574332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176" y="6323416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25" userDrawn="1">
          <p15:clr>
            <a:srgbClr val="F26B43"/>
          </p15:clr>
        </p15:guide>
        <p15:guide id="5" orient="horz" pos="410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1" userDrawn="1">
          <p15:clr>
            <a:srgbClr val="F26B43"/>
          </p15:clr>
        </p15:guide>
        <p15:guide id="2" pos="3842" userDrawn="1">
          <p15:clr>
            <a:srgbClr val="F26B43"/>
          </p15:clr>
        </p15:guide>
        <p15:guide id="3" pos="458" userDrawn="1">
          <p15:clr>
            <a:srgbClr val="F26B43"/>
          </p15:clr>
        </p15:guide>
        <p15:guide id="4" pos="7216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5108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fraunhoferhhi/vvenc/wiki/Encoder-Performanc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Excel_Macro-Enabled_Worksheet1.xlsm"/><Relationship Id="rId5" Type="http://schemas.openxmlformats.org/officeDocument/2006/relationships/image" Target="../media/image6.emf"/><Relationship Id="rId4" Type="http://schemas.openxmlformats.org/officeDocument/2006/relationships/package" Target="../embeddings/Microsoft_Excel_Macro-Enabled_Worksheet.xlsm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888B-C79B-4042-A0F2-AB5F02DB9E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CA" sz="4000" b="1" dirty="0"/>
              <a:t>JVET-AK0201</a:t>
            </a:r>
            <a:br>
              <a:rPr lang="en-CA" sz="4000" b="1" dirty="0"/>
            </a:br>
            <a:r>
              <a:rPr lang="en-US" sz="4000" b="1" dirty="0"/>
              <a:t>On additional operation point</a:t>
            </a:r>
            <a:br>
              <a:rPr lang="en-US" sz="4000" b="1" dirty="0"/>
            </a:br>
            <a:r>
              <a:rPr lang="en-US" sz="4000" b="1" dirty="0"/>
              <a:t>for the exploration model</a:t>
            </a:r>
            <a:endParaRPr lang="LID4096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972DF-6639-44C5-B1AC-EA643C9C9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3920" y="4079875"/>
            <a:ext cx="10932160" cy="1655762"/>
          </a:xfrm>
        </p:spPr>
        <p:txBody>
          <a:bodyPr>
            <a:noAutofit/>
          </a:bodyPr>
          <a:lstStyle/>
          <a:p>
            <a:r>
              <a:rPr lang="en-GB" dirty="0"/>
              <a:t>Timofey Solovyev, Johan Esprit Francis Pardo, Johannes Sauer, Zishan Li, Elena Alshina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Huawei Technologies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3854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Outline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BCFF34-7027-44E6-98EB-4E45905688D5}"/>
              </a:ext>
            </a:extLst>
          </p:cNvPr>
          <p:cNvSpPr txBox="1">
            <a:spLocks/>
          </p:cNvSpPr>
          <p:nvPr/>
        </p:nvSpPr>
        <p:spPr>
          <a:xfrm>
            <a:off x="726947" y="1621974"/>
            <a:ext cx="11553217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Motivation: why an additional operation point is needed?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Operating points (presets) in VVenC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Gain/complexity tradeoffs for tools included in ‘faster’ preset of VVenC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Tool flexibility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How to define new operation point?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SW for the new operation point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80541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Motivation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BCFF34-7027-44E6-98EB-4E45905688D5}"/>
              </a:ext>
            </a:extLst>
          </p:cNvPr>
          <p:cNvSpPr txBox="1">
            <a:spLocks/>
          </p:cNvSpPr>
          <p:nvPr/>
        </p:nvSpPr>
        <p:spPr>
          <a:xfrm>
            <a:off x="726947" y="1621974"/>
            <a:ext cx="11388853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m70750 “Update on Preliminary draft of use cases and requirements for potential next-generation video coding standard beyond VVC capability” says:</a:t>
            </a:r>
          </a:p>
          <a:p>
            <a:pPr marL="342900" marR="0" lvl="0" indent="-342900">
              <a:spcBef>
                <a:spcPts val="680"/>
              </a:spcBef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228600" algn="l"/>
              </a:tabLst>
            </a:pPr>
            <a:r>
              <a:rPr lang="en-C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standard shall enable </a:t>
            </a:r>
            <a:r>
              <a:rPr lang="en-C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encoders to trade off complexity and coding efficiency in an economically viable way</a:t>
            </a:r>
            <a:r>
              <a:rPr lang="en-C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CA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Real-time encoding with adequate coding efficiency advantage </a:t>
            </a:r>
            <a:r>
              <a:rPr lang="en-CA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over existing standards shall be feasible at the expected time of usage. Non-real-time encoding with further improvement of coding efficiency should be feasible at the expected time of usage.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>
              <a:spcBef>
                <a:spcPts val="68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en-US" sz="2400" dirty="0">
                <a:latin typeface="Times New Roman" panose="02020603050405020304" pitchFamily="18" charset="0"/>
                <a:ea typeface="Malgun Gothic" panose="020B0503020000020004" pitchFamily="34" charset="-127"/>
                <a:cs typeface="Malgun Gothic Semilight" panose="020B0502040204020203" pitchFamily="34" charset="-128"/>
              </a:rPr>
              <a:t>	  </a:t>
            </a: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[Section 3 Complexity]</a:t>
            </a:r>
          </a:p>
          <a:p>
            <a:pPr marL="342900" lvl="0" indent="-342900">
              <a:spcBef>
                <a:spcPts val="680"/>
              </a:spcBef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Current CTC address “</a:t>
            </a:r>
            <a:r>
              <a:rPr lang="en-CA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Non-real-time encoding</a:t>
            </a: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” scenario (ET/RT*~100K for </a:t>
            </a:r>
            <a:r>
              <a:rPr lang="ru-RU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1080</a:t>
            </a: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p60), whereas “Real-time encoding” or at least close to that is not yet covered.</a:t>
            </a:r>
          </a:p>
          <a:p>
            <a:pPr lvl="0">
              <a:spcBef>
                <a:spcPts val="680"/>
              </a:spcBef>
              <a:tabLst>
                <a:tab pos="228600" algn="l"/>
              </a:tabLst>
            </a:pPr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*ET – encoding time, RT – real-time</a:t>
            </a:r>
          </a:p>
          <a:p>
            <a:endParaRPr lang="en-US" sz="24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079D45D0-777F-4796-8592-07CB05D02C29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Next LT Medium"/>
                <a:ea typeface="宋体"/>
                <a:cs typeface="+mn-cs"/>
              </a:rPr>
              <a:t>1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7042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Motivation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BCFF34-7027-44E6-98EB-4E45905688D5}"/>
              </a:ext>
            </a:extLst>
          </p:cNvPr>
          <p:cNvSpPr txBox="1">
            <a:spLocks/>
          </p:cNvSpPr>
          <p:nvPr/>
        </p:nvSpPr>
        <p:spPr>
          <a:xfrm>
            <a:off x="726948" y="1600201"/>
            <a:ext cx="10984406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Coding gain in ultimate performance scenario != coding gain in real-time scenario </a:t>
            </a:r>
            <a:b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</a:b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# Spin Digital reported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only 20% gain of VVC vs HEVC in real-time scenario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(4K@60fps)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Currently implementers have to turn off some tools completely to meet complexity requirements (e.g.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VVenC uses only 5 of 25 tools in ‘faster’ preset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)</a:t>
            </a:r>
            <a:b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</a:b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-&gt; presence of a lightweight mode (2</a:t>
            </a:r>
            <a:r>
              <a:rPr lang="en-US" sz="2000" baseline="30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nd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operation point) in the exploration model can help us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better tune tools for this scenario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and so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make more tools useful for the constrained complexity scenario</a:t>
            </a:r>
            <a:endParaRPr lang="en-US" sz="20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Presence of the SW, demonstrating substantial coding gain for the constrained complexity scenario, is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a good evidence of the standard applicability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-&gt; faster deployment</a:t>
            </a: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A8A60777-8D7F-4D0D-82A5-69ECF7A6C522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Next LT Medium"/>
                <a:ea typeface="宋体"/>
                <a:cs typeface="+mn-cs"/>
              </a:rPr>
              <a:t>1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048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Tools used for different VVenC presets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C04B00-9091-46E7-B4B1-1A6687B8495D}"/>
              </a:ext>
            </a:extLst>
          </p:cNvPr>
          <p:cNvSpPr/>
          <p:nvPr/>
        </p:nvSpPr>
        <p:spPr>
          <a:xfrm>
            <a:off x="5646101" y="1127775"/>
            <a:ext cx="6597768" cy="2185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Only </a:t>
            </a:r>
            <a:r>
              <a:rPr lang="ru-RU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5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(from 25) VVC tools are used in ‘faster’ </a:t>
            </a:r>
            <a:r>
              <a:rPr lang="en-US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VVenC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preset: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ALF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CCALF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DMVR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CCLM</a:t>
            </a:r>
            <a:endParaRPr lang="ru-RU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MTS (implicit)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‘Faster’ preset speed is ~30fps on HD (</a:t>
            </a:r>
            <a:r>
              <a:rPr lang="en-US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qp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37, 8 threads)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D717B65-17A9-4754-A519-0D10CFE1F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528004"/>
              </p:ext>
            </p:extLst>
          </p:nvPr>
        </p:nvGraphicFramePr>
        <p:xfrm>
          <a:off x="726948" y="1211171"/>
          <a:ext cx="4496237" cy="5190695"/>
        </p:xfrm>
        <a:graphic>
          <a:graphicData uri="http://schemas.openxmlformats.org/drawingml/2006/table">
            <a:tbl>
              <a:tblPr/>
              <a:tblGrid>
                <a:gridCol w="1917752">
                  <a:extLst>
                    <a:ext uri="{9D8B030D-6E8A-4147-A177-3AD203B41FA5}">
                      <a16:colId xmlns:a16="http://schemas.microsoft.com/office/drawing/2014/main" val="3055233817"/>
                    </a:ext>
                  </a:extLst>
                </a:gridCol>
                <a:gridCol w="515697">
                  <a:extLst>
                    <a:ext uri="{9D8B030D-6E8A-4147-A177-3AD203B41FA5}">
                      <a16:colId xmlns:a16="http://schemas.microsoft.com/office/drawing/2014/main" val="1703804090"/>
                    </a:ext>
                  </a:extLst>
                </a:gridCol>
                <a:gridCol w="515697">
                  <a:extLst>
                    <a:ext uri="{9D8B030D-6E8A-4147-A177-3AD203B41FA5}">
                      <a16:colId xmlns:a16="http://schemas.microsoft.com/office/drawing/2014/main" val="3065116921"/>
                    </a:ext>
                  </a:extLst>
                </a:gridCol>
                <a:gridCol w="515697">
                  <a:extLst>
                    <a:ext uri="{9D8B030D-6E8A-4147-A177-3AD203B41FA5}">
                      <a16:colId xmlns:a16="http://schemas.microsoft.com/office/drawing/2014/main" val="2103770190"/>
                    </a:ext>
                  </a:extLst>
                </a:gridCol>
                <a:gridCol w="515697">
                  <a:extLst>
                    <a:ext uri="{9D8B030D-6E8A-4147-A177-3AD203B41FA5}">
                      <a16:colId xmlns:a16="http://schemas.microsoft.com/office/drawing/2014/main" val="2464102573"/>
                    </a:ext>
                  </a:extLst>
                </a:gridCol>
                <a:gridCol w="515697">
                  <a:extLst>
                    <a:ext uri="{9D8B030D-6E8A-4147-A177-3AD203B41FA5}">
                      <a16:colId xmlns:a16="http://schemas.microsoft.com/office/drawing/2014/main" val="3280844641"/>
                    </a:ext>
                  </a:extLst>
                </a:gridCol>
              </a:tblGrid>
              <a:tr h="18786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Preset</a:t>
                      </a:r>
                    </a:p>
                  </a:txBody>
                  <a:tcPr marL="107250" marR="107250" marT="53625" marB="536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79848"/>
                  </a:ext>
                </a:extLst>
              </a:tr>
              <a:tr h="18786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Tools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faster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medium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slower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813358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Affine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0315117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ALF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8627112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BCW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3145907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576642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CCALF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225033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CIIP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811104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DepQuant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969160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DMVR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4809456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GPM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3244411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AMVR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182363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ISP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5677258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JointCbCr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7388283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LFNST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7493154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CCLM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1580329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LMCS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8028896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MIP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122877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MMVD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957324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MRL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368090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MTS Explicit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5018761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MTS Implicit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105045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3406188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SBT 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1778180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SbTMVP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204454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SMVD               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4102963"/>
                  </a:ext>
                </a:extLst>
              </a:tr>
              <a:tr h="18160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NonLinearAlfChroma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037385"/>
                  </a:ext>
                </a:extLst>
              </a:tr>
              <a:tr h="18786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NonLinearAlfLuma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262" marR="6262" marT="626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785544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1ED42BC1-1FE5-43FC-BE4B-4D319B3EF4C7}"/>
              </a:ext>
            </a:extLst>
          </p:cNvPr>
          <p:cNvSpPr/>
          <p:nvPr/>
        </p:nvSpPr>
        <p:spPr>
          <a:xfrm>
            <a:off x="5709601" y="6174984"/>
            <a:ext cx="51074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[bd-rate and runtime data from </a:t>
            </a:r>
            <a:r>
              <a:rPr lang="en-US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  <a:hlinkClick r:id="rId3"/>
              </a:rPr>
              <a:t>VVenC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  <a:hlinkClick r:id="rId3"/>
              </a:rPr>
              <a:t> </a:t>
            </a:r>
            <a:r>
              <a:rPr lang="en-US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  <a:hlinkClick r:id="rId3"/>
              </a:rPr>
              <a:t>github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]</a:t>
            </a:r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A74DA3F-3821-47A0-AE01-B17BF970B9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553940"/>
              </p:ext>
            </p:extLst>
          </p:nvPr>
        </p:nvGraphicFramePr>
        <p:xfrm>
          <a:off x="5806280" y="3515518"/>
          <a:ext cx="5260566" cy="2485229"/>
        </p:xfrm>
        <a:graphic>
          <a:graphicData uri="http://schemas.openxmlformats.org/drawingml/2006/table">
            <a:tbl>
              <a:tblPr/>
              <a:tblGrid>
                <a:gridCol w="928335">
                  <a:extLst>
                    <a:ext uri="{9D8B030D-6E8A-4147-A177-3AD203B41FA5}">
                      <a16:colId xmlns:a16="http://schemas.microsoft.com/office/drawing/2014/main" val="735350417"/>
                    </a:ext>
                  </a:extLst>
                </a:gridCol>
                <a:gridCol w="599550">
                  <a:extLst>
                    <a:ext uri="{9D8B030D-6E8A-4147-A177-3AD203B41FA5}">
                      <a16:colId xmlns:a16="http://schemas.microsoft.com/office/drawing/2014/main" val="3088913943"/>
                    </a:ext>
                  </a:extLst>
                </a:gridCol>
                <a:gridCol w="676911">
                  <a:extLst>
                    <a:ext uri="{9D8B030D-6E8A-4147-A177-3AD203B41FA5}">
                      <a16:colId xmlns:a16="http://schemas.microsoft.com/office/drawing/2014/main" val="480570041"/>
                    </a:ext>
                  </a:extLst>
                </a:gridCol>
                <a:gridCol w="560869">
                  <a:extLst>
                    <a:ext uri="{9D8B030D-6E8A-4147-A177-3AD203B41FA5}">
                      <a16:colId xmlns:a16="http://schemas.microsoft.com/office/drawing/2014/main" val="3309565955"/>
                    </a:ext>
                  </a:extLst>
                </a:gridCol>
                <a:gridCol w="928335">
                  <a:extLst>
                    <a:ext uri="{9D8B030D-6E8A-4147-A177-3AD203B41FA5}">
                      <a16:colId xmlns:a16="http://schemas.microsoft.com/office/drawing/2014/main" val="4103784431"/>
                    </a:ext>
                  </a:extLst>
                </a:gridCol>
                <a:gridCol w="657571">
                  <a:extLst>
                    <a:ext uri="{9D8B030D-6E8A-4147-A177-3AD203B41FA5}">
                      <a16:colId xmlns:a16="http://schemas.microsoft.com/office/drawing/2014/main" val="1993709182"/>
                    </a:ext>
                  </a:extLst>
                </a:gridCol>
                <a:gridCol w="908995">
                  <a:extLst>
                    <a:ext uri="{9D8B030D-6E8A-4147-A177-3AD203B41FA5}">
                      <a16:colId xmlns:a16="http://schemas.microsoft.com/office/drawing/2014/main" val="2351137531"/>
                    </a:ext>
                  </a:extLst>
                </a:gridCol>
              </a:tblGrid>
              <a:tr h="11217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Preset</a:t>
                      </a:r>
                    </a:p>
                  </a:txBody>
                  <a:tcPr marL="9670" marR="9670" marT="967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PSNR</a:t>
                      </a:r>
                      <a:b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BD-rate</a:t>
                      </a:r>
                      <a:b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vs. HM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Speedup</a:t>
                      </a:r>
                      <a:b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vs. HM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ET / RT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 (ET / RT) * T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Runtime increase</a:t>
                      </a:r>
                      <a:b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vs. prev preset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BD-rate difference </a:t>
                      </a:r>
                      <a:b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with the</a:t>
                      </a:r>
                      <a:b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prev preset</a:t>
                      </a:r>
                      <a:b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</a:br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(estimated)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524114"/>
                  </a:ext>
                </a:extLst>
              </a:tr>
              <a:tr h="27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faster</a:t>
                      </a:r>
                    </a:p>
                  </a:txBody>
                  <a:tcPr marL="9670" marR="9670" marT="9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-11%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350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8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1F2328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 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44635"/>
                  </a:ext>
                </a:extLst>
              </a:tr>
              <a:tr h="27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fast</a:t>
                      </a:r>
                    </a:p>
                  </a:txBody>
                  <a:tcPr marL="9670" marR="9670" marT="9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-26%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150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2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19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2.3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16%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950151"/>
                  </a:ext>
                </a:extLst>
              </a:tr>
              <a:tr h="27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medium</a:t>
                      </a:r>
                    </a:p>
                  </a:txBody>
                  <a:tcPr marL="9670" marR="9670" marT="9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-35%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41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9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68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3.7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12%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381732"/>
                  </a:ext>
                </a:extLst>
              </a:tr>
              <a:tr h="270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slow</a:t>
                      </a:r>
                    </a:p>
                  </a:txBody>
                  <a:tcPr marL="9670" marR="9670" marT="9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-39%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12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29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233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3.4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6%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059031"/>
                  </a:ext>
                </a:extLst>
              </a:tr>
              <a:tr h="2804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slower</a:t>
                      </a:r>
                    </a:p>
                  </a:txBody>
                  <a:tcPr marL="9670" marR="9670" marT="967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-42%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2.7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130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1037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4.4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1F2328"/>
                          </a:solidFill>
                          <a:effectLst/>
                          <a:latin typeface="Segoe UI" panose="020B0502040204020203" pitchFamily="34" charset="0"/>
                        </a:rPr>
                        <a:t>5%</a:t>
                      </a:r>
                    </a:p>
                  </a:txBody>
                  <a:tcPr marL="9670" marR="9670" marT="96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474762"/>
                  </a:ext>
                </a:extLst>
              </a:tr>
            </a:tbl>
          </a:graphicData>
        </a:graphic>
      </p:graphicFrame>
      <p:sp>
        <p:nvSpPr>
          <p:cNvPr id="16" name="Teardrop 15">
            <a:extLst>
              <a:ext uri="{FF2B5EF4-FFF2-40B4-BE49-F238E27FC236}">
                <a16:creationId xmlns:a16="http://schemas.microsoft.com/office/drawing/2014/main" id="{20E5A3A8-FD6E-4994-98FA-4500186FB466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Next LT Medium"/>
                <a:ea typeface="宋体"/>
                <a:cs typeface="+mn-cs"/>
              </a:rPr>
              <a:t>2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030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Gain / complexity tradeoffs for tools in ‘faster’ preset</a:t>
            </a:r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20E5A3A8-FD6E-4994-98FA-4500186FB466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FrutigerNext LT Medium"/>
                <a:ea typeface="宋体"/>
              </a:rPr>
              <a:t>3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587482-A1BB-47F8-8716-589ABBC1B62F}"/>
              </a:ext>
            </a:extLst>
          </p:cNvPr>
          <p:cNvSpPr/>
          <p:nvPr/>
        </p:nvSpPr>
        <p:spPr>
          <a:xfrm>
            <a:off x="644236" y="5541173"/>
            <a:ext cx="105944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For all tools in ‘faster’ preset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runtime increase is smaller than 3% per 1% coding gain</a:t>
            </a:r>
          </a:p>
          <a:p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5 tools 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included in ‘faster’ preset give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~15% gain 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with just 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15% complexity increase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86D565B-D3E8-4A01-9FD9-7EC7135539D5}"/>
              </a:ext>
            </a:extLst>
          </p:cNvPr>
          <p:cNvSpPr/>
          <p:nvPr/>
        </p:nvSpPr>
        <p:spPr>
          <a:xfrm>
            <a:off x="644236" y="1441223"/>
            <a:ext cx="70023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Tool off results for VVenC ‘faster’ preset (class B)</a:t>
            </a:r>
            <a:endParaRPr lang="en-US" sz="2400" dirty="0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949FC9CB-7017-40A0-85EB-B3E5E1C4D1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434148"/>
              </p:ext>
            </p:extLst>
          </p:nvPr>
        </p:nvGraphicFramePr>
        <p:xfrm>
          <a:off x="729174" y="2284201"/>
          <a:ext cx="8718577" cy="2894465"/>
        </p:xfrm>
        <a:graphic>
          <a:graphicData uri="http://schemas.openxmlformats.org/drawingml/2006/table">
            <a:tbl>
              <a:tblPr/>
              <a:tblGrid>
                <a:gridCol w="1608037">
                  <a:extLst>
                    <a:ext uri="{9D8B030D-6E8A-4147-A177-3AD203B41FA5}">
                      <a16:colId xmlns:a16="http://schemas.microsoft.com/office/drawing/2014/main" val="3876480911"/>
                    </a:ext>
                  </a:extLst>
                </a:gridCol>
                <a:gridCol w="2211051">
                  <a:extLst>
                    <a:ext uri="{9D8B030D-6E8A-4147-A177-3AD203B41FA5}">
                      <a16:colId xmlns:a16="http://schemas.microsoft.com/office/drawing/2014/main" val="785464450"/>
                    </a:ext>
                  </a:extLst>
                </a:gridCol>
                <a:gridCol w="2185926">
                  <a:extLst>
                    <a:ext uri="{9D8B030D-6E8A-4147-A177-3AD203B41FA5}">
                      <a16:colId xmlns:a16="http://schemas.microsoft.com/office/drawing/2014/main" val="1412237466"/>
                    </a:ext>
                  </a:extLst>
                </a:gridCol>
                <a:gridCol w="2713563">
                  <a:extLst>
                    <a:ext uri="{9D8B030D-6E8A-4147-A177-3AD203B41FA5}">
                      <a16:colId xmlns:a16="http://schemas.microsoft.com/office/drawing/2014/main" val="3760910243"/>
                    </a:ext>
                  </a:extLst>
                </a:gridCol>
              </a:tblGrid>
              <a:tr h="723617"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Tool name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PSNR BD-rate YUV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Encoder runtime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Runtime increase (%)</a:t>
                      </a:r>
                      <a:b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 1% gain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375993"/>
                  </a:ext>
                </a:extLst>
              </a:tr>
              <a:tr h="361808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ALF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7.65%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E0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3105115"/>
                  </a:ext>
                </a:extLst>
              </a:tr>
              <a:tr h="361808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CCALF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4.67%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4CB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78966"/>
                  </a:ext>
                </a:extLst>
              </a:tr>
              <a:tr h="361808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DMVR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2.72%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5447285"/>
                  </a:ext>
                </a:extLst>
              </a:tr>
              <a:tr h="361808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CCLM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3.07%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99.9%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5BF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962613"/>
                  </a:ext>
                </a:extLst>
              </a:tr>
              <a:tr h="361808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MTS implicit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0.97%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99.9%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AC1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822106"/>
                  </a:ext>
                </a:extLst>
              </a:tr>
              <a:tr h="361808">
                <a:tc>
                  <a:txBody>
                    <a:bodyPr/>
                    <a:lstStyle/>
                    <a:p>
                      <a:pPr algn="l" fontAlgn="t"/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 tools off</a:t>
                      </a:r>
                    </a:p>
                  </a:txBody>
                  <a:tcPr marL="15075" marR="15075" marT="1507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15.65%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87%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</a:t>
                      </a:r>
                    </a:p>
                  </a:txBody>
                  <a:tcPr marL="15075" marR="15075" marT="1507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C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566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3212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Example of tool flexibility: implicit and explicit MTS</a:t>
            </a:r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20E5A3A8-FD6E-4994-98FA-4500186FB466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FrutigerNext LT Medium"/>
                <a:ea typeface="宋体"/>
              </a:rPr>
              <a:t>4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31751A29-E58B-4560-8928-C0FAF5BEC1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494409"/>
              </p:ext>
            </p:extLst>
          </p:nvPr>
        </p:nvGraphicFramePr>
        <p:xfrm>
          <a:off x="7135687" y="1899743"/>
          <a:ext cx="4496532" cy="130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3" name="Macro-Enabled Worksheet" r:id="rId4" imgW="2689896" imgH="777287" progId="Excel.SheetMacroEnabled.12">
                  <p:embed/>
                </p:oleObj>
              </mc:Choice>
              <mc:Fallback>
                <p:oleObj name="Macro-Enabled Worksheet" r:id="rId4" imgW="2689896" imgH="777287" progId="Excel.SheetMacroEnabled.12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31751A29-E58B-4560-8928-C0FAF5BEC1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35687" y="1899743"/>
                        <a:ext cx="4496532" cy="130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F3660F1A-C569-44F8-BC25-1D7D1ACE2C2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402519"/>
              </p:ext>
            </p:extLst>
          </p:nvPr>
        </p:nvGraphicFramePr>
        <p:xfrm>
          <a:off x="590669" y="1899743"/>
          <a:ext cx="6243120" cy="1300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4" name="Macro-Enabled Worksheet" r:id="rId6" imgW="3733998" imgH="777287" progId="Excel.SheetMacroEnabled.12">
                  <p:embed/>
                </p:oleObj>
              </mc:Choice>
              <mc:Fallback>
                <p:oleObj name="Macro-Enabled Worksheet" r:id="rId6" imgW="3733998" imgH="777287" progId="Excel.SheetMacroEnabled.12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F3660F1A-C569-44F8-BC25-1D7D1ACE2C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0669" y="1899743"/>
                        <a:ext cx="6243120" cy="1300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C1B284CC-AAE6-4C49-BF61-2B8B7631C40A}"/>
              </a:ext>
            </a:extLst>
          </p:cNvPr>
          <p:cNvSpPr/>
          <p:nvPr/>
        </p:nvSpPr>
        <p:spPr>
          <a:xfrm>
            <a:off x="485165" y="3552089"/>
            <a:ext cx="11176008" cy="29556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During VVC development two variants of MTS were developed:</a:t>
            </a:r>
          </a:p>
          <a:p>
            <a:pPr marL="800140" lvl="1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Explicit MTS  -&gt; 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1.69%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gain with 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8.4%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encoder complexity increase</a:t>
            </a:r>
          </a:p>
          <a:p>
            <a:pPr marL="800140" lvl="1" indent="-342900">
              <a:lnSpc>
                <a:spcPct val="150000"/>
              </a:lnSpc>
              <a:buFont typeface="+mj-lt"/>
              <a:buAutoNum type="alphaLcParenR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Implicit MTS -&gt; 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0.87%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gain with 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0.1%</a:t>
            </a: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encoder complexity increase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Explicit MTS is good for ultimate performance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Implicit MTS is good in case of constrained complexity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Gain/complexity tradeoff of implicit MTS 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would be barely achieved with just encoder optimization</a:t>
            </a:r>
            <a:b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</a:br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of explicit MTS -&gt; it’s a </a:t>
            </a:r>
            <a:r>
              <a:rPr lang="en-US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feature of standard design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14193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How to define new operation point?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7D5DE063-44D3-4936-A380-D66EABBB6F43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FrutigerNext LT Medium"/>
                <a:ea typeface="宋体"/>
              </a:rPr>
              <a:t>5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D3ED511-B4AF-4286-857D-34316072B938}"/>
              </a:ext>
            </a:extLst>
          </p:cNvPr>
          <p:cNvSpPr txBox="1">
            <a:spLocks/>
          </p:cNvSpPr>
          <p:nvPr/>
        </p:nvSpPr>
        <p:spPr>
          <a:xfrm>
            <a:off x="729174" y="1360198"/>
            <a:ext cx="11224527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Option 1: Encoding / Decoding runtime ratio</a:t>
            </a:r>
          </a:p>
          <a:p>
            <a:pPr marL="342900" indent="-342900">
              <a:buFont typeface="Malgun Gothic" panose="020B0503020000020004" pitchFamily="34" charset="-127"/>
              <a:buChar char="#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VTM: ~1000-4000</a:t>
            </a:r>
          </a:p>
          <a:p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definition of the operation point: ‘Encoder runtime is x10 VTM decoder runtime’</a:t>
            </a:r>
            <a:b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</a:b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Option 2: Encoding time / real-time (</a:t>
            </a:r>
            <a:r>
              <a:rPr lang="en-US" sz="2000" b="1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e.g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for 1080p60)</a:t>
            </a:r>
          </a:p>
          <a:p>
            <a:pPr marL="342900" indent="-342900">
              <a:buFont typeface="Malgun Gothic" panose="020B0503020000020004" pitchFamily="34" charset="-127"/>
              <a:buChar char="#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VTM: ~20000</a:t>
            </a:r>
          </a:p>
          <a:p>
            <a:pPr marL="342900" indent="-342900">
              <a:buFont typeface="Malgun Gothic" panose="020B0503020000020004" pitchFamily="34" charset="-127"/>
              <a:buChar char="#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VVenC ‘faster’ 1 thread: ~15-20</a:t>
            </a:r>
          </a:p>
          <a:p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definition of the operation point: ‘Encoder runtime is x100 of the real-time’ (ET/RT=100)</a:t>
            </a:r>
          </a:p>
          <a:p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Option 3: Encoding time in comparison with VTM (</a:t>
            </a:r>
            <a:r>
              <a:rPr lang="en-US" sz="2000" b="1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e.g</a:t>
            </a:r>
            <a:r>
              <a:rPr lang="en-US" sz="2000" b="1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x2 of specific VTM configuration)</a:t>
            </a:r>
          </a:p>
          <a:p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definition of the operation point: ‘Encoder runtime is x2 of the VTM encoder runtime’</a:t>
            </a:r>
          </a:p>
        </p:txBody>
      </p:sp>
    </p:spTree>
    <p:extLst>
      <p:ext uri="{BB962C8B-B14F-4D97-AF65-F5344CB8AC3E}">
        <p14:creationId xmlns:p14="http://schemas.microsoft.com/office/powerpoint/2010/main" val="225514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Possible SW for the new operation point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7D5DE063-44D3-4936-A380-D66EABBB6F43}"/>
              </a:ext>
            </a:extLst>
          </p:cNvPr>
          <p:cNvSpPr/>
          <p:nvPr/>
        </p:nvSpPr>
        <p:spPr>
          <a:xfrm>
            <a:off x="11550554" y="0"/>
            <a:ext cx="641445" cy="641445"/>
          </a:xfrm>
          <a:prstGeom prst="teardrop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bg2">
                  <a:lumMod val="75000"/>
                </a:schemeClr>
              </a:gs>
              <a:gs pos="100000">
                <a:schemeClr val="accent3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rutigerNext LT Medium"/>
                <a:ea typeface="宋体"/>
                <a:cs typeface="+mn-cs"/>
              </a:rPr>
              <a:t>6</a:t>
            </a: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宋体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014E594-ADA6-4541-B270-9CCB030F5A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589664"/>
              </p:ext>
            </p:extLst>
          </p:nvPr>
        </p:nvGraphicFramePr>
        <p:xfrm>
          <a:off x="273050" y="1329344"/>
          <a:ext cx="11741150" cy="5062671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701945">
                  <a:extLst>
                    <a:ext uri="{9D8B030D-6E8A-4147-A177-3AD203B41FA5}">
                      <a16:colId xmlns:a16="http://schemas.microsoft.com/office/drawing/2014/main" val="3834440365"/>
                    </a:ext>
                  </a:extLst>
                </a:gridCol>
                <a:gridCol w="4673886">
                  <a:extLst>
                    <a:ext uri="{9D8B030D-6E8A-4147-A177-3AD203B41FA5}">
                      <a16:colId xmlns:a16="http://schemas.microsoft.com/office/drawing/2014/main" val="3429669260"/>
                    </a:ext>
                  </a:extLst>
                </a:gridCol>
                <a:gridCol w="5365319">
                  <a:extLst>
                    <a:ext uri="{9D8B030D-6E8A-4147-A177-3AD203B41FA5}">
                      <a16:colId xmlns:a16="http://schemas.microsoft.com/office/drawing/2014/main" val="2700127797"/>
                    </a:ext>
                  </a:extLst>
                </a:gridCol>
              </a:tblGrid>
              <a:tr h="65520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Option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Contra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665028"/>
                  </a:ext>
                </a:extLst>
              </a:tr>
              <a:tr h="655201">
                <a:tc>
                  <a:txBody>
                    <a:bodyPr/>
                    <a:lstStyle/>
                    <a:p>
                      <a:r>
                        <a:rPr lang="en-US" sz="2000" dirty="0" err="1"/>
                        <a:t>VVenC</a:t>
                      </a:r>
                      <a:endParaRPr lang="en-US" sz="2000" dirty="0"/>
                    </a:p>
                    <a:p>
                      <a:r>
                        <a:rPr lang="en-US" sz="2000" dirty="0"/>
                        <a:t>(2</a:t>
                      </a:r>
                      <a:r>
                        <a:rPr lang="en-US" sz="2000" baseline="30000" dirty="0"/>
                        <a:t>nd</a:t>
                      </a:r>
                      <a:r>
                        <a:rPr lang="en-US" sz="2000" dirty="0"/>
                        <a:t> codebase)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11877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1" dirty="0"/>
                        <a:t>Realistic complexity/performance trade-off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dirty="0"/>
                        <a:t>SW is ready, all fast decisions are there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11877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1" dirty="0"/>
                        <a:t>2</a:t>
                      </a:r>
                      <a:r>
                        <a:rPr lang="en-US" sz="2000" b="1" baseline="30000" dirty="0"/>
                        <a:t>nd</a:t>
                      </a:r>
                      <a:r>
                        <a:rPr lang="en-US" sz="2000" b="1" dirty="0"/>
                        <a:t> codebase</a:t>
                      </a:r>
                    </a:p>
                    <a:p>
                      <a:pPr marL="457200" marR="0" lvl="0" indent="-457200" algn="l" defTabSz="11877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1" dirty="0"/>
                        <a:t>Difficult to port ECM tools</a:t>
                      </a:r>
                    </a:p>
                    <a:p>
                      <a:pPr marL="457200" marR="0" lvl="0" indent="-457200" algn="l" defTabSz="11877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dirty="0"/>
                        <a:t>Might not be suitable for research (SW-wise)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dirty="0"/>
                        <a:t>No decoder (</a:t>
                      </a:r>
                      <a:r>
                        <a:rPr lang="en-US" sz="2000" dirty="0" err="1"/>
                        <a:t>VVdeC</a:t>
                      </a:r>
                      <a:r>
                        <a:rPr lang="en-US" sz="2000" dirty="0"/>
                        <a:t> is a separate project)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7489306"/>
                  </a:ext>
                </a:extLst>
              </a:tr>
              <a:tr h="655201">
                <a:tc>
                  <a:txBody>
                    <a:bodyPr/>
                    <a:lstStyle/>
                    <a:p>
                      <a:r>
                        <a:rPr lang="en-US" sz="2000" dirty="0"/>
                        <a:t>VTM + </a:t>
                      </a:r>
                      <a:r>
                        <a:rPr lang="en-US" sz="2000" dirty="0" err="1"/>
                        <a:t>cfg</a:t>
                      </a:r>
                      <a:r>
                        <a:rPr lang="en-US" sz="2000" dirty="0"/>
                        <a:t> change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b="1" dirty="0"/>
                        <a:t>Single codebase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b="0" dirty="0"/>
                        <a:t>No SW changes needed,</a:t>
                      </a:r>
                      <a:br>
                        <a:rPr lang="en-US" sz="2000" b="0" dirty="0"/>
                      </a:br>
                      <a:r>
                        <a:rPr lang="en-US" sz="2000" b="0" dirty="0"/>
                        <a:t>only extra config file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dirty="0"/>
                        <a:t>Can be done relatively quickly using LLCC activity results (or JVET-AK0232) as a starting point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11877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D1D1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Difficult to reach (ET/RT=100) with a reasonable trade-off </a:t>
                      </a:r>
                      <a:r>
                        <a:rPr kumimoji="0" lang="en-US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D1D1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-&gt; configuration can be far from realistic from the performance point of view (even for ET/RT=1000 losses were about 25% for VTM)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8083794"/>
                  </a:ext>
                </a:extLst>
              </a:tr>
              <a:tr h="1176590">
                <a:tc>
                  <a:txBody>
                    <a:bodyPr/>
                    <a:lstStyle/>
                    <a:p>
                      <a:r>
                        <a:rPr lang="en-US" sz="2000" dirty="0"/>
                        <a:t>VTM + </a:t>
                      </a:r>
                      <a:r>
                        <a:rPr lang="en-US" sz="2000" dirty="0" err="1"/>
                        <a:t>cfg</a:t>
                      </a:r>
                      <a:r>
                        <a:rPr lang="en-US" sz="2000" dirty="0"/>
                        <a:t> change + fast decisions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11877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2000" b="1" dirty="0"/>
                        <a:t>Single codebase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b="1" dirty="0"/>
                        <a:t>Realistic complexity/performance trade-off (realistic operation point)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en-US" sz="2000" dirty="0"/>
                        <a:t>Need to implement more fast decisions in VTM codebase (quite some effort)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878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93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">
            <a:extLst>
              <a:ext uri="{FF2B5EF4-FFF2-40B4-BE49-F238E27FC236}">
                <a16:creationId xmlns:a16="http://schemas.microsoft.com/office/drawing/2014/main" id="{7985F7CF-610B-48A5-B5F1-8D7E991F1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9175" y="456134"/>
            <a:ext cx="10740640" cy="993400"/>
          </a:xfrm>
        </p:spPr>
        <p:txBody>
          <a:bodyPr>
            <a:normAutofit/>
          </a:bodyPr>
          <a:lstStyle/>
          <a:p>
            <a:r>
              <a:rPr lang="en-US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Conclusion</a:t>
            </a:r>
            <a:endParaRPr lang="en-US" sz="3200" dirty="0">
              <a:latin typeface="Malgun Gothic" panose="020B0503020000020004" pitchFamily="34" charset="-127"/>
              <a:ea typeface="Malgun Gothic" panose="020B0503020000020004" pitchFamily="34" charset="-127"/>
              <a:cs typeface="Malgun Gothic Semilight" panose="020B0502040204020203" pitchFamily="34" charset="-128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ABCFF34-7027-44E6-98EB-4E45905688D5}"/>
              </a:ext>
            </a:extLst>
          </p:cNvPr>
          <p:cNvSpPr txBox="1">
            <a:spLocks/>
          </p:cNvSpPr>
          <p:nvPr/>
        </p:nvSpPr>
        <p:spPr>
          <a:xfrm>
            <a:off x="726947" y="1621974"/>
            <a:ext cx="10938003" cy="525779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We believe an additional operation point is needed for developing/tuning tools for the constrained complexity scenario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Three variants of defining new operation point were considered:</a:t>
            </a:r>
          </a:p>
          <a:p>
            <a:pPr marL="1051100" lvl="1" indent="-457200" algn="l">
              <a:buFont typeface="+mj-lt"/>
              <a:buAutoNum type="alphaUcPeriod"/>
            </a:pP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Based on Encoding time / Decoding time ratio (e.g. 10/1)</a:t>
            </a:r>
          </a:p>
          <a:p>
            <a:pPr marL="1051100" lvl="1" indent="-457200" algn="l">
              <a:buFont typeface="+mj-lt"/>
              <a:buAutoNum type="alphaUcPeriod"/>
            </a:pP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Based on Encoding time / Real-time ratio (e.g. 100/1 for 1080p60)</a:t>
            </a:r>
          </a:p>
          <a:p>
            <a:pPr marL="1051100" lvl="1" indent="-457200" algn="l">
              <a:buFont typeface="+mj-lt"/>
              <a:buAutoNum type="alphaUcPeriod"/>
            </a:pP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Based on VTM runtime (</a:t>
            </a:r>
            <a:r>
              <a:rPr lang="en-US" sz="1800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e.g</a:t>
            </a: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x2)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Three approaches to building the SW for the new operation point were considered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Proposed action – establish </a:t>
            </a:r>
            <a:r>
              <a:rPr lang="en-US" sz="2000" dirty="0" err="1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AhG</a:t>
            </a:r>
            <a:r>
              <a:rPr lang="en-US" sz="20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 with the following mandates:</a:t>
            </a:r>
          </a:p>
          <a:p>
            <a:pPr marL="1051100" lvl="1" indent="-457200" algn="l">
              <a:buFont typeface="+mj-lt"/>
              <a:buAutoNum type="arabicPeriod"/>
            </a:pP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Solicit more information from practical encoder implementations</a:t>
            </a:r>
          </a:p>
          <a:p>
            <a:pPr marL="1051100" lvl="1" indent="-457200" algn="l">
              <a:buFont typeface="+mj-lt"/>
              <a:buAutoNum type="arabicPeriod"/>
            </a:pP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Define new operation point, reflecting a constrained complexity scenario</a:t>
            </a:r>
          </a:p>
          <a:p>
            <a:pPr marL="1051100" lvl="1" indent="-457200" algn="l">
              <a:buFont typeface="+mj-lt"/>
              <a:buAutoNum type="arabicPeriod"/>
            </a:pPr>
            <a:r>
              <a:rPr lang="en-US" sz="1800" dirty="0">
                <a:latin typeface="Malgun Gothic" panose="020B0503020000020004" pitchFamily="34" charset="-127"/>
                <a:ea typeface="Malgun Gothic" panose="020B0503020000020004" pitchFamily="34" charset="-127"/>
                <a:cs typeface="Malgun Gothic Semilight" panose="020B0502040204020203" pitchFamily="34" charset="-128"/>
              </a:rPr>
              <a:t>Design software/configuration for explorations in the constrained complexity scenario</a:t>
            </a:r>
          </a:p>
        </p:txBody>
      </p:sp>
    </p:spTree>
    <p:extLst>
      <p:ext uri="{BB962C8B-B14F-4D97-AF65-F5344CB8AC3E}">
        <p14:creationId xmlns:p14="http://schemas.microsoft.com/office/powerpoint/2010/main" val="182772215"/>
      </p:ext>
    </p:extLst>
  </p:cSld>
  <p:clrMapOvr>
    <a:masterClrMapping/>
  </p:clrMapOvr>
</p:sld>
</file>

<file path=ppt/theme/theme1.xml><?xml version="1.0" encoding="utf-8"?>
<a:theme xmlns:a="http://schemas.openxmlformats.org/drawingml/2006/main" name="封面页_图片版 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EDDCFD7F-1BE1-4B01-AFBE-DDFEA18E57E6}"/>
    </a:ext>
  </a:extLst>
</a:theme>
</file>

<file path=ppt/theme/theme2.xml><?xml version="1.0" encoding="utf-8"?>
<a:theme xmlns:a="http://schemas.openxmlformats.org/drawingml/2006/main" name="目录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2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7C9D6DEE-0496-43D5-AE46-459572FCB5D6}"/>
    </a:ext>
  </a:extLst>
</a:theme>
</file>

<file path=ppt/theme/theme3.xml><?xml version="1.0" encoding="utf-8"?>
<a:theme xmlns:a="http://schemas.openxmlformats.org/drawingml/2006/main" name="章节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7466A2A5-F21C-401E-B6D0-CA69BF331BD4}"/>
    </a:ext>
  </a:extLst>
</a:theme>
</file>

<file path=ppt/theme/theme4.xml><?xml version="1.0" encoding="utf-8"?>
<a:theme xmlns:a="http://schemas.openxmlformats.org/drawingml/2006/main" name="结束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kumimoji="1" sz="3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模板_白色_16_9" id="{7CD4B91F-273A-4322-964F-6BD7E403B39E}" vid="{7979ACB0-5C34-4EAB-B2E1-3ACF92926748}"/>
    </a:ext>
  </a:extLst>
</a:theme>
</file>

<file path=ppt/theme/theme5.xml><?xml version="1.0" encoding="utf-8"?>
<a:theme xmlns:a="http://schemas.openxmlformats.org/drawingml/2006/main" name="1_目录页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000" b="1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2200" dirty="0" smtClean="0">
            <a:solidFill>
              <a:srgbClr val="000000"/>
            </a:solidFill>
            <a:latin typeface="Microsoft YaHei" panose="020B0503020204020204" pitchFamily="34" charset="-122"/>
            <a:ea typeface="Microsoft YaHei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 模板" id="{9BBB633E-5E45-41C7-B61B-A7FDDADD335C}" vid="{91E8AC51-71E2-47EB-A98B-31EFD4425DE1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21841</TotalTime>
  <Words>1282</Words>
  <Application>Microsoft Office PowerPoint</Application>
  <PresentationFormat>Custom</PresentationFormat>
  <Paragraphs>334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8" baseType="lpstr">
      <vt:lpstr>Malgun Gothic</vt:lpstr>
      <vt:lpstr>Malgun Gothic Semilight</vt:lpstr>
      <vt:lpstr>Microsoft YaHei</vt:lpstr>
      <vt:lpstr>宋体</vt:lpstr>
      <vt:lpstr>.AppleSystemUIFont</vt:lpstr>
      <vt:lpstr>Arial</vt:lpstr>
      <vt:lpstr>Calibri</vt:lpstr>
      <vt:lpstr>FrutigerNext LT Medium</vt:lpstr>
      <vt:lpstr>Segoe UI</vt:lpstr>
      <vt:lpstr>黑体</vt:lpstr>
      <vt:lpstr>Symbol</vt:lpstr>
      <vt:lpstr>Times New Roman</vt:lpstr>
      <vt:lpstr>封面页_图片版 </vt:lpstr>
      <vt:lpstr>目录页</vt:lpstr>
      <vt:lpstr>章节页</vt:lpstr>
      <vt:lpstr>结束页</vt:lpstr>
      <vt:lpstr>1_目录页</vt:lpstr>
      <vt:lpstr>Macro-Enabled Worksheet</vt:lpstr>
      <vt:lpstr>JVET-AK0201 On additional operation point for the exploration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solovyev.timofey@huawei.com</dc:creator>
  <cp:lastModifiedBy>Timofey_Solovyev</cp:lastModifiedBy>
  <cp:revision>1355</cp:revision>
  <dcterms:created xsi:type="dcterms:W3CDTF">2019-07-22T03:55:30Z</dcterms:created>
  <dcterms:modified xsi:type="dcterms:W3CDTF">2025-01-19T11:00:47Z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(3)M5HZCSHJigdpOilItWbIuTnDGTrLLwnje6IYg0wFWSXA5Pt1iEKy2xYhn0Jl89hlMKCpYCdK
0rVuCk+fsIyVXTZ1FE6UWVMsgQhjDRDZRc73eF9CladJjTKtNSBV4Bod5uymYeHJnWi/6J7H
fjTclM9PtlAj0CUCRZAD0yw5lv4KoQe1auV0lHcGSgUuxLRlYj1Pe2La+suU3Ai+PFjc55tA
QR6aKfNbkkg+JUGDqE</vt:lpwstr>
  </property>
  <property fmtid="{D5CDD505-2E9C-101B-9397-08002B2CF9AE}" pid="3" name="_2015_ms_pID_7253431">
    <vt:lpwstr>mZyxgrQeRPEOoV73zWhyYnqj5tWSgLyyyaWQ3B+r9ILrpgpnvXCZk4
1s8XMMrJzZG2/yI3jUMpsEj64J6fstLPfbdOL+Kan91Q+ynJQsSLds+bDSgTptacM/2TgQ5q
DjU3ps3OcVWRaChNIgYH2DAZJA8fcAlILPhKDK0oqX4P8n3NuCkF1u78fPF7kPFmCgUvSWA+
bIfOJAcQPu9H4dlqcj2RJ5LVL6aLaRazUglF</vt:lpwstr>
  </property>
  <property fmtid="{D5CDD505-2E9C-101B-9397-08002B2CF9AE}" pid="4" name="_2015_ms_pID_7253432">
    <vt:lpwstr>7w==</vt:lpwstr>
  </property>
</Properties>
</file>