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sdx" ContentType="application/vnd.ms-visio.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1"/>
  </p:sldMasterIdLst>
  <p:notesMasterIdLst>
    <p:notesMasterId r:id="rId12"/>
  </p:notesMasterIdLst>
  <p:sldIdLst>
    <p:sldId id="2134805286" r:id="rId2"/>
    <p:sldId id="2134805293" r:id="rId3"/>
    <p:sldId id="2134805298" r:id="rId4"/>
    <p:sldId id="2134805299" r:id="rId5"/>
    <p:sldId id="2134805300" r:id="rId6"/>
    <p:sldId id="2134805302" r:id="rId7"/>
    <p:sldId id="2134805301" r:id="rId8"/>
    <p:sldId id="2134805303" r:id="rId9"/>
    <p:sldId id="2134805304" r:id="rId10"/>
    <p:sldId id="2134805283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58CF"/>
    <a:srgbClr val="B185F7"/>
    <a:srgbClr val="6A2EB8"/>
    <a:srgbClr val="929292"/>
    <a:srgbClr val="BFBFBF"/>
    <a:srgbClr val="FF098A"/>
    <a:srgbClr val="001135"/>
    <a:srgbClr val="001D47"/>
    <a:srgbClr val="0A0908"/>
    <a:srgbClr val="FF8B1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3595" autoAdjust="0"/>
  </p:normalViewPr>
  <p:slideViewPr>
    <p:cSldViewPr snapToGrid="0">
      <p:cViewPr>
        <p:scale>
          <a:sx n="113" d="100"/>
          <a:sy n="113" d="100"/>
        </p:scale>
        <p:origin x="614" y="9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882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3831C-DEBA-4A3A-8C36-FD8115E217DA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4EF5B-ECC8-43EE-A509-D601DDF42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80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1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3D6A4B7-704E-AAAA-B16B-0F7877CA50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CC8E39-9A4E-A4DF-F50E-11E2BDCAFF74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4684DA7-0D8A-B949-344B-2DA84CB93D5D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E4F0CF6-F16F-8670-1980-E9ED719A0C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744410-8A14-5C00-ACB3-A4E2B723699C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778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2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0A88A15-3ABC-3274-AAF4-8A412DDB8F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4AE9558-F65E-E57A-5394-E3FBBB881C02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92A02F9-A52E-683F-E045-1AFEBB2E5516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2949A3C7-28A6-58FC-0E18-DC956F4648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180751A-A425-2A7C-9905-D4075302A3A9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2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3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8308800" cy="31189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tx2"/>
                </a:solidFill>
              </a:defRPr>
            </a:lvl1pPr>
            <a:lvl2pPr marL="18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tx2"/>
                </a:solidFill>
              </a:defRPr>
            </a:lvl2pPr>
            <a:lvl3pPr marL="36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tx2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tx2"/>
                </a:solidFill>
              </a:defRPr>
            </a:lvl4pPr>
            <a:lvl5pPr marL="72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52AD69E-8972-FFEB-3CDF-810FC2C15B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1A68076-E163-16F0-6643-612506DC25C6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BD7350-FFE3-8F35-04ED-B83CAB700A06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4E90EBC0-49DE-3234-6D8A-7B5E88E2D9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81B0E9F-637B-B4E3-0E4C-6D28BA81E660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089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4 - 1x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83088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772E5D1-F4A4-5034-E057-717754E354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C5286A-148E-6CAC-4953-28CEC8A7AC65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8C09A251-3EA9-3813-C32A-42674B11B3BE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4DDBC5E9-DF95-1530-C94F-AC94C8FDD7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F6E148E-AE32-EC04-55CF-5022F79ADEBA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054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5 - 2x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4068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57FF8C70-8D9A-A91A-9AA2-5BAED4E556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58664" y="1260000"/>
            <a:ext cx="4068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9376B1-B82D-56A6-933E-41123F9F3F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6D7398D-CEE7-3079-FB86-A89C992F31A0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654D0DC-83E2-3257-B441-08F7D9D94478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E47C68A9-7989-FB66-D55B-D66D6874D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15E90F7-1D56-9D4E-EEB3-850E3973D909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635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6 - 3x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270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9376B1-B82D-56A6-933E-41123F9F3F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1BB609BD-442B-5330-C543-B4F748F8321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260000"/>
            <a:ext cx="270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664E6E2-580B-C0EC-85A4-858E1F7656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26662" y="1260000"/>
            <a:ext cx="2697658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C89AA2-17C4-2311-08AF-1321E11749F6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2713EB45-843B-9A1C-345B-468536A7E05D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77A4B8F-49F4-2929-427A-DF7B92A56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B2E0291-902D-01E0-6FC4-89B560E81BFC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699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7 - 4x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9376B1-B82D-56A6-933E-41123F9F3F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1BB609BD-442B-5330-C543-B4F748F8321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26332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664E6E2-580B-C0EC-85A4-858E1F7656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5326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9C0B71B1-8B5E-9FD1-A1AD-D5AD8A665F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44320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2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523A0E-155F-824D-4618-C556416C4BCE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3DCBE36C-4C66-1188-03D3-624F2E47A387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45644240-BAFF-42B5-1A7E-4A3EC1F84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87E5C0D-10A2-12FD-CA5E-E2BDF720F8DF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851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8 -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2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27494-DD66-A478-7CF6-11C578BC21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7600" y="1260000"/>
            <a:ext cx="8308800" cy="311898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200">
                <a:solidFill>
                  <a:schemeClr val="tx2"/>
                </a:solidFill>
              </a:defRPr>
            </a:lvl1pPr>
            <a:lvl2pPr marL="40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defRPr sz="1200">
                <a:solidFill>
                  <a:schemeClr val="tx2"/>
                </a:solidFill>
              </a:defRPr>
            </a:lvl2pPr>
            <a:lvl3pPr marL="58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3"/>
              <a:defRPr sz="1200">
                <a:solidFill>
                  <a:schemeClr val="tx2"/>
                </a:solidFill>
              </a:defRPr>
            </a:lvl3pPr>
            <a:lvl4pPr marL="76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4"/>
              <a:defRPr sz="1200">
                <a:solidFill>
                  <a:schemeClr val="tx2"/>
                </a:solidFill>
              </a:defRPr>
            </a:lvl4pPr>
            <a:lvl5pPr marL="95715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5"/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Text here</a:t>
            </a:r>
          </a:p>
          <a:p>
            <a:pPr lvl="1"/>
            <a:r>
              <a:rPr lang="en-US" dirty="0"/>
              <a:t>Text here</a:t>
            </a:r>
          </a:p>
          <a:p>
            <a:pPr lvl="2"/>
            <a:r>
              <a:rPr lang="en-US" dirty="0"/>
              <a:t>Text here</a:t>
            </a:r>
          </a:p>
          <a:p>
            <a:pPr lvl="3"/>
            <a:r>
              <a:rPr lang="en-US" dirty="0"/>
              <a:t>Text here</a:t>
            </a:r>
          </a:p>
          <a:p>
            <a:pPr marL="957150" marR="0" lvl="4" indent="-2286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en-US" dirty="0"/>
              <a:t>Text here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F6DF56-1BC2-2F0B-C57B-C1D817B149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38E23A-1A2B-4FC2-057E-864010EF96E0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417762A-54B1-36A8-F29E-69737B3F61FF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395D9105-CDC3-7AF1-1035-8F0BB27B98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07B04DD-63D3-D02D-A63E-776C7C5FE3C6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46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9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0A88A15-3ABC-3274-AAF4-8A412DDB8F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5" name="Text Placeholder 42">
            <a:extLst>
              <a:ext uri="{FF2B5EF4-FFF2-40B4-BE49-F238E27FC236}">
                <a16:creationId xmlns:a16="http://schemas.microsoft.com/office/drawing/2014/main" id="{4B403941-CFEA-9A2F-6625-4961A6C63D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5400" baseline="0">
                <a:solidFill>
                  <a:schemeClr val="accent1"/>
                </a:solidFill>
                <a:latin typeface="Nokia Pure Headline Ultra Light" panose="020B0204020202020204" pitchFamily="34" charset="0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AB3D1D-D95D-CC81-FF15-1A1F6BE049F4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D043C3F-DBA3-47D4-A317-9E02DADB3E07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97253B20-AD10-1261-4A70-76072ED40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sp>
        <p:nvSpPr>
          <p:cNvPr id="3" name="Text Placeholder 42">
            <a:extLst>
              <a:ext uri="{FF2B5EF4-FFF2-40B4-BE49-F238E27FC236}">
                <a16:creationId xmlns:a16="http://schemas.microsoft.com/office/drawing/2014/main" id="{31386DAF-78F1-64A8-A51B-3B6BA0A20C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3161471"/>
            <a:ext cx="8308800" cy="110847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aseline="0">
                <a:solidFill>
                  <a:schemeClr val="accent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ACA999B-1DD2-7DFF-F475-7A57D4C1A14F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022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5.3 - Cover O BlueGreen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7A20ED13-DCC3-ED6C-4FB2-2B64E7F041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7" name="Graphic 3">
            <a:extLst>
              <a:ext uri="{FF2B5EF4-FFF2-40B4-BE49-F238E27FC236}">
                <a16:creationId xmlns:a16="http://schemas.microsoft.com/office/drawing/2014/main" id="{7D655505-6963-6602-F9EA-4C3B3BA5DCB7}"/>
              </a:ext>
            </a:extLst>
          </p:cNvPr>
          <p:cNvGrpSpPr/>
          <p:nvPr userDrawn="1"/>
        </p:nvGrpSpPr>
        <p:grpSpPr>
          <a:xfrm>
            <a:off x="6981148" y="2418218"/>
            <a:ext cx="1363492" cy="30706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8" name="Freeform 24">
              <a:extLst>
                <a:ext uri="{FF2B5EF4-FFF2-40B4-BE49-F238E27FC236}">
                  <a16:creationId xmlns:a16="http://schemas.microsoft.com/office/drawing/2014/main" id="{7D3C8143-8E12-BEA4-801E-C540B573C9A5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08DD0EEC-3388-7E9D-C475-8C7C6448AEF5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46AF7602-77C1-4DB0-5B0C-443AE4CE7F67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CE410BEC-795B-5241-F0C2-EA9498D9FABB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A382B77D-424C-AD2C-03A1-02E188F12FF3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B9438AB4-120A-6B68-C6A3-6BD51CF52D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034"/>
          <a:stretch/>
        </p:blipFill>
        <p:spPr>
          <a:xfrm>
            <a:off x="5126775" y="-4796"/>
            <a:ext cx="4017225" cy="5144400"/>
          </a:xfrm>
          <a:prstGeom prst="rect">
            <a:avLst/>
          </a:prstGeom>
        </p:spPr>
      </p:pic>
      <p:sp>
        <p:nvSpPr>
          <p:cNvPr id="17" name="Title 4">
            <a:extLst>
              <a:ext uri="{FF2B5EF4-FFF2-40B4-BE49-F238E27FC236}">
                <a16:creationId xmlns:a16="http://schemas.microsoft.com/office/drawing/2014/main" id="{184C4A7B-1AC5-72AD-EB05-210AB3D4C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31" y="1634673"/>
            <a:ext cx="3909884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GB" dirty="0"/>
              <a:t>Presentation</a:t>
            </a:r>
            <a:br>
              <a:rPr lang="en-GB" dirty="0"/>
            </a:br>
            <a:r>
              <a:rPr lang="en-GB" dirty="0"/>
              <a:t>Title (2 lines)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A5F506F4-DF34-76FB-83D6-A513173F8E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31" y="3059710"/>
            <a:ext cx="3909884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0759C7-94BC-8FC1-9A43-A40A4BE7AC1D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83D4680A-11B6-A841-EC68-FFF11409500E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AE485A1C-8A6A-5C51-5E3F-5685AAA904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7FF23FE-4D10-4C29-7B09-1D707687BDB0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03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6.1 - Cover K Oran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38FCEB48-BE41-308F-33AB-94163C02B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93793F7-1073-3781-E44D-DD541B7866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8818"/>
          <a:stretch/>
        </p:blipFill>
        <p:spPr>
          <a:xfrm>
            <a:off x="4967656" y="0"/>
            <a:ext cx="4176344" cy="5144400"/>
          </a:xfrm>
          <a:prstGeom prst="rect">
            <a:avLst/>
          </a:prstGeom>
        </p:spPr>
      </p:pic>
      <p:sp>
        <p:nvSpPr>
          <p:cNvPr id="17" name="Title 4">
            <a:extLst>
              <a:ext uri="{FF2B5EF4-FFF2-40B4-BE49-F238E27FC236}">
                <a16:creationId xmlns:a16="http://schemas.microsoft.com/office/drawing/2014/main" id="{4A761E77-5CBD-451F-FA38-EA3EF19CE9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31" y="1634673"/>
            <a:ext cx="3909884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GB" dirty="0"/>
              <a:t>Presentation</a:t>
            </a:r>
            <a:br>
              <a:rPr lang="en-GB" dirty="0"/>
            </a:br>
            <a:r>
              <a:rPr lang="en-GB" dirty="0"/>
              <a:t>Title (2 lines)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349CF4D-C3F5-69B9-4227-EC331C16F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31" y="3059710"/>
            <a:ext cx="3909884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  <p:grpSp>
        <p:nvGrpSpPr>
          <p:cNvPr id="6" name="Graphic 3">
            <a:extLst>
              <a:ext uri="{FF2B5EF4-FFF2-40B4-BE49-F238E27FC236}">
                <a16:creationId xmlns:a16="http://schemas.microsoft.com/office/drawing/2014/main" id="{5A3F8AE7-69F1-0171-3222-4CFFCDB4F568}"/>
              </a:ext>
            </a:extLst>
          </p:cNvPr>
          <p:cNvGrpSpPr/>
          <p:nvPr userDrawn="1"/>
        </p:nvGrpSpPr>
        <p:grpSpPr>
          <a:xfrm>
            <a:off x="7055828" y="2418218"/>
            <a:ext cx="1363492" cy="30706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7" name="Freeform 25">
              <a:extLst>
                <a:ext uri="{FF2B5EF4-FFF2-40B4-BE49-F238E27FC236}">
                  <a16:creationId xmlns:a16="http://schemas.microsoft.com/office/drawing/2014/main" id="{0DE2A214-8055-F089-C6C4-415D2FEE4242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" name="Freeform 31">
              <a:extLst>
                <a:ext uri="{FF2B5EF4-FFF2-40B4-BE49-F238E27FC236}">
                  <a16:creationId xmlns:a16="http://schemas.microsoft.com/office/drawing/2014/main" id="{E7E7B380-ABE2-70DF-A29A-E3B4A181FA12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32">
              <a:extLst>
                <a:ext uri="{FF2B5EF4-FFF2-40B4-BE49-F238E27FC236}">
                  <a16:creationId xmlns:a16="http://schemas.microsoft.com/office/drawing/2014/main" id="{ED784E94-97A9-B627-1E07-7CAEF44EE8AF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33">
              <a:extLst>
                <a:ext uri="{FF2B5EF4-FFF2-40B4-BE49-F238E27FC236}">
                  <a16:creationId xmlns:a16="http://schemas.microsoft.com/office/drawing/2014/main" id="{31E44308-7765-3146-1869-04D3DA412357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5E9E56FD-C856-3054-AB6B-A80BA7D6C550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01FC38E-29E5-B44A-FE96-F713B08050E2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AAAD9DC-C952-84F6-32BA-CE8084E916D9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B603A7C0-7450-F57A-CF86-135B131E63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B055563-B67F-14B5-583B-3BFC0EB8093A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581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7.2 - Divider BlueGreen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82BC244E-62D2-236F-4DC8-EEBFE9AF28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Placeholder 42">
            <a:extLst>
              <a:ext uri="{FF2B5EF4-FFF2-40B4-BE49-F238E27FC236}">
                <a16:creationId xmlns:a16="http://schemas.microsoft.com/office/drawing/2014/main" id="{BE7F6530-2B80-C2AA-C92D-861D7E8FD5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/>
              <a:t>Divider pages </a:t>
            </a:r>
            <a:br>
              <a:rPr lang="en-US" noProof="0"/>
            </a:br>
            <a:r>
              <a:rPr lang="en-US" noProof="0"/>
              <a:t>or large quotes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9E92399-CC16-9177-2657-E4899DE383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FBBDEB0-7315-4214-F9C8-48DBCC502C8E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976F6A6-5835-91B8-5B94-A197DCCF65D7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146445DD-AC0A-C4BA-03CB-A346CF3E92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sp>
        <p:nvSpPr>
          <p:cNvPr id="3" name="Text Placeholder 42">
            <a:extLst>
              <a:ext uri="{FF2B5EF4-FFF2-40B4-BE49-F238E27FC236}">
                <a16:creationId xmlns:a16="http://schemas.microsoft.com/office/drawing/2014/main" id="{5ED3C240-0F31-AD4B-E3D6-E9E2DFC4EB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3161471"/>
            <a:ext cx="8308800" cy="110847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935493C-0314-59F4-3E99-CA50A71C90CC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575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7.3 - Divider BlueGreen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1ACC9534-D4F4-B471-C3A8-8380F72B34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Placeholder 42">
            <a:extLst>
              <a:ext uri="{FF2B5EF4-FFF2-40B4-BE49-F238E27FC236}">
                <a16:creationId xmlns:a16="http://schemas.microsoft.com/office/drawing/2014/main" id="{62755F71-C8DF-BEE3-C54C-12DECC4F97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/>
              <a:t>Divider pages </a:t>
            </a:r>
            <a:br>
              <a:rPr lang="en-US" noProof="0"/>
            </a:br>
            <a:r>
              <a:rPr lang="en-US" noProof="0"/>
              <a:t>or large quotes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761BFBE-2F2E-2C4F-848A-E850516981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C0FACD4-71CC-9E35-CDCC-22C146E52E95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2023 Nokia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23572DF-299F-8B6C-1E42-1A659F393240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F374EA10-DD32-7823-1E8C-8A5B6454C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marL="0" algn="l" defTabSz="457200" rtl="0" eaLnBrk="1" latinLnBrk="0" hangingPunct="1">
              <a:defRPr lang="en-GB" sz="800" kern="120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B4CCFE40-D40E-A7E0-E99F-0E9E3E7CA3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3161471"/>
            <a:ext cx="8308800" cy="110847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aseline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93B8AC4-F4BB-1C6B-E9E1-81AAE91353AA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868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8.2 - End BlueGreen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0EF89375-E21D-F63F-06A8-C59355F125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aphic 3">
            <a:extLst>
              <a:ext uri="{FF2B5EF4-FFF2-40B4-BE49-F238E27FC236}">
                <a16:creationId xmlns:a16="http://schemas.microsoft.com/office/drawing/2014/main" id="{EBD7979C-B9C6-8A09-B241-FD1FED4BAC89}"/>
              </a:ext>
            </a:extLst>
          </p:cNvPr>
          <p:cNvGrpSpPr/>
          <p:nvPr userDrawn="1"/>
        </p:nvGrpSpPr>
        <p:grpSpPr>
          <a:xfrm>
            <a:off x="1833317" y="1954988"/>
            <a:ext cx="5477366" cy="123352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B7B0CAF0-3BC0-2F0C-A2D6-BD2777136ABD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DFE11313-A28D-C9D5-388D-F3DCE472D733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5423B194-3C18-4ED2-C954-ADB91F99CDD9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3A46B4C4-EAE8-DC64-8EE7-085376B9F0C3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868AEA7C-4869-2294-8EAF-A87420CD4743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4901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8.7 - Divider Orange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AC7C13A4-489B-3211-82FF-868A0A256E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aphic 3">
            <a:extLst>
              <a:ext uri="{FF2B5EF4-FFF2-40B4-BE49-F238E27FC236}">
                <a16:creationId xmlns:a16="http://schemas.microsoft.com/office/drawing/2014/main" id="{7490672C-BECC-A8CE-2FB2-AF9FB16315DB}"/>
              </a:ext>
            </a:extLst>
          </p:cNvPr>
          <p:cNvGrpSpPr/>
          <p:nvPr userDrawn="1"/>
        </p:nvGrpSpPr>
        <p:grpSpPr>
          <a:xfrm>
            <a:off x="1833317" y="1954988"/>
            <a:ext cx="5477366" cy="123352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A3EA2D57-26D4-3FE7-0AD1-EEED4BE8BED6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3244009B-B9FA-D5C6-D5E3-5563DC7638F9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2FD42FBA-921E-BB93-CEB5-51CAED5F5997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DADC54FF-C0E3-D235-2C4E-2FB66C6E9ED7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8E3A682F-0F88-48F0-97B1-60B5B2477F92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11565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89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726" r:id="rId2"/>
    <p:sldLayoutId id="2147483776" r:id="rId3"/>
    <p:sldLayoutId id="2147483778" r:id="rId4"/>
    <p:sldLayoutId id="2147483779" r:id="rId5"/>
    <p:sldLayoutId id="2147483780" r:id="rId6"/>
    <p:sldLayoutId id="2147483781" r:id="rId7"/>
    <p:sldLayoutId id="2147483777" r:id="rId8"/>
    <p:sldLayoutId id="2147483796" r:id="rId9"/>
    <p:sldLayoutId id="2147483762" r:id="rId10"/>
    <p:sldLayoutId id="2147483755" r:id="rId11"/>
    <p:sldLayoutId id="2147483746" r:id="rId12"/>
    <p:sldLayoutId id="2147483791" r:id="rId13"/>
    <p:sldLayoutId id="2147483677" r:id="rId14"/>
    <p:sldLayoutId id="2147483771" r:id="rId15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package" Target="../embeddings/Microsoft_Visio_Drawing.vsdx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5.emf"/><Relationship Id="rId2" Type="http://schemas.openxmlformats.org/officeDocument/2006/relationships/package" Target="../embeddings/Microsoft_Visio_Drawing2.vsdx"/><Relationship Id="rId1" Type="http://schemas.openxmlformats.org/officeDocument/2006/relationships/slideLayout" Target="../slideLayouts/slideLayout3.xml"/><Relationship Id="rId6" Type="http://schemas.openxmlformats.org/officeDocument/2006/relationships/package" Target="../embeddings/Microsoft_Visio_Drawing4.vsdx"/><Relationship Id="rId5" Type="http://schemas.openxmlformats.org/officeDocument/2006/relationships/image" Target="../media/image14.emf"/><Relationship Id="rId4" Type="http://schemas.openxmlformats.org/officeDocument/2006/relationships/package" Target="../embeddings/Microsoft_Visio_Drawing3.vsd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F4584-A238-F682-7968-31DB5964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6" y="438150"/>
            <a:ext cx="5519648" cy="2133600"/>
          </a:xfrm>
        </p:spPr>
        <p:txBody>
          <a:bodyPr/>
          <a:lstStyle/>
          <a:p>
            <a:r>
              <a:rPr lang="en-US" sz="3200" dirty="0"/>
              <a:t>JVET-AG0216</a:t>
            </a:r>
            <a:br>
              <a:rPr lang="en-US" sz="3200" dirty="0"/>
            </a:br>
            <a:r>
              <a:rPr lang="en-US" sz="3200" dirty="0"/>
              <a:t>AHG8: Multi-layer VVC for </a:t>
            </a:r>
            <a:br>
              <a:rPr lang="en-US" sz="3200" dirty="0"/>
            </a:br>
            <a:r>
              <a:rPr lang="en-US" sz="3200" dirty="0"/>
              <a:t>hybrid machine-human </a:t>
            </a:r>
            <a:br>
              <a:rPr lang="en-US" sz="3200" dirty="0"/>
            </a:br>
            <a:r>
              <a:rPr lang="en-US" sz="3200" dirty="0"/>
              <a:t>consumption</a:t>
            </a:r>
            <a:endParaRPr lang="en-US" sz="2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743745-B170-2993-92CB-2135631A4E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58555"/>
            <a:ext cx="2880000" cy="122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A38B0E-1B52-ED5B-A082-ABB98B8711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4786" y="2879700"/>
            <a:ext cx="6948847" cy="1670905"/>
          </a:xfrm>
        </p:spPr>
        <p:txBody>
          <a:bodyPr/>
          <a:lstStyle/>
          <a:p>
            <a:r>
              <a:rPr lang="en-US" sz="1600" dirty="0"/>
              <a:t>J. Laitinen, T. Partanen, A. Mercat, J. Vanne</a:t>
            </a:r>
          </a:p>
          <a:p>
            <a:r>
              <a:rPr lang="en-US" sz="1600" dirty="0"/>
              <a:t>Tampere University, Tampere, Finland</a:t>
            </a:r>
          </a:p>
          <a:p>
            <a:endParaRPr lang="en-US" sz="1600" dirty="0"/>
          </a:p>
          <a:p>
            <a:r>
              <a:rPr lang="en-US" sz="1600" b="1" u="sng" dirty="0"/>
              <a:t>A. Aminlou</a:t>
            </a:r>
            <a:r>
              <a:rPr lang="en-US" sz="1600" dirty="0"/>
              <a:t>, M. M. Hannuksela, F. Cricri, H. Zhang</a:t>
            </a:r>
          </a:p>
          <a:p>
            <a:r>
              <a:rPr lang="en-US" sz="1600" dirty="0"/>
              <a:t>Nokia Technologies, Tampere, Finland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6182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A63C-0AAB-5711-A53F-9F6C2DA0E8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5F4E4-F958-AA9D-E6AB-FE449EC379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5A21E-2DE6-2AB9-01C6-00007D1BF2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116000"/>
            <a:ext cx="7875762" cy="3118980"/>
          </a:xfrm>
        </p:spPr>
        <p:txBody>
          <a:bodyPr tIns="0" rIns="72000" bIns="72000"/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Hybrid human-machine video consumption (quality metric)</a:t>
            </a:r>
          </a:p>
          <a:p>
            <a:pPr marL="465750" lvl="1" indent="-285750">
              <a:buSzPct val="100000"/>
              <a:buFont typeface="Wingdings" panose="05000000000000000000" pitchFamily="2" charset="2"/>
              <a:buChar char="§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Continuous monitoring by machine</a:t>
            </a:r>
          </a:p>
          <a:p>
            <a:pPr marL="465750" lvl="1" indent="-285750"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altLang="en-US" sz="1400" dirty="0">
                <a:latin typeface="Nokia Pure Text Light"/>
              </a:rPr>
              <a:t>On-demand monitoring by human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Use cases</a:t>
            </a:r>
          </a:p>
          <a:p>
            <a:pPr marL="465750" lvl="1" indent="-285750">
              <a:buSzPct val="100000"/>
              <a:buFont typeface="Wingdings" panose="05000000000000000000" pitchFamily="2" charset="2"/>
              <a:buChar char="§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Intelligent traffic, assembly line, and security monitoring systems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0D5D7-2B6F-2B01-DB5C-61CBCDFBC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C0C9D7E-2116-D654-D211-408B8075CB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959202"/>
              </p:ext>
            </p:extLst>
          </p:nvPr>
        </p:nvGraphicFramePr>
        <p:xfrm>
          <a:off x="2258842" y="2978917"/>
          <a:ext cx="3845135" cy="167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466930" imgH="1076301" progId="Visio.Drawing.15">
                  <p:embed/>
                </p:oleObj>
              </mc:Choice>
              <mc:Fallback>
                <p:oleObj r:id="rId2" imgW="2466930" imgH="1076301" progId="Visio.Drawing.15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EC0C9D7E-2116-D654-D211-408B8075CB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8842" y="2978917"/>
                        <a:ext cx="3845135" cy="1674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Oval 24">
            <a:extLst>
              <a:ext uri="{FF2B5EF4-FFF2-40B4-BE49-F238E27FC236}">
                <a16:creationId xmlns:a16="http://schemas.microsoft.com/office/drawing/2014/main" id="{827FAEE8-538D-0A4E-3A2F-1FC4D6C7AD62}"/>
              </a:ext>
            </a:extLst>
          </p:cNvPr>
          <p:cNvSpPr/>
          <p:nvPr/>
        </p:nvSpPr>
        <p:spPr>
          <a:xfrm>
            <a:off x="6103977" y="3411096"/>
            <a:ext cx="1014830" cy="284632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Machine</a:t>
            </a:r>
            <a:endParaRPr lang="LID4096" sz="1200" dirty="0">
              <a:solidFill>
                <a:schemeClr val="tx2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3016C23-8887-3A83-7A82-121319008312}"/>
              </a:ext>
            </a:extLst>
          </p:cNvPr>
          <p:cNvSpPr/>
          <p:nvPr/>
        </p:nvSpPr>
        <p:spPr>
          <a:xfrm>
            <a:off x="6103977" y="4092664"/>
            <a:ext cx="1014830" cy="28463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Human</a:t>
            </a:r>
            <a:endParaRPr lang="LID4096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1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A63C-0AAB-5711-A53F-9F6C2DA0E8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Investigated coding schemes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0D5D7-2B6F-2B01-DB5C-61CBCDFBC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5B22AC-010B-DF50-EEFF-1F27435DDA39}"/>
              </a:ext>
            </a:extLst>
          </p:cNvPr>
          <p:cNvSpPr txBox="1"/>
          <p:nvPr/>
        </p:nvSpPr>
        <p:spPr>
          <a:xfrm>
            <a:off x="1" y="942256"/>
            <a:ext cx="289221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80000" lvl="1">
              <a:buSzPct val="100000"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VVC only (Anchor)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9FE95D-74AA-35CC-B310-4084CF2464EA}"/>
              </a:ext>
            </a:extLst>
          </p:cNvPr>
          <p:cNvSpPr txBox="1"/>
          <p:nvPr/>
        </p:nvSpPr>
        <p:spPr>
          <a:xfrm>
            <a:off x="0" y="2134448"/>
            <a:ext cx="289221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80000" lvl="1">
              <a:buSzPct val="100000"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Simulcast VVC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83ED50C-DDE4-CDC3-05E6-6C48A7F3B4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526130"/>
              </p:ext>
            </p:extLst>
          </p:nvPr>
        </p:nvGraphicFramePr>
        <p:xfrm>
          <a:off x="1805525" y="1399067"/>
          <a:ext cx="5913438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296093" imgH="314301" progId="Visio.Drawing.15">
                  <p:embed/>
                </p:oleObj>
              </mc:Choice>
              <mc:Fallback>
                <p:oleObj r:id="rId2" imgW="6296093" imgH="314301" progId="Visio.Drawing.15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583ED50C-DDE4-CDC3-05E6-6C48A7F3B4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5525" y="1399067"/>
                        <a:ext cx="5913438" cy="32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A5AB576-4663-3669-0650-0ECFB7550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757912"/>
              </p:ext>
            </p:extLst>
          </p:nvPr>
        </p:nvGraphicFramePr>
        <p:xfrm>
          <a:off x="1805525" y="2542602"/>
          <a:ext cx="591343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6296093" imgH="581096" progId="Visio.Drawing.15">
                  <p:embed/>
                </p:oleObj>
              </mc:Choice>
              <mc:Fallback>
                <p:oleObj r:id="rId4" imgW="6296093" imgH="581096" progId="Visio.Drawing.15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1A5AB576-4663-3669-0650-0ECFB7550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5525" y="2542602"/>
                        <a:ext cx="5913438" cy="579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ABCE6042-B4C0-E798-BC2E-2804656D19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1114357"/>
              </p:ext>
            </p:extLst>
          </p:nvPr>
        </p:nvGraphicFramePr>
        <p:xfrm>
          <a:off x="1809494" y="3877458"/>
          <a:ext cx="590550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6267563" imgH="523709" progId="Visio.Drawing.15">
                  <p:embed/>
                </p:oleObj>
              </mc:Choice>
              <mc:Fallback>
                <p:oleObj r:id="rId6" imgW="6267563" imgH="523709" progId="Visio.Drawing.15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ABCE6042-B4C0-E798-BC2E-2804656D19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494" y="3877458"/>
                        <a:ext cx="5905500" cy="5254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E8D36631-4616-23C8-D326-66006CCD2B25}"/>
              </a:ext>
            </a:extLst>
          </p:cNvPr>
          <p:cNvSpPr txBox="1"/>
          <p:nvPr/>
        </p:nvSpPr>
        <p:spPr>
          <a:xfrm>
            <a:off x="52398" y="3545501"/>
            <a:ext cx="289221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80000" lvl="1">
              <a:buSzPct val="100000"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Multi-layered VVC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C8006A3-340E-C23B-1F0F-2F7A99C811FA}"/>
              </a:ext>
            </a:extLst>
          </p:cNvPr>
          <p:cNvSpPr/>
          <p:nvPr/>
        </p:nvSpPr>
        <p:spPr>
          <a:xfrm>
            <a:off x="7763412" y="2505636"/>
            <a:ext cx="1014830" cy="284632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Machine</a:t>
            </a:r>
            <a:endParaRPr lang="LID4096" sz="1200" dirty="0">
              <a:solidFill>
                <a:schemeClr val="tx2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95512F2-B7AD-3CE6-ED7C-D0A17847341E}"/>
              </a:ext>
            </a:extLst>
          </p:cNvPr>
          <p:cNvSpPr/>
          <p:nvPr/>
        </p:nvSpPr>
        <p:spPr>
          <a:xfrm>
            <a:off x="7763412" y="2837408"/>
            <a:ext cx="1014830" cy="28463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Human</a:t>
            </a:r>
            <a:endParaRPr lang="LID4096" sz="1200" dirty="0">
              <a:solidFill>
                <a:schemeClr val="tx2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27745C0-8464-B84A-60BD-7864E9467E48}"/>
              </a:ext>
            </a:extLst>
          </p:cNvPr>
          <p:cNvSpPr/>
          <p:nvPr/>
        </p:nvSpPr>
        <p:spPr>
          <a:xfrm>
            <a:off x="7763412" y="1256751"/>
            <a:ext cx="1014830" cy="284632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Machine</a:t>
            </a:r>
            <a:endParaRPr lang="LID4096" sz="1200" dirty="0">
              <a:solidFill>
                <a:schemeClr val="tx2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77A87BA-FF7A-494A-6527-93D935CFBDEB}"/>
              </a:ext>
            </a:extLst>
          </p:cNvPr>
          <p:cNvSpPr/>
          <p:nvPr/>
        </p:nvSpPr>
        <p:spPr>
          <a:xfrm>
            <a:off x="7763412" y="1588523"/>
            <a:ext cx="1014830" cy="28463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Human</a:t>
            </a:r>
            <a:endParaRPr lang="LID4096" sz="1200" dirty="0">
              <a:solidFill>
                <a:schemeClr val="tx2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A895085-1AD0-2B5F-4E59-B961E6C3986C}"/>
              </a:ext>
            </a:extLst>
          </p:cNvPr>
          <p:cNvSpPr/>
          <p:nvPr/>
        </p:nvSpPr>
        <p:spPr>
          <a:xfrm>
            <a:off x="7763412" y="3877458"/>
            <a:ext cx="1014830" cy="284632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Machine</a:t>
            </a:r>
            <a:endParaRPr lang="LID4096" sz="1200" dirty="0">
              <a:solidFill>
                <a:schemeClr val="tx2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08F2698-71EA-A004-8FA7-6E77E472623C}"/>
              </a:ext>
            </a:extLst>
          </p:cNvPr>
          <p:cNvSpPr/>
          <p:nvPr/>
        </p:nvSpPr>
        <p:spPr>
          <a:xfrm>
            <a:off x="7763412" y="4209230"/>
            <a:ext cx="1014830" cy="28463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Human</a:t>
            </a:r>
            <a:endParaRPr lang="LID4096" sz="1200" dirty="0">
              <a:solidFill>
                <a:schemeClr val="tx2"/>
              </a:solidFill>
            </a:endParaRPr>
          </a:p>
        </p:txBody>
      </p:sp>
      <p:sp>
        <p:nvSpPr>
          <p:cNvPr id="28" name="Callout: Down Arrow 27">
            <a:extLst>
              <a:ext uri="{FF2B5EF4-FFF2-40B4-BE49-F238E27FC236}">
                <a16:creationId xmlns:a16="http://schemas.microsoft.com/office/drawing/2014/main" id="{3ED05EC8-7DD0-44CB-DD76-F3C01D6B9AE4}"/>
              </a:ext>
            </a:extLst>
          </p:cNvPr>
          <p:cNvSpPr/>
          <p:nvPr/>
        </p:nvSpPr>
        <p:spPr>
          <a:xfrm>
            <a:off x="3195787" y="2225875"/>
            <a:ext cx="1456267" cy="378624"/>
          </a:xfrm>
          <a:prstGeom prst="downArrowCallout">
            <a:avLst>
              <a:gd name="adj1" fmla="val 11229"/>
              <a:gd name="adj2" fmla="val 12289"/>
              <a:gd name="adj3" fmla="val 25000"/>
              <a:gd name="adj4" fmla="val 64977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Machine-optimized</a:t>
            </a:r>
            <a:endParaRPr lang="LID4096" sz="1200" dirty="0">
              <a:solidFill>
                <a:schemeClr val="tx2"/>
              </a:solidFill>
            </a:endParaRPr>
          </a:p>
        </p:txBody>
      </p:sp>
      <p:sp>
        <p:nvSpPr>
          <p:cNvPr id="29" name="Callout: Down Arrow 28">
            <a:extLst>
              <a:ext uri="{FF2B5EF4-FFF2-40B4-BE49-F238E27FC236}">
                <a16:creationId xmlns:a16="http://schemas.microsoft.com/office/drawing/2014/main" id="{C24DB2E4-571D-F181-9FD9-ECAB46CD22C2}"/>
              </a:ext>
            </a:extLst>
          </p:cNvPr>
          <p:cNvSpPr/>
          <p:nvPr/>
        </p:nvSpPr>
        <p:spPr>
          <a:xfrm>
            <a:off x="3195787" y="3541555"/>
            <a:ext cx="1456267" cy="378624"/>
          </a:xfrm>
          <a:prstGeom prst="downArrowCallout">
            <a:avLst>
              <a:gd name="adj1" fmla="val 11229"/>
              <a:gd name="adj2" fmla="val 12289"/>
              <a:gd name="adj3" fmla="val 25000"/>
              <a:gd name="adj4" fmla="val 64977"/>
            </a:avLst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Machine-optimized</a:t>
            </a:r>
            <a:endParaRPr lang="LID4096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34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A63C-0AAB-5711-A53F-9F6C2DA0E8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Machine-optimized video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5F4E4-F958-AA9D-E6AB-FE449EC379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5A21E-2DE6-2AB9-01C6-00007D1BF2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939528"/>
            <a:ext cx="7875762" cy="3295452"/>
          </a:xfrm>
        </p:spPr>
        <p:txBody>
          <a:bodyPr tIns="0" rIns="72000" bIns="72000"/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Object detection by YOLOv8x [4]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 Generate the ROI map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ROI maps are aggregated inside GOP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 more stable saliency map for frames inside a GOP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lang="en-US" altLang="en-US" sz="1400" dirty="0">
                <a:latin typeface="Nokia Pure Text Light"/>
              </a:rPr>
              <a:t>Background processing: </a:t>
            </a:r>
          </a:p>
          <a:p>
            <a:pPr marL="465750" lvl="1" indent="-285750">
              <a:buSzPct val="100000"/>
              <a:buFont typeface="Wingdings" panose="05000000000000000000" pitchFamily="2" charset="2"/>
              <a:buChar char="§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Blur</a:t>
            </a:r>
            <a:r>
              <a:rPr lang="en-US" altLang="en-US" sz="1400" dirty="0">
                <a:latin typeface="Nokia Pure Text Light"/>
              </a:rPr>
              <a:t>red (Gaussian filter)</a:t>
            </a:r>
          </a:p>
          <a:p>
            <a:pPr marL="465750" lvl="1" indent="-285750">
              <a:buSzPct val="100000"/>
              <a:buFont typeface="Wingdings" panose="05000000000000000000" pitchFamily="2" charset="2"/>
              <a:buChar char="§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Removed (greyed-out)</a:t>
            </a:r>
          </a:p>
          <a:p>
            <a:pPr marL="285750" indent="-285750">
              <a:buSzPct val="100000"/>
              <a:buFont typeface="Nokia Pure Text Light" panose="020B0304040602060303" pitchFamily="34" charset="0"/>
              <a:buChar char="●"/>
              <a:defRPr/>
            </a:pPr>
            <a:r>
              <a:rPr lang="en-US" altLang="en-US" sz="1400" dirty="0">
                <a:latin typeface="Nokia Pure Text Light"/>
              </a:rPr>
              <a:t>Spatial scaling: 1x, 0.75x, 0.5x, and 0.25x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0D5D7-2B6F-2B01-DB5C-61CBCDFBC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pic>
        <p:nvPicPr>
          <p:cNvPr id="3075" name="Picture 1314043800">
            <a:extLst>
              <a:ext uri="{FF2B5EF4-FFF2-40B4-BE49-F238E27FC236}">
                <a16:creationId xmlns:a16="http://schemas.microsoft.com/office/drawing/2014/main" id="{2B3EE15D-A6AF-6191-4443-55E106CEB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39" y="3031464"/>
            <a:ext cx="2595584" cy="162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718813537">
            <a:extLst>
              <a:ext uri="{FF2B5EF4-FFF2-40B4-BE49-F238E27FC236}">
                <a16:creationId xmlns:a16="http://schemas.microsoft.com/office/drawing/2014/main" id="{2DDE05DB-A11F-D1EA-C677-7543C4AED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208" y="3031464"/>
            <a:ext cx="2595584" cy="162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949611028">
            <a:extLst>
              <a:ext uri="{FF2B5EF4-FFF2-40B4-BE49-F238E27FC236}">
                <a16:creationId xmlns:a16="http://schemas.microsoft.com/office/drawing/2014/main" id="{BF29C893-E63A-10E7-347D-CD491CF0E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377" y="3031464"/>
            <a:ext cx="2595584" cy="162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D3F5EC-F188-EB9B-A18F-FB7F50243EAC}"/>
              </a:ext>
            </a:extLst>
          </p:cNvPr>
          <p:cNvSpPr txBox="1"/>
          <p:nvPr/>
        </p:nvSpPr>
        <p:spPr>
          <a:xfrm>
            <a:off x="257040" y="2723687"/>
            <a:ext cx="259558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1">
            <a:noAutofit/>
          </a:bodyPr>
          <a:lstStyle/>
          <a:p>
            <a:pPr marL="180000" lvl="1" algn="ctr">
              <a:buSzPct val="100000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Original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D7A70F-ACC0-BB86-8047-383D8C65D406}"/>
              </a:ext>
            </a:extLst>
          </p:cNvPr>
          <p:cNvSpPr txBox="1"/>
          <p:nvPr/>
        </p:nvSpPr>
        <p:spPr>
          <a:xfrm>
            <a:off x="3274208" y="2723687"/>
            <a:ext cx="259558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1">
            <a:noAutofit/>
          </a:bodyPr>
          <a:lstStyle/>
          <a:p>
            <a:pPr marL="180000" lvl="1" algn="ctr">
              <a:buSzPct val="100000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Blurred background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4FA1A8-A4B7-853C-6FBB-56D70E642834}"/>
              </a:ext>
            </a:extLst>
          </p:cNvPr>
          <p:cNvSpPr txBox="1"/>
          <p:nvPr/>
        </p:nvSpPr>
        <p:spPr>
          <a:xfrm>
            <a:off x="6291377" y="2723687"/>
            <a:ext cx="259558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1">
            <a:noAutofit/>
          </a:bodyPr>
          <a:lstStyle/>
          <a:p>
            <a:pPr marL="180000" lvl="1" algn="ctr">
              <a:buSzPct val="100000"/>
              <a:defRPr/>
            </a:pPr>
            <a:r>
              <a:rPr lang="en-US" altLang="en-US" sz="1400" dirty="0">
                <a:solidFill>
                  <a:schemeClr val="tx2"/>
                </a:solidFill>
                <a:latin typeface="Nokia Pure Text Light"/>
              </a:rPr>
              <a:t>Removed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 background</a:t>
            </a:r>
          </a:p>
        </p:txBody>
      </p:sp>
    </p:spTree>
    <p:extLst>
      <p:ext uri="{BB962C8B-B14F-4D97-AF65-F5344CB8AC3E}">
        <p14:creationId xmlns:p14="http://schemas.microsoft.com/office/powerpoint/2010/main" val="130775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A63C-0AAB-5711-A53F-9F6C2DA0E8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Test condition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5F4E4-F958-AA9D-E6AB-FE449EC379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5A21E-2DE6-2AB9-01C6-00007D1BF2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939528"/>
            <a:ext cx="7875762" cy="3295452"/>
          </a:xfrm>
        </p:spPr>
        <p:txBody>
          <a:bodyPr tIns="0" rIns="72000" bIns="72000"/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lang="fi-FI" altLang="en-US" sz="1400" dirty="0">
                <a:latin typeface="Nokia Pure Text Light"/>
              </a:rPr>
              <a:t>JVET-MVC CTC JVET</a:t>
            </a:r>
            <a:r>
              <a:rPr lang="en-US" altLang="en-US" sz="1400" dirty="0">
                <a:latin typeface="Nokia Pure Text Light"/>
              </a:rPr>
              <a:t>-AF2031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Data set: SFU-HW, class A, B and C</a:t>
            </a:r>
          </a:p>
          <a:p>
            <a:pPr marL="465750" lvl="1" indent="-285750">
              <a:buSzPct val="100000"/>
              <a:buFont typeface="Wingdings" panose="05000000000000000000" pitchFamily="2" charset="2"/>
              <a:buChar char="§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ROI is less efficient in other low-resolution test sequences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lang="en-US" altLang="en-US" sz="1400" dirty="0">
                <a:latin typeface="Nokia Pure Text Light"/>
              </a:rPr>
              <a:t>VTM20.1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Random access (RA)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lang="en-US" altLang="en-US" sz="1400" dirty="0">
                <a:latin typeface="Nokia Pure Text Light"/>
              </a:rPr>
              <a:t>Default multi-layer configuration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Same QP as CTC for both BL and EL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lang="en-US" altLang="en-US" sz="1400" dirty="0">
                <a:latin typeface="Nokia Pure Text Light"/>
              </a:rPr>
              <a:t>Evaluation</a:t>
            </a:r>
          </a:p>
          <a:p>
            <a:pPr marL="465750" lvl="1" indent="-285750"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altLang="en-US" sz="1400" dirty="0" err="1">
                <a:latin typeface="Nokia Pure Text Light"/>
              </a:rPr>
              <a:t>mAP</a:t>
            </a:r>
            <a:r>
              <a:rPr lang="en-US" altLang="en-US" sz="1400" dirty="0">
                <a:latin typeface="Nokia Pure Text Light"/>
              </a:rPr>
              <a:t> when analyzing machine consumption</a:t>
            </a:r>
          </a:p>
          <a:p>
            <a:pPr marL="465750" lvl="1" indent="-285750">
              <a:buSzPct val="100000"/>
              <a:buFont typeface="Wingdings" panose="05000000000000000000" pitchFamily="2" charset="2"/>
              <a:buChar char="§"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PSNR when analyzing human consumption</a:t>
            </a:r>
          </a:p>
          <a:p>
            <a:pPr marL="465750" lvl="1" indent="-285750"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altLang="en-US" sz="1400" dirty="0">
                <a:latin typeface="Nokia Pure Text Light"/>
              </a:rPr>
              <a:t>BD-rate (using </a:t>
            </a:r>
            <a:r>
              <a:rPr lang="en-US" altLang="en-US" sz="1400" dirty="0" err="1">
                <a:latin typeface="Nokia Pure Text Light"/>
              </a:rPr>
              <a:t>mAP</a:t>
            </a:r>
            <a:r>
              <a:rPr lang="en-US" altLang="en-US" sz="1400" dirty="0">
                <a:latin typeface="Nokia Pure Text Light"/>
              </a:rPr>
              <a:t> or PSNR)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kia Pure Text Light"/>
              <a:ea typeface="+mn-ea"/>
              <a:cs typeface="+mn-cs"/>
            </a:endParaRPr>
          </a:p>
          <a:p>
            <a:pPr marL="285750" indent="-285750">
              <a:buSzPct val="100000"/>
              <a:buFont typeface="Nokia Pure Text Light" panose="020B0304040602060303" pitchFamily="34" charset="0"/>
              <a:buChar char="●"/>
              <a:defRPr/>
            </a:pPr>
            <a:r>
              <a:rPr lang="en-US" altLang="en-US" sz="1400" dirty="0">
                <a:latin typeface="Nokia Pure Text Light"/>
              </a:rPr>
              <a:t>Break-even point: Fraction of the time that human consumption is needed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0D5D7-2B6F-2B01-DB5C-61CBCDFBC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46E8A8F-7D34-B84C-092C-5B9F488D68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004528"/>
              </p:ext>
            </p:extLst>
          </p:nvPr>
        </p:nvGraphicFramePr>
        <p:xfrm>
          <a:off x="4384610" y="2118216"/>
          <a:ext cx="461501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0130">
                  <a:extLst>
                    <a:ext uri="{9D8B030D-6E8A-4147-A177-3AD203B41FA5}">
                      <a16:colId xmlns:a16="http://schemas.microsoft.com/office/drawing/2014/main" val="3108868732"/>
                    </a:ext>
                  </a:extLst>
                </a:gridCol>
                <a:gridCol w="893722">
                  <a:extLst>
                    <a:ext uri="{9D8B030D-6E8A-4147-A177-3AD203B41FA5}">
                      <a16:colId xmlns:a16="http://schemas.microsoft.com/office/drawing/2014/main" val="2738406860"/>
                    </a:ext>
                  </a:extLst>
                </a:gridCol>
                <a:gridCol w="893722">
                  <a:extLst>
                    <a:ext uri="{9D8B030D-6E8A-4147-A177-3AD203B41FA5}">
                      <a16:colId xmlns:a16="http://schemas.microsoft.com/office/drawing/2014/main" val="1268139703"/>
                    </a:ext>
                  </a:extLst>
                </a:gridCol>
                <a:gridCol w="893722">
                  <a:extLst>
                    <a:ext uri="{9D8B030D-6E8A-4147-A177-3AD203B41FA5}">
                      <a16:colId xmlns:a16="http://schemas.microsoft.com/office/drawing/2014/main" val="2113702332"/>
                    </a:ext>
                  </a:extLst>
                </a:gridCol>
                <a:gridCol w="893722">
                  <a:extLst>
                    <a:ext uri="{9D8B030D-6E8A-4147-A177-3AD203B41FA5}">
                      <a16:colId xmlns:a16="http://schemas.microsoft.com/office/drawing/2014/main" val="2189678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Scheme</a:t>
                      </a:r>
                      <a:endParaRPr lang="LID4096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Bitrate</a:t>
                      </a:r>
                      <a:endParaRPr lang="LID4096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Quality</a:t>
                      </a:r>
                      <a:endParaRPr lang="LID4096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Bitrate</a:t>
                      </a:r>
                      <a:endParaRPr lang="LID4096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Quality</a:t>
                      </a:r>
                      <a:endParaRPr lang="LID4096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12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VVC only</a:t>
                      </a:r>
                      <a:endParaRPr lang="LID4096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R</a:t>
                      </a:r>
                      <a:r>
                        <a:rPr lang="en-US" baseline="-25000" dirty="0">
                          <a:solidFill>
                            <a:schemeClr val="tx2"/>
                          </a:solidFill>
                        </a:rPr>
                        <a:t>VVC</a:t>
                      </a:r>
                      <a:endParaRPr lang="LID4096" baseline="-250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</a:rPr>
                        <a:t>mAP</a:t>
                      </a:r>
                      <a:endParaRPr lang="LID4096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R</a:t>
                      </a:r>
                      <a:r>
                        <a:rPr lang="en-US" baseline="-25000" dirty="0">
                          <a:solidFill>
                            <a:schemeClr val="tx2"/>
                          </a:solidFill>
                        </a:rPr>
                        <a:t>VVC</a:t>
                      </a:r>
                      <a:endParaRPr lang="LID4096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PSNR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19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Simulcast</a:t>
                      </a:r>
                      <a:endParaRPr lang="LID4096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R</a:t>
                      </a:r>
                      <a:r>
                        <a:rPr lang="en-US" baseline="-25000" dirty="0">
                          <a:solidFill>
                            <a:schemeClr val="tx2"/>
                          </a:solidFill>
                        </a:rPr>
                        <a:t>M</a:t>
                      </a:r>
                      <a:endParaRPr lang="LID4096" baseline="-250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</a:rPr>
                        <a:t>mAP</a:t>
                      </a:r>
                      <a:endParaRPr lang="LID4096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R</a:t>
                      </a:r>
                      <a:r>
                        <a:rPr lang="en-US" baseline="-25000" dirty="0">
                          <a:solidFill>
                            <a:schemeClr val="tx2"/>
                          </a:solidFill>
                        </a:rPr>
                        <a:t>M</a:t>
                      </a:r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 + R</a:t>
                      </a:r>
                      <a:r>
                        <a:rPr lang="en-US" baseline="-25000" dirty="0">
                          <a:solidFill>
                            <a:schemeClr val="tx2"/>
                          </a:solidFill>
                        </a:rPr>
                        <a:t>VVC</a:t>
                      </a:r>
                      <a:endParaRPr lang="LID4096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PSNR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3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Multi-layer</a:t>
                      </a:r>
                      <a:endParaRPr lang="LID4096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R</a:t>
                      </a:r>
                      <a:r>
                        <a:rPr lang="en-US" baseline="-25000" dirty="0">
                          <a:solidFill>
                            <a:schemeClr val="tx2"/>
                          </a:solidFill>
                        </a:rPr>
                        <a:t>M</a:t>
                      </a:r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 (= R</a:t>
                      </a:r>
                      <a:r>
                        <a:rPr lang="en-US" baseline="-25000" dirty="0">
                          <a:solidFill>
                            <a:schemeClr val="tx2"/>
                          </a:solidFill>
                        </a:rPr>
                        <a:t>BL</a:t>
                      </a:r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)</a:t>
                      </a:r>
                      <a:endParaRPr lang="LID4096" baseline="-250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2"/>
                          </a:solidFill>
                        </a:rPr>
                        <a:t>mAP</a:t>
                      </a:r>
                      <a:endParaRPr lang="LID4096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R</a:t>
                      </a:r>
                      <a:r>
                        <a:rPr lang="en-US" baseline="-25000" dirty="0">
                          <a:solidFill>
                            <a:schemeClr val="tx2"/>
                          </a:solidFill>
                        </a:rPr>
                        <a:t>M</a:t>
                      </a:r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 + R</a:t>
                      </a:r>
                      <a:r>
                        <a:rPr lang="en-US" baseline="-25000" dirty="0">
                          <a:solidFill>
                            <a:schemeClr val="tx2"/>
                          </a:solidFill>
                        </a:rPr>
                        <a:t>EL</a:t>
                      </a:r>
                      <a:endParaRPr lang="LID4096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PSNR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152669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9F335A4D-1F81-19A3-0E92-E075D9E6A394}"/>
              </a:ext>
            </a:extLst>
          </p:cNvPr>
          <p:cNvSpPr/>
          <p:nvPr/>
        </p:nvSpPr>
        <p:spPr>
          <a:xfrm>
            <a:off x="5543517" y="1691268"/>
            <a:ext cx="1560016" cy="284632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Machine</a:t>
            </a:r>
            <a:endParaRPr lang="LID4096" sz="1200" dirty="0">
              <a:solidFill>
                <a:schemeClr val="tx2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D5984B3-ECF7-D87C-F7A6-3E01BC310D52}"/>
              </a:ext>
            </a:extLst>
          </p:cNvPr>
          <p:cNvSpPr/>
          <p:nvPr/>
        </p:nvSpPr>
        <p:spPr>
          <a:xfrm>
            <a:off x="7296117" y="1691268"/>
            <a:ext cx="1560016" cy="28463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Human</a:t>
            </a:r>
            <a:endParaRPr lang="LID4096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2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A63C-0AAB-5711-A53F-9F6C2DA0E8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Results: Multi-layer vs. Simulcast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5F4E4-F958-AA9D-E6AB-FE449EC379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5A21E-2DE6-2AB9-01C6-00007D1BF2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939528"/>
            <a:ext cx="7875762" cy="3295452"/>
          </a:xfrm>
        </p:spPr>
        <p:txBody>
          <a:bodyPr tIns="0" rIns="72000" bIns="72000"/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lang="en-US" altLang="en-US" sz="1400" dirty="0">
                <a:latin typeface="Nokia Pure Text Light"/>
              </a:rPr>
              <a:t>Machine consumption: Multi-layer = Simulcast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lang="en-US" altLang="en-US" sz="1400" dirty="0">
                <a:latin typeface="Nokia Pure Text Light"/>
              </a:rPr>
              <a:t>Human consumption: Multi-layer is better than Simulcast (b</a:t>
            </a:r>
            <a:r>
              <a:rPr kumimoji="0" lang="en-US" altLang="en-US" sz="14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ecause of inter layer prediction)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0D5D7-2B6F-2B01-DB5C-61CBCDFBC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378000C-5308-7915-403F-B91FC140B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286879"/>
              </p:ext>
            </p:extLst>
          </p:nvPr>
        </p:nvGraphicFramePr>
        <p:xfrm>
          <a:off x="1397749" y="1742734"/>
          <a:ext cx="6073237" cy="3004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7451">
                  <a:extLst>
                    <a:ext uri="{9D8B030D-6E8A-4147-A177-3AD203B41FA5}">
                      <a16:colId xmlns:a16="http://schemas.microsoft.com/office/drawing/2014/main" val="1868938190"/>
                    </a:ext>
                  </a:extLst>
                </a:gridCol>
                <a:gridCol w="724022">
                  <a:extLst>
                    <a:ext uri="{9D8B030D-6E8A-4147-A177-3AD203B41FA5}">
                      <a16:colId xmlns:a16="http://schemas.microsoft.com/office/drawing/2014/main" val="3059533757"/>
                    </a:ext>
                  </a:extLst>
                </a:gridCol>
                <a:gridCol w="641530">
                  <a:extLst>
                    <a:ext uri="{9D8B030D-6E8A-4147-A177-3AD203B41FA5}">
                      <a16:colId xmlns:a16="http://schemas.microsoft.com/office/drawing/2014/main" val="3280989153"/>
                    </a:ext>
                  </a:extLst>
                </a:gridCol>
                <a:gridCol w="640368">
                  <a:extLst>
                    <a:ext uri="{9D8B030D-6E8A-4147-A177-3AD203B41FA5}">
                      <a16:colId xmlns:a16="http://schemas.microsoft.com/office/drawing/2014/main" val="2983745255"/>
                    </a:ext>
                  </a:extLst>
                </a:gridCol>
                <a:gridCol w="641530">
                  <a:extLst>
                    <a:ext uri="{9D8B030D-6E8A-4147-A177-3AD203B41FA5}">
                      <a16:colId xmlns:a16="http://schemas.microsoft.com/office/drawing/2014/main" val="244829057"/>
                    </a:ext>
                  </a:extLst>
                </a:gridCol>
                <a:gridCol w="671880">
                  <a:extLst>
                    <a:ext uri="{9D8B030D-6E8A-4147-A177-3AD203B41FA5}">
                      <a16:colId xmlns:a16="http://schemas.microsoft.com/office/drawing/2014/main" val="620685605"/>
                    </a:ext>
                  </a:extLst>
                </a:gridCol>
                <a:gridCol w="640368">
                  <a:extLst>
                    <a:ext uri="{9D8B030D-6E8A-4147-A177-3AD203B41FA5}">
                      <a16:colId xmlns:a16="http://schemas.microsoft.com/office/drawing/2014/main" val="1240098496"/>
                    </a:ext>
                  </a:extLst>
                </a:gridCol>
                <a:gridCol w="640368">
                  <a:extLst>
                    <a:ext uri="{9D8B030D-6E8A-4147-A177-3AD203B41FA5}">
                      <a16:colId xmlns:a16="http://schemas.microsoft.com/office/drawing/2014/main" val="3503421072"/>
                    </a:ext>
                  </a:extLst>
                </a:gridCol>
                <a:gridCol w="635720">
                  <a:extLst>
                    <a:ext uri="{9D8B030D-6E8A-4147-A177-3AD203B41FA5}">
                      <a16:colId xmlns:a16="http://schemas.microsoft.com/office/drawing/2014/main" val="13530310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Seq.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 gridSpan="4"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Blurred Background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</a:rPr>
                        <a:t>Greyed Background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2439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BL ratio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0">
                          <a:solidFill>
                            <a:schemeClr val="tx2"/>
                          </a:solidFill>
                          <a:effectLst/>
                        </a:rPr>
                        <a:t>1×</a:t>
                      </a:r>
                      <a:endParaRPr lang="en-US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0" dirty="0">
                          <a:solidFill>
                            <a:schemeClr val="tx2"/>
                          </a:solidFill>
                          <a:effectLst/>
                        </a:rPr>
                        <a:t>0.75×</a:t>
                      </a:r>
                      <a:endParaRPr lang="en-US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0">
                          <a:solidFill>
                            <a:schemeClr val="tx2"/>
                          </a:solidFill>
                          <a:effectLst/>
                        </a:rPr>
                        <a:t>0.5×</a:t>
                      </a:r>
                      <a:endParaRPr lang="en-US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0">
                          <a:solidFill>
                            <a:schemeClr val="tx2"/>
                          </a:solidFill>
                          <a:effectLst/>
                        </a:rPr>
                        <a:t>0.25×</a:t>
                      </a:r>
                      <a:endParaRPr lang="en-US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0">
                          <a:solidFill>
                            <a:schemeClr val="tx2"/>
                          </a:solidFill>
                          <a:effectLst/>
                        </a:rPr>
                        <a:t>1×</a:t>
                      </a:r>
                      <a:endParaRPr lang="en-US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0">
                          <a:solidFill>
                            <a:schemeClr val="tx2"/>
                          </a:solidFill>
                          <a:effectLst/>
                        </a:rPr>
                        <a:t>0.75×</a:t>
                      </a:r>
                      <a:endParaRPr lang="en-US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0">
                          <a:solidFill>
                            <a:schemeClr val="tx2"/>
                          </a:solidFill>
                          <a:effectLst/>
                        </a:rPr>
                        <a:t>0.5×</a:t>
                      </a:r>
                      <a:endParaRPr lang="en-US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0" dirty="0">
                          <a:solidFill>
                            <a:schemeClr val="tx2"/>
                          </a:solidFill>
                          <a:effectLst/>
                        </a:rPr>
                        <a:t>0.25×</a:t>
                      </a:r>
                      <a:endParaRPr lang="en-US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extLst>
                  <a:ext uri="{0D108BD9-81ED-4DB2-BD59-A6C34878D82A}">
                    <a16:rowId xmlns:a16="http://schemas.microsoft.com/office/drawing/2014/main" val="4061054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A1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 dirty="0">
                          <a:solidFill>
                            <a:schemeClr val="tx2"/>
                          </a:solidFill>
                          <a:effectLst/>
                        </a:rPr>
                        <a:t>-21.8%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-11.9%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-6.1%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-1.3%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-20.1%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-11.7%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-5.7%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-1.5%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extLst>
                  <a:ext uri="{0D108BD9-81ED-4DB2-BD59-A6C34878D82A}">
                    <a16:rowId xmlns:a16="http://schemas.microsoft.com/office/drawing/2014/main" val="2371465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B1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-14.5%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-8.5%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-4.0%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-0.7%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-14.7%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-9.3%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-3.9%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-0.5%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extLst>
                  <a:ext uri="{0D108BD9-81ED-4DB2-BD59-A6C34878D82A}">
                    <a16:rowId xmlns:a16="http://schemas.microsoft.com/office/drawing/2014/main" val="4243573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B2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-33.0%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-19.4%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-7.9%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-1.7%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-32.7%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-19.3%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-7.6%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-1.4%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extLst>
                  <a:ext uri="{0D108BD9-81ED-4DB2-BD59-A6C34878D82A}">
                    <a16:rowId xmlns:a16="http://schemas.microsoft.com/office/drawing/2014/main" val="16222574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B3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-39.9%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-21.4%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-8.0%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-1.1%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-39.7%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-21.5%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-8.0%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-1.0%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extLst>
                  <a:ext uri="{0D108BD9-81ED-4DB2-BD59-A6C34878D82A}">
                    <a16:rowId xmlns:a16="http://schemas.microsoft.com/office/drawing/2014/main" val="1968114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B4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-23.6%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-13.1%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-4.1%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-0.6%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-23.6%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-13.2%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-3.7%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-1.1%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extLst>
                  <a:ext uri="{0D108BD9-81ED-4DB2-BD59-A6C34878D82A}">
                    <a16:rowId xmlns:a16="http://schemas.microsoft.com/office/drawing/2014/main" val="117930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Avg.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 u="sng" dirty="0">
                          <a:solidFill>
                            <a:schemeClr val="tx2"/>
                          </a:solidFill>
                          <a:effectLst/>
                        </a:rPr>
                        <a:t>-26.5%</a:t>
                      </a:r>
                      <a:endParaRPr lang="fi-FI" sz="2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 dirty="0">
                          <a:solidFill>
                            <a:schemeClr val="tx2"/>
                          </a:solidFill>
                          <a:effectLst/>
                        </a:rPr>
                        <a:t>-14.9%</a:t>
                      </a:r>
                      <a:endParaRPr lang="fi-FI" sz="2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 dirty="0">
                          <a:solidFill>
                            <a:schemeClr val="tx2"/>
                          </a:solidFill>
                          <a:effectLst/>
                        </a:rPr>
                        <a:t>-6.0%</a:t>
                      </a:r>
                      <a:endParaRPr lang="fi-FI" sz="2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 dirty="0">
                          <a:solidFill>
                            <a:schemeClr val="tx2"/>
                          </a:solidFill>
                          <a:effectLst/>
                        </a:rPr>
                        <a:t>-1.1%</a:t>
                      </a:r>
                      <a:endParaRPr lang="fi-FI" sz="2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 u="sng" dirty="0">
                          <a:solidFill>
                            <a:schemeClr val="tx2"/>
                          </a:solidFill>
                          <a:effectLst/>
                        </a:rPr>
                        <a:t>-26.2%</a:t>
                      </a:r>
                      <a:endParaRPr lang="fi-FI" sz="2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 dirty="0">
                          <a:solidFill>
                            <a:schemeClr val="tx2"/>
                          </a:solidFill>
                          <a:effectLst/>
                        </a:rPr>
                        <a:t>-15.0%</a:t>
                      </a:r>
                      <a:endParaRPr lang="fi-FI" sz="2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 dirty="0">
                          <a:solidFill>
                            <a:schemeClr val="tx2"/>
                          </a:solidFill>
                          <a:effectLst/>
                        </a:rPr>
                        <a:t>-5.8%</a:t>
                      </a:r>
                      <a:endParaRPr lang="fi-FI" sz="2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 dirty="0">
                          <a:solidFill>
                            <a:schemeClr val="tx2"/>
                          </a:solidFill>
                          <a:effectLst/>
                        </a:rPr>
                        <a:t>-1.1%</a:t>
                      </a:r>
                      <a:endParaRPr lang="fi-FI" sz="2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extLst>
                  <a:ext uri="{0D108BD9-81ED-4DB2-BD59-A6C34878D82A}">
                    <a16:rowId xmlns:a16="http://schemas.microsoft.com/office/drawing/2014/main" val="14554601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C1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-46.1%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-18.0%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dirty="0">
                          <a:solidFill>
                            <a:schemeClr val="tx2"/>
                          </a:solidFill>
                          <a:effectLst/>
                        </a:rPr>
                        <a:t>-5.3%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dirty="0">
                          <a:solidFill>
                            <a:schemeClr val="tx2"/>
                          </a:solidFill>
                          <a:effectLst/>
                        </a:rPr>
                        <a:t>0.4%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 dirty="0">
                          <a:solidFill>
                            <a:schemeClr val="tx2"/>
                          </a:solidFill>
                          <a:effectLst/>
                        </a:rPr>
                        <a:t>-45.2%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dirty="0">
                          <a:solidFill>
                            <a:schemeClr val="tx2"/>
                          </a:solidFill>
                          <a:effectLst/>
                        </a:rPr>
                        <a:t>-18.2%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dirty="0">
                          <a:solidFill>
                            <a:schemeClr val="tx2"/>
                          </a:solidFill>
                          <a:effectLst/>
                        </a:rPr>
                        <a:t>-5.1%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dirty="0">
                          <a:solidFill>
                            <a:schemeClr val="tx2"/>
                          </a:solidFill>
                          <a:effectLst/>
                        </a:rPr>
                        <a:t>0.3%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extLst>
                  <a:ext uri="{0D108BD9-81ED-4DB2-BD59-A6C34878D82A}">
                    <a16:rowId xmlns:a16="http://schemas.microsoft.com/office/drawing/2014/main" val="13171178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C2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-43.2%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-15.9%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-4.4%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0.6%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-44.4%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-15.9%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-4.3%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0.7%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extLst>
                  <a:ext uri="{0D108BD9-81ED-4DB2-BD59-A6C34878D82A}">
                    <a16:rowId xmlns:a16="http://schemas.microsoft.com/office/drawing/2014/main" val="12124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C3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-37.1%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-15.4%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-4.0%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0.5%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-36.0%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-15.4%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-3.8%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0.6%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extLst>
                  <a:ext uri="{0D108BD9-81ED-4DB2-BD59-A6C34878D82A}">
                    <a16:rowId xmlns:a16="http://schemas.microsoft.com/office/drawing/2014/main" val="38442044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C4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-47.7%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-17.9%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-4.8%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0.0%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>
                          <a:solidFill>
                            <a:schemeClr val="tx2"/>
                          </a:solidFill>
                          <a:effectLst/>
                        </a:rPr>
                        <a:t>-47.6%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-17.8%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-4.9%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>
                          <a:solidFill>
                            <a:schemeClr val="tx2"/>
                          </a:solidFill>
                          <a:effectLst/>
                        </a:rPr>
                        <a:t>0.2%</a:t>
                      </a:r>
                      <a:endParaRPr lang="fi-FI" sz="2400" b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extLst>
                  <a:ext uri="{0D108BD9-81ED-4DB2-BD59-A6C34878D82A}">
                    <a16:rowId xmlns:a16="http://schemas.microsoft.com/office/drawing/2014/main" val="38013760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b="1" noProof="0" dirty="0">
                          <a:solidFill>
                            <a:schemeClr val="bg1"/>
                          </a:solidFill>
                          <a:effectLst/>
                        </a:rPr>
                        <a:t>Avg.</a:t>
                      </a:r>
                      <a:endParaRPr lang="en-US" sz="24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8288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 dirty="0">
                          <a:solidFill>
                            <a:schemeClr val="tx2"/>
                          </a:solidFill>
                          <a:effectLst/>
                        </a:rPr>
                        <a:t>-43.5%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dirty="0">
                          <a:solidFill>
                            <a:schemeClr val="tx2"/>
                          </a:solidFill>
                          <a:effectLst/>
                        </a:rPr>
                        <a:t>-16.8%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dirty="0">
                          <a:solidFill>
                            <a:schemeClr val="tx2"/>
                          </a:solidFill>
                          <a:effectLst/>
                        </a:rPr>
                        <a:t>-4.6%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dirty="0">
                          <a:solidFill>
                            <a:schemeClr val="tx2"/>
                          </a:solidFill>
                          <a:effectLst/>
                        </a:rPr>
                        <a:t>0.4%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u="sng" dirty="0">
                          <a:solidFill>
                            <a:schemeClr val="tx2"/>
                          </a:solidFill>
                          <a:effectLst/>
                        </a:rPr>
                        <a:t>-43.3%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dirty="0">
                          <a:solidFill>
                            <a:schemeClr val="tx2"/>
                          </a:solidFill>
                          <a:effectLst/>
                        </a:rPr>
                        <a:t>-16.8%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dirty="0">
                          <a:solidFill>
                            <a:schemeClr val="tx2"/>
                          </a:solidFill>
                          <a:effectLst/>
                        </a:rPr>
                        <a:t>-4.5%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0" dirty="0">
                          <a:solidFill>
                            <a:schemeClr val="tx2"/>
                          </a:solidFill>
                          <a:effectLst/>
                        </a:rPr>
                        <a:t>0.5%</a:t>
                      </a:r>
                      <a:endParaRPr lang="fi-FI" sz="2400" b="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17780" marT="17780" marB="0" anchor="ctr"/>
                </a:tc>
                <a:extLst>
                  <a:ext uri="{0D108BD9-81ED-4DB2-BD59-A6C34878D82A}">
                    <a16:rowId xmlns:a16="http://schemas.microsoft.com/office/drawing/2014/main" val="4263762738"/>
                  </a:ext>
                </a:extLst>
              </a:tr>
            </a:tbl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035EF088-93D9-3862-5E18-2617D9382159}"/>
              </a:ext>
            </a:extLst>
          </p:cNvPr>
          <p:cNvSpPr/>
          <p:nvPr/>
        </p:nvSpPr>
        <p:spPr>
          <a:xfrm>
            <a:off x="2269428" y="1458102"/>
            <a:ext cx="5043260" cy="28463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Human</a:t>
            </a:r>
            <a:endParaRPr lang="LID4096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88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A63C-0AAB-5711-A53F-9F6C2DA0E8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Results: Multi-layer vs. VVC-only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5F4E4-F958-AA9D-E6AB-FE449EC379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5A21E-2DE6-2AB9-01C6-00007D1BF2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939528"/>
            <a:ext cx="7875762" cy="3295452"/>
          </a:xfrm>
        </p:spPr>
        <p:txBody>
          <a:bodyPr tIns="0" rIns="72000" bIns="72000"/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lang="en-US" altLang="en-US" sz="1400" dirty="0">
                <a:latin typeface="Nokia Pure Text Light"/>
              </a:rPr>
              <a:t>Machine consumption: Multi-layer is better than VVC-only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lang="en-US" altLang="en-US" sz="1400" dirty="0">
                <a:latin typeface="Nokia Pure Text Light"/>
              </a:rPr>
              <a:t>Human consumption: Multi-layer is worse than VVC-only</a:t>
            </a:r>
            <a:endParaRPr kumimoji="0" lang="en-US" altLang="en-US" sz="1400" b="0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0D5D7-2B6F-2B01-DB5C-61CBCDFBC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610" y="4872557"/>
            <a:ext cx="2880000" cy="122400"/>
          </a:xfrm>
        </p:spPr>
        <p:txBody>
          <a:bodyPr/>
          <a:lstStyle/>
          <a:p>
            <a:r>
              <a:rPr lang="en-US" dirty="0"/>
              <a:t>JVET-AG0216 (AHG8: Multi-layer VVC for hybrid machine-human consumption)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D87C9F8-CBE9-A555-B2AF-CD33A0EC8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361669"/>
              </p:ext>
            </p:extLst>
          </p:nvPr>
        </p:nvGraphicFramePr>
        <p:xfrm>
          <a:off x="135466" y="2224191"/>
          <a:ext cx="4436537" cy="2410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3839">
                  <a:extLst>
                    <a:ext uri="{9D8B030D-6E8A-4147-A177-3AD203B41FA5}">
                      <a16:colId xmlns:a16="http://schemas.microsoft.com/office/drawing/2014/main" val="219441686"/>
                    </a:ext>
                  </a:extLst>
                </a:gridCol>
                <a:gridCol w="486803">
                  <a:extLst>
                    <a:ext uri="{9D8B030D-6E8A-4147-A177-3AD203B41FA5}">
                      <a16:colId xmlns:a16="http://schemas.microsoft.com/office/drawing/2014/main" val="3424663165"/>
                    </a:ext>
                  </a:extLst>
                </a:gridCol>
                <a:gridCol w="486803">
                  <a:extLst>
                    <a:ext uri="{9D8B030D-6E8A-4147-A177-3AD203B41FA5}">
                      <a16:colId xmlns:a16="http://schemas.microsoft.com/office/drawing/2014/main" val="1420464658"/>
                    </a:ext>
                  </a:extLst>
                </a:gridCol>
                <a:gridCol w="486803">
                  <a:extLst>
                    <a:ext uri="{9D8B030D-6E8A-4147-A177-3AD203B41FA5}">
                      <a16:colId xmlns:a16="http://schemas.microsoft.com/office/drawing/2014/main" val="980048071"/>
                    </a:ext>
                  </a:extLst>
                </a:gridCol>
                <a:gridCol w="486803">
                  <a:extLst>
                    <a:ext uri="{9D8B030D-6E8A-4147-A177-3AD203B41FA5}">
                      <a16:colId xmlns:a16="http://schemas.microsoft.com/office/drawing/2014/main" val="2263027524"/>
                    </a:ext>
                  </a:extLst>
                </a:gridCol>
                <a:gridCol w="486803">
                  <a:extLst>
                    <a:ext uri="{9D8B030D-6E8A-4147-A177-3AD203B41FA5}">
                      <a16:colId xmlns:a16="http://schemas.microsoft.com/office/drawing/2014/main" val="911356974"/>
                    </a:ext>
                  </a:extLst>
                </a:gridCol>
                <a:gridCol w="486803">
                  <a:extLst>
                    <a:ext uri="{9D8B030D-6E8A-4147-A177-3AD203B41FA5}">
                      <a16:colId xmlns:a16="http://schemas.microsoft.com/office/drawing/2014/main" val="1966610080"/>
                    </a:ext>
                  </a:extLst>
                </a:gridCol>
                <a:gridCol w="486803">
                  <a:extLst>
                    <a:ext uri="{9D8B030D-6E8A-4147-A177-3AD203B41FA5}">
                      <a16:colId xmlns:a16="http://schemas.microsoft.com/office/drawing/2014/main" val="870711110"/>
                    </a:ext>
                  </a:extLst>
                </a:gridCol>
                <a:gridCol w="485077">
                  <a:extLst>
                    <a:ext uri="{9D8B030D-6E8A-4147-A177-3AD203B41FA5}">
                      <a16:colId xmlns:a16="http://schemas.microsoft.com/office/drawing/2014/main" val="2653802254"/>
                    </a:ext>
                  </a:extLst>
                </a:gridCol>
              </a:tblGrid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Seq.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 gridSpan="4"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bg1"/>
                          </a:solidFill>
                          <a:effectLst/>
                        </a:rPr>
                        <a:t>Blurred Background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Greyed Background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880553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BL ratio</a:t>
                      </a:r>
                      <a:endParaRPr lang="en-US" sz="11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0.75×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0.5×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0.25×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0.75×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0.5×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0.25×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extLst>
                  <a:ext uri="{0D108BD9-81ED-4DB2-BD59-A6C34878D82A}">
                    <a16:rowId xmlns:a16="http://schemas.microsoft.com/office/drawing/2014/main" val="610056105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A1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-18.3%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-25.9%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-16.4%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-43.0%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-12.2%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-24.8%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dirty="0">
                          <a:solidFill>
                            <a:schemeClr val="tx2"/>
                          </a:solidFill>
                          <a:effectLst/>
                        </a:rPr>
                        <a:t>-32.3%</a:t>
                      </a:r>
                      <a:endParaRPr lang="fi-FI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-40.0%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extLst>
                  <a:ext uri="{0D108BD9-81ED-4DB2-BD59-A6C34878D82A}">
                    <a16:rowId xmlns:a16="http://schemas.microsoft.com/office/drawing/2014/main" val="1582949189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B1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-22.9%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-30.8%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-40.8%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-44.1%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-64.0%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-68.2%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-68.4%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-59.0%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extLst>
                  <a:ext uri="{0D108BD9-81ED-4DB2-BD59-A6C34878D82A}">
                    <a16:rowId xmlns:a16="http://schemas.microsoft.com/office/drawing/2014/main" val="1749400496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B2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-13.1%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-33.1%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-51.4%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-69.1%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-20.5%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-37.3%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-59.0%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-75.3%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extLst>
                  <a:ext uri="{0D108BD9-81ED-4DB2-BD59-A6C34878D82A}">
                    <a16:rowId xmlns:a16="http://schemas.microsoft.com/office/drawing/2014/main" val="102941494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B3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-3.3%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-17.6%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-21.6%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-29.7%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-7.9%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-19.3%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-16.3%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-35.3%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extLst>
                  <a:ext uri="{0D108BD9-81ED-4DB2-BD59-A6C34878D82A}">
                    <a16:rowId xmlns:a16="http://schemas.microsoft.com/office/drawing/2014/main" val="917613737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B4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-13.9%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-24.8%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-33.6%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-56.6%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-18.8%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-28.1%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-39.3%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-49.1%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extLst>
                  <a:ext uri="{0D108BD9-81ED-4DB2-BD59-A6C34878D82A}">
                    <a16:rowId xmlns:a16="http://schemas.microsoft.com/office/drawing/2014/main" val="1423531961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noProof="0" dirty="0">
                          <a:solidFill>
                            <a:schemeClr val="bg1"/>
                          </a:solidFill>
                          <a:effectLst/>
                        </a:rPr>
                        <a:t>Avg.</a:t>
                      </a:r>
                      <a:endParaRPr lang="en-US" sz="18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b="1" dirty="0">
                          <a:solidFill>
                            <a:schemeClr val="tx2"/>
                          </a:solidFill>
                          <a:effectLst/>
                        </a:rPr>
                        <a:t>-14.3%</a:t>
                      </a:r>
                      <a:endParaRPr lang="fi-FI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b="1" dirty="0">
                          <a:solidFill>
                            <a:schemeClr val="tx2"/>
                          </a:solidFill>
                          <a:effectLst/>
                        </a:rPr>
                        <a:t>-26.4%</a:t>
                      </a:r>
                      <a:endParaRPr lang="fi-FI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b="1">
                          <a:solidFill>
                            <a:schemeClr val="tx2"/>
                          </a:solidFill>
                          <a:effectLst/>
                        </a:rPr>
                        <a:t>-32.8%</a:t>
                      </a:r>
                      <a:endParaRPr lang="fi-FI" sz="1800" b="1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b="1" u="sng" dirty="0">
                          <a:solidFill>
                            <a:schemeClr val="tx2"/>
                          </a:solidFill>
                          <a:effectLst/>
                        </a:rPr>
                        <a:t>-48.5%</a:t>
                      </a:r>
                      <a:endParaRPr lang="fi-FI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b="1" dirty="0">
                          <a:solidFill>
                            <a:schemeClr val="tx2"/>
                          </a:solidFill>
                          <a:effectLst/>
                        </a:rPr>
                        <a:t>-24.7%</a:t>
                      </a:r>
                      <a:endParaRPr lang="fi-FI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b="1" dirty="0">
                          <a:solidFill>
                            <a:schemeClr val="tx2"/>
                          </a:solidFill>
                          <a:effectLst/>
                        </a:rPr>
                        <a:t>-35.5%</a:t>
                      </a:r>
                      <a:endParaRPr lang="fi-FI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b="1" dirty="0">
                          <a:solidFill>
                            <a:schemeClr val="tx2"/>
                          </a:solidFill>
                          <a:effectLst/>
                        </a:rPr>
                        <a:t>-43.1%</a:t>
                      </a:r>
                      <a:endParaRPr lang="fi-FI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b="1" u="sng" dirty="0">
                          <a:solidFill>
                            <a:schemeClr val="tx2"/>
                          </a:solidFill>
                          <a:effectLst/>
                        </a:rPr>
                        <a:t>-51.7%</a:t>
                      </a:r>
                      <a:endParaRPr lang="fi-FI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extLst>
                  <a:ext uri="{0D108BD9-81ED-4DB2-BD59-A6C34878D82A}">
                    <a16:rowId xmlns:a16="http://schemas.microsoft.com/office/drawing/2014/main" val="3830616624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C1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4.8%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-13.6%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-12.9%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-9.6%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1.9%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-13.2%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-14.4%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-20.2%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extLst>
                  <a:ext uri="{0D108BD9-81ED-4DB2-BD59-A6C34878D82A}">
                    <a16:rowId xmlns:a16="http://schemas.microsoft.com/office/drawing/2014/main" val="1622979918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C2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5.3%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-3.9%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-7.6%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-12.8%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3.7%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-9.1%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-8.6%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extLst>
                  <a:ext uri="{0D108BD9-81ED-4DB2-BD59-A6C34878D82A}">
                    <a16:rowId xmlns:a16="http://schemas.microsoft.com/office/drawing/2014/main" val="2345669670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C3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-16.5%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3.3%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-7.9%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-26.3%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-10.8%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-26.9%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-18.0%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-30.9%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extLst>
                  <a:ext uri="{0D108BD9-81ED-4DB2-BD59-A6C34878D82A}">
                    <a16:rowId xmlns:a16="http://schemas.microsoft.com/office/drawing/2014/main" val="3379728587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C4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-0.8%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-19.9%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-27.3%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-9.1%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4.9%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-21.1%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-25.3%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dirty="0">
                          <a:solidFill>
                            <a:schemeClr val="tx2"/>
                          </a:solidFill>
                          <a:effectLst/>
                        </a:rPr>
                        <a:t>-9.9%</a:t>
                      </a:r>
                      <a:endParaRPr lang="fi-FI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extLst>
                  <a:ext uri="{0D108BD9-81ED-4DB2-BD59-A6C34878D82A}">
                    <a16:rowId xmlns:a16="http://schemas.microsoft.com/office/drawing/2014/main" val="1802623604"/>
                  </a:ext>
                </a:extLst>
              </a:tr>
              <a:tr h="181056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Avg.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-1.8%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-8.5%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-13.9%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-14.5%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-0.1%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-17.6%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-14.9%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tc>
                  <a:txBody>
                    <a:bodyPr/>
                    <a:lstStyle/>
                    <a:p>
                      <a:pPr algn="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dirty="0">
                          <a:solidFill>
                            <a:schemeClr val="tx2"/>
                          </a:solidFill>
                          <a:effectLst/>
                        </a:rPr>
                        <a:t>-17.4%</a:t>
                      </a:r>
                      <a:endParaRPr lang="fi-FI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b"/>
                </a:tc>
                <a:extLst>
                  <a:ext uri="{0D108BD9-81ED-4DB2-BD59-A6C34878D82A}">
                    <a16:rowId xmlns:a16="http://schemas.microsoft.com/office/drawing/2014/main" val="1999273405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74566D5-1620-1551-72AA-8EA8DE6B4D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488931"/>
              </p:ext>
            </p:extLst>
          </p:nvPr>
        </p:nvGraphicFramePr>
        <p:xfrm>
          <a:off x="4658120" y="2224191"/>
          <a:ext cx="4397824" cy="2410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0986">
                  <a:extLst>
                    <a:ext uri="{9D8B030D-6E8A-4147-A177-3AD203B41FA5}">
                      <a16:colId xmlns:a16="http://schemas.microsoft.com/office/drawing/2014/main" val="1370713170"/>
                    </a:ext>
                  </a:extLst>
                </a:gridCol>
                <a:gridCol w="477611">
                  <a:extLst>
                    <a:ext uri="{9D8B030D-6E8A-4147-A177-3AD203B41FA5}">
                      <a16:colId xmlns:a16="http://schemas.microsoft.com/office/drawing/2014/main" val="1786766501"/>
                    </a:ext>
                  </a:extLst>
                </a:gridCol>
                <a:gridCol w="478461">
                  <a:extLst>
                    <a:ext uri="{9D8B030D-6E8A-4147-A177-3AD203B41FA5}">
                      <a16:colId xmlns:a16="http://schemas.microsoft.com/office/drawing/2014/main" val="2667743277"/>
                    </a:ext>
                  </a:extLst>
                </a:gridCol>
                <a:gridCol w="478461">
                  <a:extLst>
                    <a:ext uri="{9D8B030D-6E8A-4147-A177-3AD203B41FA5}">
                      <a16:colId xmlns:a16="http://schemas.microsoft.com/office/drawing/2014/main" val="2398696320"/>
                    </a:ext>
                  </a:extLst>
                </a:gridCol>
                <a:gridCol w="478461">
                  <a:extLst>
                    <a:ext uri="{9D8B030D-6E8A-4147-A177-3AD203B41FA5}">
                      <a16:colId xmlns:a16="http://schemas.microsoft.com/office/drawing/2014/main" val="1906235645"/>
                    </a:ext>
                  </a:extLst>
                </a:gridCol>
                <a:gridCol w="478461">
                  <a:extLst>
                    <a:ext uri="{9D8B030D-6E8A-4147-A177-3AD203B41FA5}">
                      <a16:colId xmlns:a16="http://schemas.microsoft.com/office/drawing/2014/main" val="3912027715"/>
                    </a:ext>
                  </a:extLst>
                </a:gridCol>
                <a:gridCol w="478461">
                  <a:extLst>
                    <a:ext uri="{9D8B030D-6E8A-4147-A177-3AD203B41FA5}">
                      <a16:colId xmlns:a16="http://schemas.microsoft.com/office/drawing/2014/main" val="4186914272"/>
                    </a:ext>
                  </a:extLst>
                </a:gridCol>
                <a:gridCol w="478461">
                  <a:extLst>
                    <a:ext uri="{9D8B030D-6E8A-4147-A177-3AD203B41FA5}">
                      <a16:colId xmlns:a16="http://schemas.microsoft.com/office/drawing/2014/main" val="1692143859"/>
                    </a:ext>
                  </a:extLst>
                </a:gridCol>
                <a:gridCol w="478461">
                  <a:extLst>
                    <a:ext uri="{9D8B030D-6E8A-4147-A177-3AD203B41FA5}">
                      <a16:colId xmlns:a16="http://schemas.microsoft.com/office/drawing/2014/main" val="287888244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Seq.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 gridSpan="4"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Blurred Background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Greyed Background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60458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BL ratio</a:t>
                      </a:r>
                      <a:endParaRPr lang="en-US" sz="11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0.75×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0.5×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0.25×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1×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0.75×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0.5×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0.25×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88462855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A1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20.5%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24.4%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18.4%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>
                          <a:solidFill>
                            <a:schemeClr val="tx2"/>
                          </a:solidFill>
                          <a:effectLst/>
                        </a:rPr>
                        <a:t>10.8%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12.6%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17.7%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14.1%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dirty="0">
                          <a:solidFill>
                            <a:schemeClr val="tx2"/>
                          </a:solidFill>
                          <a:effectLst/>
                        </a:rPr>
                        <a:t>0</a:t>
                      </a:r>
                      <a:r>
                        <a:rPr lang="fi-FI" sz="1100" u="sng" dirty="0">
                          <a:solidFill>
                            <a:schemeClr val="tx2"/>
                          </a:solidFill>
                          <a:effectLst/>
                        </a:rPr>
                        <a:t>8.0%</a:t>
                      </a:r>
                      <a:endParaRPr lang="fi-FI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2222032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B1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15.4%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18.7%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14.3%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 dirty="0">
                          <a:solidFill>
                            <a:schemeClr val="tx2"/>
                          </a:solidFill>
                          <a:effectLst/>
                        </a:rPr>
                        <a:t>8.7%</a:t>
                      </a:r>
                      <a:endParaRPr lang="fi-FI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08.4%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12.4%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10.4%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0</a:t>
                      </a: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6.8%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4653389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B2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24.4%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37.7%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30.9%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 dirty="0">
                          <a:solidFill>
                            <a:schemeClr val="tx2"/>
                          </a:solidFill>
                          <a:effectLst/>
                        </a:rPr>
                        <a:t>17.5%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19.3%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32.0%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27.3%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>
                          <a:solidFill>
                            <a:schemeClr val="tx2"/>
                          </a:solidFill>
                          <a:effectLst/>
                        </a:rPr>
                        <a:t>16.0%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978062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B3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15.1%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33.6%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28.5%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 dirty="0">
                          <a:solidFill>
                            <a:schemeClr val="tx2"/>
                          </a:solidFill>
                          <a:effectLst/>
                        </a:rPr>
                        <a:t>14.5%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15.0%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33.2%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28.4%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>
                          <a:solidFill>
                            <a:schemeClr val="tx2"/>
                          </a:solidFill>
                          <a:effectLst/>
                        </a:rPr>
                        <a:t>14.5%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464596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B4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25.4%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31.8%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25.1%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 dirty="0">
                          <a:solidFill>
                            <a:schemeClr val="tx2"/>
                          </a:solidFill>
                          <a:effectLst/>
                        </a:rPr>
                        <a:t>13.2%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23.2%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28.4%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23.4%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>
                          <a:solidFill>
                            <a:schemeClr val="tx2"/>
                          </a:solidFill>
                          <a:effectLst/>
                        </a:rPr>
                        <a:t>11.8%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564921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noProof="0" dirty="0">
                          <a:solidFill>
                            <a:schemeClr val="bg1"/>
                          </a:solidFill>
                          <a:effectLst/>
                        </a:rPr>
                        <a:t>Avg.</a:t>
                      </a:r>
                      <a:endParaRPr lang="en-US" sz="1800" b="1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effectLst/>
                        </a:rPr>
                        <a:t>20.1%</a:t>
                      </a:r>
                      <a:endParaRPr lang="en-US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effectLst/>
                        </a:rPr>
                        <a:t>29.2%</a:t>
                      </a:r>
                      <a:endParaRPr lang="en-US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effectLst/>
                        </a:rPr>
                        <a:t>23.5%</a:t>
                      </a:r>
                      <a:endParaRPr lang="en-US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u="sng" dirty="0">
                          <a:solidFill>
                            <a:schemeClr val="tx2"/>
                          </a:solidFill>
                          <a:effectLst/>
                        </a:rPr>
                        <a:t>12.9%</a:t>
                      </a:r>
                      <a:endParaRPr lang="en-US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effectLst/>
                        </a:rPr>
                        <a:t>15.7%</a:t>
                      </a:r>
                      <a:endParaRPr lang="en-US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effectLst/>
                        </a:rPr>
                        <a:t>24.7%</a:t>
                      </a:r>
                      <a:endParaRPr lang="en-US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effectLst/>
                        </a:rPr>
                        <a:t>20.7%</a:t>
                      </a:r>
                      <a:endParaRPr lang="en-US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b="1" u="sng" dirty="0">
                          <a:solidFill>
                            <a:schemeClr val="tx2"/>
                          </a:solidFill>
                          <a:effectLst/>
                        </a:rPr>
                        <a:t>11.4%</a:t>
                      </a:r>
                      <a:endParaRPr lang="en-US" sz="18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4123578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C1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 dirty="0">
                          <a:solidFill>
                            <a:schemeClr val="tx2"/>
                          </a:solidFill>
                          <a:effectLst/>
                        </a:rPr>
                        <a:t>7.4%</a:t>
                      </a:r>
                      <a:endParaRPr lang="fi-FI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42.2%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35.7%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18.5%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>
                          <a:solidFill>
                            <a:schemeClr val="tx2"/>
                          </a:solidFill>
                          <a:effectLst/>
                        </a:rPr>
                        <a:t>9.5%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41.9%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35.9%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18.3%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0493589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C2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 dirty="0">
                          <a:solidFill>
                            <a:schemeClr val="tx2"/>
                          </a:solidFill>
                          <a:effectLst/>
                        </a:rPr>
                        <a:t>11.5%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45.0%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37.0%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19.7%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>
                          <a:solidFill>
                            <a:schemeClr val="tx2"/>
                          </a:solidFill>
                          <a:effectLst/>
                        </a:rPr>
                        <a:t>10.3%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44.8%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36.9%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19.6%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1918963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C3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 dirty="0">
                          <a:solidFill>
                            <a:schemeClr val="tx2"/>
                          </a:solidFill>
                          <a:effectLst/>
                        </a:rPr>
                        <a:t>13.3%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31.8%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26.1%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13.4%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15.0%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31.6%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26.2%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u="sng">
                          <a:solidFill>
                            <a:schemeClr val="tx2"/>
                          </a:solidFill>
                          <a:effectLst/>
                        </a:rPr>
                        <a:t>13.7%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996119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C4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 dirty="0">
                          <a:solidFill>
                            <a:schemeClr val="tx2"/>
                          </a:solidFill>
                          <a:effectLst/>
                        </a:rPr>
                        <a:t>4.7%</a:t>
                      </a:r>
                      <a:endParaRPr lang="fi-FI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44.6%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38.0%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18.7%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0</a:t>
                      </a: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5.0%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44.9%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38.0%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18.9%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47677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noProof="0" dirty="0">
                          <a:solidFill>
                            <a:schemeClr val="bg1"/>
                          </a:solidFill>
                          <a:effectLst/>
                        </a:rPr>
                        <a:t>Avg.</a:t>
                      </a:r>
                      <a:endParaRPr lang="en-US" sz="1800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1778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 u="sng" dirty="0">
                          <a:solidFill>
                            <a:schemeClr val="tx2"/>
                          </a:solidFill>
                          <a:effectLst/>
                        </a:rPr>
                        <a:t>9.2%</a:t>
                      </a:r>
                      <a:endParaRPr lang="fi-FI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40.9%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34.2%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17.6%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100">
                          <a:solidFill>
                            <a:schemeClr val="tx2"/>
                          </a:solidFill>
                          <a:effectLst/>
                        </a:rPr>
                        <a:t>0</a:t>
                      </a:r>
                      <a:r>
                        <a:rPr lang="fi-FI" sz="1100" u="sng">
                          <a:solidFill>
                            <a:schemeClr val="tx2"/>
                          </a:solidFill>
                          <a:effectLst/>
                        </a:rPr>
                        <a:t>9.9%</a:t>
                      </a:r>
                      <a:endParaRPr lang="fi-FI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40.8%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effectLst/>
                        </a:rPr>
                        <a:t>34.2%</a:t>
                      </a:r>
                      <a:endParaRPr lang="en-US" sz="18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effectLst/>
                        </a:rPr>
                        <a:t>17.6%</a:t>
                      </a:r>
                      <a:endParaRPr lang="en-US" sz="18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63569435"/>
                  </a:ext>
                </a:extLst>
              </a:tr>
            </a:tbl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C819DB7B-6B67-8C61-8FFE-D1CD0E9AAB73}"/>
              </a:ext>
            </a:extLst>
          </p:cNvPr>
          <p:cNvSpPr/>
          <p:nvPr/>
        </p:nvSpPr>
        <p:spPr>
          <a:xfrm>
            <a:off x="850638" y="1824520"/>
            <a:ext cx="3500020" cy="284632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Machine</a:t>
            </a:r>
            <a:endParaRPr lang="LID4096" sz="1200" dirty="0">
              <a:solidFill>
                <a:schemeClr val="tx2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59300EB-AB95-EE27-BA4D-6934D1494F77}"/>
              </a:ext>
            </a:extLst>
          </p:cNvPr>
          <p:cNvSpPr/>
          <p:nvPr/>
        </p:nvSpPr>
        <p:spPr>
          <a:xfrm>
            <a:off x="5445013" y="1824520"/>
            <a:ext cx="3500020" cy="28463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r>
              <a:rPr lang="en-US" sz="1200" dirty="0">
                <a:solidFill>
                  <a:schemeClr val="tx2"/>
                </a:solidFill>
              </a:rPr>
              <a:t>Human</a:t>
            </a:r>
            <a:endParaRPr lang="LID4096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41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A63C-0AAB-5711-A53F-9F6C2DA0E8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Results: Break-even point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5F4E4-F958-AA9D-E6AB-FE449EC379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5A21E-2DE6-2AB9-01C6-00007D1BF2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939528"/>
            <a:ext cx="7875762" cy="3295452"/>
          </a:xfrm>
        </p:spPr>
        <p:txBody>
          <a:bodyPr tIns="0" rIns="72000" bIns="72000"/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lang="en-US" altLang="en-US" sz="1400" dirty="0">
                <a:latin typeface="Nokia Pure Text Light"/>
              </a:rPr>
              <a:t>If (Share of the time (%) of human consumption &lt; Break-even point)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tabLst/>
              <a:defRPr/>
            </a:pPr>
            <a:r>
              <a:rPr lang="en-US" altLang="en-US" sz="1400" dirty="0">
                <a:latin typeface="Nokia Pure Text Light"/>
                <a:sym typeface="Wingdings" panose="05000000000000000000" pitchFamily="2" charset="2"/>
              </a:rPr>
              <a:t>	 multi-layered is better than VVC-only</a:t>
            </a:r>
            <a:endParaRPr lang="en-US" altLang="en-US" sz="1400" dirty="0">
              <a:latin typeface="Nokia Pure Text Ligh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0D5D7-2B6F-2B01-DB5C-61CBCDFBC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E164168-454A-8925-7F35-DD38BBE243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690439"/>
              </p:ext>
            </p:extLst>
          </p:nvPr>
        </p:nvGraphicFramePr>
        <p:xfrm>
          <a:off x="1341106" y="1636308"/>
          <a:ext cx="5914936" cy="277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9249">
                  <a:extLst>
                    <a:ext uri="{9D8B030D-6E8A-4147-A177-3AD203B41FA5}">
                      <a16:colId xmlns:a16="http://schemas.microsoft.com/office/drawing/2014/main" val="4057353231"/>
                    </a:ext>
                  </a:extLst>
                </a:gridCol>
                <a:gridCol w="643878">
                  <a:extLst>
                    <a:ext uri="{9D8B030D-6E8A-4147-A177-3AD203B41FA5}">
                      <a16:colId xmlns:a16="http://schemas.microsoft.com/office/drawing/2014/main" val="2294853264"/>
                    </a:ext>
                  </a:extLst>
                </a:gridCol>
                <a:gridCol w="645044">
                  <a:extLst>
                    <a:ext uri="{9D8B030D-6E8A-4147-A177-3AD203B41FA5}">
                      <a16:colId xmlns:a16="http://schemas.microsoft.com/office/drawing/2014/main" val="1521527974"/>
                    </a:ext>
                  </a:extLst>
                </a:gridCol>
                <a:gridCol w="645044">
                  <a:extLst>
                    <a:ext uri="{9D8B030D-6E8A-4147-A177-3AD203B41FA5}">
                      <a16:colId xmlns:a16="http://schemas.microsoft.com/office/drawing/2014/main" val="2211631364"/>
                    </a:ext>
                  </a:extLst>
                </a:gridCol>
                <a:gridCol w="645044">
                  <a:extLst>
                    <a:ext uri="{9D8B030D-6E8A-4147-A177-3AD203B41FA5}">
                      <a16:colId xmlns:a16="http://schemas.microsoft.com/office/drawing/2014/main" val="109737647"/>
                    </a:ext>
                  </a:extLst>
                </a:gridCol>
                <a:gridCol w="643878">
                  <a:extLst>
                    <a:ext uri="{9D8B030D-6E8A-4147-A177-3AD203B41FA5}">
                      <a16:colId xmlns:a16="http://schemas.microsoft.com/office/drawing/2014/main" val="2595731889"/>
                    </a:ext>
                  </a:extLst>
                </a:gridCol>
                <a:gridCol w="645044">
                  <a:extLst>
                    <a:ext uri="{9D8B030D-6E8A-4147-A177-3AD203B41FA5}">
                      <a16:colId xmlns:a16="http://schemas.microsoft.com/office/drawing/2014/main" val="3160298293"/>
                    </a:ext>
                  </a:extLst>
                </a:gridCol>
                <a:gridCol w="645044">
                  <a:extLst>
                    <a:ext uri="{9D8B030D-6E8A-4147-A177-3AD203B41FA5}">
                      <a16:colId xmlns:a16="http://schemas.microsoft.com/office/drawing/2014/main" val="3240754040"/>
                    </a:ext>
                  </a:extLst>
                </a:gridCol>
                <a:gridCol w="642711">
                  <a:extLst>
                    <a:ext uri="{9D8B030D-6E8A-4147-A177-3AD203B41FA5}">
                      <a16:colId xmlns:a16="http://schemas.microsoft.com/office/drawing/2014/main" val="37810012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Seq.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Blurred Background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Greyed Background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305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BL ratio</a:t>
                      </a:r>
                      <a:endParaRPr lang="en-FI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1×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</a:rPr>
                        <a:t>0.75×</a:t>
                      </a:r>
                      <a:endParaRPr lang="en-US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</a:rPr>
                        <a:t>0.5×</a:t>
                      </a:r>
                      <a:endParaRPr lang="en-US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</a:rPr>
                        <a:t>0.25×</a:t>
                      </a:r>
                      <a:endParaRPr lang="en-US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1×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0.75×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0.5×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</a:rPr>
                        <a:t>0.25×</a:t>
                      </a:r>
                      <a:endParaRPr lang="en-US" sz="2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61314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bg1"/>
                          </a:solidFill>
                          <a:effectLst/>
                        </a:rPr>
                        <a:t>A1</a:t>
                      </a:r>
                      <a:endParaRPr lang="fi-FI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tx2"/>
                          </a:solidFill>
                          <a:effectLst/>
                        </a:rPr>
                        <a:t>47.2%</a:t>
                      </a:r>
                      <a:endParaRPr lang="fi-FI" sz="2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51.5%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tx2"/>
                          </a:solidFill>
                          <a:effectLst/>
                        </a:rPr>
                        <a:t>47.0%</a:t>
                      </a:r>
                      <a:endParaRPr lang="fi-FI" sz="2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80.0%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49.1%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58.4%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69.6%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83.3%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3493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bg1"/>
                          </a:solidFill>
                          <a:effectLst/>
                        </a:rPr>
                        <a:t>B1</a:t>
                      </a:r>
                      <a:endParaRPr lang="fi-FI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59.8%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62.2%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74.1%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83.6%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88.4%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84.6%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86.8%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89.7%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3854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bg1"/>
                          </a:solidFill>
                          <a:effectLst/>
                        </a:rPr>
                        <a:t>B2</a:t>
                      </a:r>
                      <a:endParaRPr lang="fi-FI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35.0%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46.8%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62.5%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79.8%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51.4%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53.9%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68.4%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82.5%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18834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bg1"/>
                          </a:solidFill>
                          <a:effectLst/>
                        </a:rPr>
                        <a:t>B3</a:t>
                      </a:r>
                      <a:endParaRPr lang="fi-FI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18.1%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34.4%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43.1%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67.2%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34.5%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36.8%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36.5%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71.0%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278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bg1"/>
                          </a:solidFill>
                          <a:effectLst/>
                        </a:rPr>
                        <a:t>B4</a:t>
                      </a:r>
                      <a:endParaRPr lang="fi-FI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35.3%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43.8%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57.2%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81.1%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44.7%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49.8%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62.7%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80.7%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165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 dirty="0" err="1">
                          <a:solidFill>
                            <a:schemeClr val="bg1"/>
                          </a:solidFill>
                          <a:effectLst/>
                        </a:rPr>
                        <a:t>Avg</a:t>
                      </a:r>
                      <a:r>
                        <a:rPr lang="fi-FI" sz="1400" b="1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fi-FI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>
                          <a:solidFill>
                            <a:schemeClr val="tx2"/>
                          </a:solidFill>
                          <a:effectLst/>
                        </a:rPr>
                        <a:t>39.1%</a:t>
                      </a:r>
                      <a:endParaRPr lang="fi-FI" sz="2400" b="1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>
                          <a:solidFill>
                            <a:schemeClr val="tx2"/>
                          </a:solidFill>
                          <a:effectLst/>
                        </a:rPr>
                        <a:t>47.7%</a:t>
                      </a:r>
                      <a:endParaRPr lang="fi-FI" sz="2400" b="1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>
                          <a:solidFill>
                            <a:schemeClr val="tx2"/>
                          </a:solidFill>
                          <a:effectLst/>
                        </a:rPr>
                        <a:t>56.8%</a:t>
                      </a:r>
                      <a:endParaRPr lang="fi-FI" sz="2400" b="1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 u="sng">
                          <a:solidFill>
                            <a:schemeClr val="tx2"/>
                          </a:solidFill>
                          <a:effectLst/>
                        </a:rPr>
                        <a:t>78.3%</a:t>
                      </a:r>
                      <a:endParaRPr lang="fi-FI" sz="2400" b="1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>
                          <a:solidFill>
                            <a:schemeClr val="tx2"/>
                          </a:solidFill>
                          <a:effectLst/>
                        </a:rPr>
                        <a:t>53.6%</a:t>
                      </a:r>
                      <a:endParaRPr lang="fi-FI" sz="2400" b="1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>
                          <a:solidFill>
                            <a:schemeClr val="tx2"/>
                          </a:solidFill>
                          <a:effectLst/>
                        </a:rPr>
                        <a:t>56.7%</a:t>
                      </a:r>
                      <a:endParaRPr lang="fi-FI" sz="2400" b="1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>
                          <a:solidFill>
                            <a:schemeClr val="tx2"/>
                          </a:solidFill>
                          <a:effectLst/>
                        </a:rPr>
                        <a:t>64.8%</a:t>
                      </a:r>
                      <a:endParaRPr lang="fi-FI" sz="2400" b="1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b="1" u="sng" dirty="0">
                          <a:solidFill>
                            <a:schemeClr val="tx2"/>
                          </a:solidFill>
                          <a:effectLst/>
                        </a:rPr>
                        <a:t>81.4%</a:t>
                      </a:r>
                      <a:endParaRPr lang="fi-FI" sz="2400" b="1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94984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bg1"/>
                          </a:solidFill>
                          <a:effectLst/>
                        </a:rPr>
                        <a:t>C1</a:t>
                      </a:r>
                      <a:endParaRPr lang="fi-FI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00.0%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24.4%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26.5%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34.3%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00.0%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23.9%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28.6%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52.5%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000114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bg1"/>
                          </a:solidFill>
                          <a:effectLst/>
                        </a:rPr>
                        <a:t>C2</a:t>
                      </a:r>
                      <a:endParaRPr lang="fi-FI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00.0%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07.9%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17.1%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39.5%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00.0%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16.8%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04.8%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30.5%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6003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bg1"/>
                          </a:solidFill>
                          <a:effectLst/>
                        </a:rPr>
                        <a:t>C3</a:t>
                      </a:r>
                      <a:endParaRPr lang="fi-FI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55.3%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00.0%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23.2%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66.2%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41.7%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46.0%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tx2"/>
                          </a:solidFill>
                          <a:effectLst/>
                        </a:rPr>
                        <a:t>40.7%</a:t>
                      </a:r>
                      <a:endParaRPr lang="fi-FI" sz="2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69.3%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23056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>
                          <a:solidFill>
                            <a:schemeClr val="bg1"/>
                          </a:solidFill>
                          <a:effectLst/>
                        </a:rPr>
                        <a:t>C4</a:t>
                      </a:r>
                      <a:endParaRPr lang="fi-FI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13.8%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30.9%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41.8%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32.7%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00.0%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32.0%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39.9%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34.4%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45360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dirty="0" err="1">
                          <a:solidFill>
                            <a:schemeClr val="bg1"/>
                          </a:solidFill>
                          <a:effectLst/>
                        </a:rPr>
                        <a:t>Avg</a:t>
                      </a:r>
                      <a:r>
                        <a:rPr lang="fi-FI" sz="140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fi-FI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17.3%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15.8%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27.2%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>
                          <a:solidFill>
                            <a:schemeClr val="tx2"/>
                          </a:solidFill>
                          <a:effectLst/>
                        </a:rPr>
                        <a:t>43.2%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10.4%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29.7%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>
                          <a:solidFill>
                            <a:schemeClr val="tx2"/>
                          </a:solidFill>
                          <a:effectLst/>
                        </a:rPr>
                        <a:t>28.5%</a:t>
                      </a:r>
                      <a:endParaRPr lang="fi-FI" sz="24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fi-FI" sz="1400" u="sng" dirty="0">
                          <a:solidFill>
                            <a:schemeClr val="tx2"/>
                          </a:solidFill>
                          <a:effectLst/>
                        </a:rPr>
                        <a:t>46.6%</a:t>
                      </a:r>
                      <a:endParaRPr lang="fi-FI" sz="24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22907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586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FEA63C-0AAB-5711-A53F-9F6C2DA0E8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5F4E4-F958-AA9D-E6AB-FE449EC379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5A21E-2DE6-2AB9-01C6-00007D1BF2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116000"/>
            <a:ext cx="7875762" cy="3118980"/>
          </a:xfrm>
        </p:spPr>
        <p:txBody>
          <a:bodyPr tIns="0" rIns="72000" bIns="72000"/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Multi-layered VVC has about 30% lower bitrate than Simulcast.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lang="en-US" altLang="en-US" sz="1400" dirty="0">
                <a:latin typeface="Nokia Pure Text Light"/>
              </a:rPr>
              <a:t>Multi-layered VVC is better than VVC-only </a:t>
            </a:r>
          </a:p>
          <a:p>
            <a:pPr marL="465750" lvl="1" indent="-285750"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altLang="en-US" sz="1400" dirty="0">
                <a:latin typeface="Nokia Pure Text Light"/>
              </a:rPr>
              <a:t>if time of human consumption is less than </a:t>
            </a:r>
            <a:r>
              <a:rPr lang="en-US" altLang="en-US" sz="1400">
                <a:latin typeface="Nokia Pure Text Light"/>
              </a:rPr>
              <a:t>about 50</a:t>
            </a:r>
            <a:r>
              <a:rPr lang="en-US" altLang="en-US" sz="1400" dirty="0">
                <a:latin typeface="Nokia Pure Text Light"/>
              </a:rPr>
              <a:t>%.</a:t>
            </a:r>
          </a:p>
          <a:p>
            <a:pPr marL="285750" indent="-285750">
              <a:buSzPct val="100000"/>
              <a:buFont typeface="Nokia Pure Text Light" panose="020B0304040602060303" pitchFamily="34" charset="0"/>
              <a:buChar char="●"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kia Pure Text Light"/>
              <a:ea typeface="+mn-ea"/>
              <a:cs typeface="+mn-cs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Nokia Pure Text Light" panose="020B0304040602060303" pitchFamily="34" charset="0"/>
              <a:buChar char="●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okia Pure Text Light"/>
                <a:ea typeface="+mn-ea"/>
                <a:cs typeface="+mn-cs"/>
              </a:rPr>
              <a:t>It is recommended to include simulcast and multi-layer VVC encoding methods in the next version of the technical report on a description of optimization of encoders and receiving systems for machine analysis of coded video content.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0D5D7-2B6F-2B01-DB5C-61CBCDFBC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JVET-AG0216 (AHG8: Multi-layer VVC for hybrid machine-human consumption)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42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59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. Master">
  <a:themeElements>
    <a:clrScheme name="Nokia 2023.1">
      <a:dk1>
        <a:srgbClr val="CCCCCC"/>
      </a:dk1>
      <a:lt1>
        <a:srgbClr val="FFFFFF"/>
      </a:lt1>
      <a:dk2>
        <a:srgbClr val="001135"/>
      </a:dk2>
      <a:lt2>
        <a:srgbClr val="666666"/>
      </a:lt2>
      <a:accent1>
        <a:srgbClr val="005AFF"/>
      </a:accent1>
      <a:accent2>
        <a:srgbClr val="23ABB6"/>
      </a:accent2>
      <a:accent3>
        <a:srgbClr val="37CC73"/>
      </a:accent3>
      <a:accent4>
        <a:srgbClr val="F47F31"/>
      </a:accent4>
      <a:accent5>
        <a:srgbClr val="E03DCD"/>
      </a:accent5>
      <a:accent6>
        <a:srgbClr val="7D33F2"/>
      </a:accent6>
      <a:hlink>
        <a:srgbClr val="001135"/>
      </a:hlink>
      <a:folHlink>
        <a:srgbClr val="005AFF"/>
      </a:folHlink>
    </a:clrScheme>
    <a:fontScheme name="Nokia 2023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spcAft>
            <a:spcPts val="300"/>
          </a:spcAft>
          <a:buSzPct val="100000"/>
          <a:defRPr sz="12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lIns="0" tIns="0" rIns="0" bIns="0" rtlCol="0">
        <a:noAutofit/>
      </a:bodyPr>
      <a:lstStyle>
        <a:defPPr marL="0" marR="0" indent="0" algn="l" defTabSz="180000" rtl="0" eaLnBrk="1" fontAlgn="auto" latinLnBrk="0" hangingPunct="1">
          <a:lnSpc>
            <a:spcPct val="100000"/>
          </a:lnSpc>
          <a:spcBef>
            <a:spcPts val="0"/>
          </a:spcBef>
          <a:spcAft>
            <a:spcPts val="300"/>
          </a:spcAft>
          <a:buClrTx/>
          <a:buSzTx/>
          <a:buFont typeface="+mj-lt"/>
          <a:buNone/>
          <a:tabLst>
            <a:tab pos="180000" algn="l"/>
          </a:tabLst>
          <a:defRPr kumimoji="0" sz="1200" b="0" i="0" u="none" strike="noStrike" kern="1200" cap="none" spc="0" normalizeH="0" baseline="0" noProof="0" dirty="0" smtClean="0">
            <a:ln>
              <a:noFill/>
            </a:ln>
            <a:solidFill>
              <a:schemeClr val="tx2"/>
            </a:solidFill>
            <a:effectLst/>
            <a:uLnTx/>
            <a:uFillTx/>
            <a:latin typeface="Nokia Pure Text Ligh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okia 2023 - PowerPoint template v1.3.1" id="{95EDE8F7-58AB-440A-82AC-4DC9E39A292C}" vid="{533A05BB-4D65-4753-8F51-029C8738C2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Nokia 2023 - PowerPoint template v1.3.1</Template>
  <TotalTime>0</TotalTime>
  <Words>1531</Words>
  <Application>Microsoft Office PowerPoint</Application>
  <PresentationFormat>On-screen Show (16:9)</PresentationFormat>
  <Paragraphs>549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Calibri</vt:lpstr>
      <vt:lpstr>Nokia Pure Headline Light</vt:lpstr>
      <vt:lpstr>Nokia Pure Headline Ultra Light</vt:lpstr>
      <vt:lpstr>Nokia Pure Text</vt:lpstr>
      <vt:lpstr>Nokia Pure Text Light</vt:lpstr>
      <vt:lpstr>Times New Roman</vt:lpstr>
      <vt:lpstr>Wingdings</vt:lpstr>
      <vt:lpstr>1. Master</vt:lpstr>
      <vt:lpstr>Visio.Drawing.15</vt:lpstr>
      <vt:lpstr>JVET-AG0216 AHG8: Multi-layer VVC for  hybrid machine-human  consumption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2023-02-07T12:20:59Z</dcterms:created>
  <dcterms:modified xsi:type="dcterms:W3CDTF">2024-01-23T09:27:00Z</dcterms:modified>
</cp:coreProperties>
</file>