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62" r:id="rId3"/>
    <p:sldId id="277" r:id="rId4"/>
    <p:sldId id="278" r:id="rId5"/>
    <p:sldId id="279" r:id="rId6"/>
    <p:sldId id="280" r:id="rId7"/>
    <p:sldId id="282" r:id="rId8"/>
    <p:sldId id="281" r:id="rId9"/>
    <p:sldId id="276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74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123" autoAdjust="0"/>
  </p:normalViewPr>
  <p:slideViewPr>
    <p:cSldViewPr snapToGrid="0" showGuides="1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263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1929A-C832-4C51-892B-48BBA387B732}" type="datetimeFigureOut">
              <a:rPr kumimoji="1" lang="ja-JP" altLang="en-US" smtClean="0"/>
              <a:t>2022/10/23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A8D0B-D510-4154-AB0C-777825F091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34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702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213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841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9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738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655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8D0B-D510-4154-AB0C-777825F0917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6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カバーページ１（サブタイトル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0" y="2646000"/>
            <a:ext cx="12192000" cy="1008000"/>
          </a:xfrm>
        </p:spPr>
        <p:txBody>
          <a:bodyPr wrap="none" lIns="0" tIns="0" rIns="0" bIns="0" anchor="ctr" anchorCtr="1">
            <a:normAutofit/>
          </a:bodyPr>
          <a:lstStyle>
            <a:lvl1pPr algn="ctr">
              <a:defRPr sz="4400" baseline="0">
                <a:solidFill>
                  <a:srgbClr val="59574C"/>
                </a:solidFill>
                <a:latin typeface="(日本語用のフォントを使用)"/>
                <a:ea typeface="HGPｺﾞｼｯｸE" panose="020B0900000000000000" pitchFamily="50" charset="-128"/>
              </a:defRPr>
            </a:lvl1pPr>
          </a:lstStyle>
          <a:p>
            <a:r>
              <a:rPr kumimoji="1" lang="ja-JP" altLang="en-US" dirty="0" smtClean="0"/>
              <a:t>プレゼンテーションタイトル</a:t>
            </a: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57200"/>
            <a:ext cx="12192000" cy="432000"/>
          </a:xfrm>
        </p:spPr>
        <p:txBody>
          <a:bodyPr lIns="0" tIns="0" rIns="0" bIns="0" anchor="ctr" anchorCtr="1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kumimoji="1" lang="ja-JP" altLang="en-US" dirty="0" smtClean="0"/>
              <a:t>サブタイトル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1" hasCustomPrompt="1"/>
          </p:nvPr>
        </p:nvSpPr>
        <p:spPr>
          <a:xfrm>
            <a:off x="3215999" y="5058000"/>
            <a:ext cx="5760000" cy="288000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aseline="0">
                <a:latin typeface="(日本語用のフォントを使用)"/>
              </a:defRPr>
            </a:lvl1pPr>
          </a:lstStyle>
          <a:p>
            <a:pPr lvl="0"/>
            <a:r>
              <a:rPr kumimoji="1" lang="ja-JP" altLang="en-US" dirty="0" smtClean="0"/>
              <a:t>社名</a:t>
            </a:r>
            <a:endParaRPr kumimoji="1" lang="ja-JP" altLang="en-US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2" hasCustomPrompt="1"/>
          </p:nvPr>
        </p:nvSpPr>
        <p:spPr>
          <a:xfrm>
            <a:off x="3216000" y="5436000"/>
            <a:ext cx="5760000" cy="468000"/>
          </a:xfrm>
        </p:spPr>
        <p:txBody>
          <a:bodyPr anchor="ctr" anchorCtr="1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aseline="0">
                <a:latin typeface="(日本語用のフォントを使用)"/>
              </a:defRPr>
            </a:lvl1pPr>
          </a:lstStyle>
          <a:p>
            <a:pPr lvl="0"/>
            <a:r>
              <a:rPr kumimoji="1" lang="ja-JP" altLang="en-US" dirty="0" smtClean="0"/>
              <a:t>本部名</a:t>
            </a:r>
            <a:endParaRPr kumimoji="1" lang="en-US" altLang="ja-JP" dirty="0" smtClean="0"/>
          </a:p>
          <a:p>
            <a:pPr lvl="0"/>
            <a:r>
              <a:rPr kumimoji="1" lang="ja-JP" altLang="en-US" dirty="0" smtClean="0"/>
              <a:t>部門名</a:t>
            </a:r>
            <a:endParaRPr kumimoji="1" lang="ja-JP" altLang="en-US" dirty="0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15"/>
          </p:nvPr>
        </p:nvSpPr>
        <p:spPr>
          <a:xfrm>
            <a:off x="3215999" y="5994000"/>
            <a:ext cx="5760000" cy="288000"/>
          </a:xfrm>
        </p:spPr>
        <p:txBody>
          <a:bodyPr/>
          <a:lstStyle>
            <a:lvl1pPr algn="ctr">
              <a:defRPr sz="1400" baseline="0">
                <a:solidFill>
                  <a:schemeClr val="tx1"/>
                </a:solidFill>
                <a:latin typeface="(日本語用のフォントを使用)"/>
                <a:ea typeface="HGPｺﾞｼｯｸM" panose="020B0600000000000000" pitchFamily="50" charset="-128"/>
              </a:defRPr>
            </a:lvl1pPr>
          </a:lstStyle>
          <a:p>
            <a:fld id="{90DCAEF3-2FE9-4E7A-9654-2F9F5D29C984}" type="datetime1">
              <a:rPr lang="ja-JP" altLang="en-US" smtClean="0">
                <a:latin typeface="HGPｺﾞｼｯｸM" panose="020B0600000000000000" pitchFamily="50" charset="-128"/>
              </a:rPr>
              <a:pPr/>
              <a:t>2022/10/23</a:t>
            </a:fld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5999" y="720000"/>
            <a:ext cx="1440000" cy="4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98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カバーページ２（サブタイトル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0" y="2646000"/>
            <a:ext cx="12192000" cy="1008000"/>
          </a:xfrm>
        </p:spPr>
        <p:txBody>
          <a:bodyPr wrap="none" lIns="0" tIns="0" rIns="0" bIns="0" anchor="ctr" anchorCtr="1">
            <a:normAutofit/>
          </a:bodyPr>
          <a:lstStyle>
            <a:lvl1pPr algn="ctr">
              <a:defRPr sz="4400" baseline="0">
                <a:solidFill>
                  <a:srgbClr val="59574C"/>
                </a:solidFill>
                <a:latin typeface="(日本語用のフォントを使用)"/>
                <a:ea typeface="HGPｺﾞｼｯｸE" panose="020B0900000000000000" pitchFamily="50" charset="-128"/>
              </a:defRPr>
            </a:lvl1pPr>
          </a:lstStyle>
          <a:p>
            <a:r>
              <a:rPr kumimoji="1" lang="ja-JP" altLang="en-US" dirty="0" smtClean="0"/>
              <a:t>プレゼンテーションタイトル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1" hasCustomPrompt="1"/>
          </p:nvPr>
        </p:nvSpPr>
        <p:spPr>
          <a:xfrm>
            <a:off x="3215999" y="5058000"/>
            <a:ext cx="5760000" cy="288000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aseline="0">
                <a:latin typeface="(日本語用のフォントを使用)"/>
              </a:defRPr>
            </a:lvl1pPr>
          </a:lstStyle>
          <a:p>
            <a:pPr lvl="0"/>
            <a:r>
              <a:rPr kumimoji="1" lang="ja-JP" altLang="en-US" dirty="0" smtClean="0"/>
              <a:t>社名</a:t>
            </a:r>
            <a:endParaRPr kumimoji="1" lang="ja-JP" altLang="en-US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2" hasCustomPrompt="1"/>
          </p:nvPr>
        </p:nvSpPr>
        <p:spPr>
          <a:xfrm>
            <a:off x="3216000" y="5436000"/>
            <a:ext cx="5760000" cy="468000"/>
          </a:xfrm>
        </p:spPr>
        <p:txBody>
          <a:bodyPr anchor="ctr" anchorCtr="1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aseline="0">
                <a:latin typeface="(日本語用のフォントを使用)"/>
              </a:defRPr>
            </a:lvl1pPr>
          </a:lstStyle>
          <a:p>
            <a:pPr lvl="0"/>
            <a:r>
              <a:rPr kumimoji="1" lang="ja-JP" altLang="en-US" dirty="0" smtClean="0"/>
              <a:t>本部名</a:t>
            </a:r>
            <a:endParaRPr kumimoji="1" lang="en-US" altLang="ja-JP" dirty="0" smtClean="0"/>
          </a:p>
          <a:p>
            <a:pPr lvl="0"/>
            <a:r>
              <a:rPr kumimoji="1" lang="ja-JP" altLang="en-US" dirty="0" smtClean="0"/>
              <a:t>部門名</a:t>
            </a:r>
            <a:endParaRPr kumimoji="1" lang="ja-JP" altLang="en-US" dirty="0"/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15"/>
          </p:nvPr>
        </p:nvSpPr>
        <p:spPr>
          <a:xfrm>
            <a:off x="3215999" y="5994000"/>
            <a:ext cx="5760000" cy="288000"/>
          </a:xfrm>
        </p:spPr>
        <p:txBody>
          <a:bodyPr/>
          <a:lstStyle>
            <a:lvl1pPr algn="ctr">
              <a:defRPr sz="1400" baseline="0">
                <a:solidFill>
                  <a:schemeClr val="tx1"/>
                </a:solidFill>
                <a:latin typeface="(日本語用のフォントを使用)"/>
                <a:ea typeface="HGPｺﾞｼｯｸM" panose="020B0600000000000000" pitchFamily="50" charset="-128"/>
              </a:defRPr>
            </a:lvl1pPr>
          </a:lstStyle>
          <a:p>
            <a:fld id="{9082DA5B-CFED-4EA9-A9CF-51D6B7194673}" type="datetime1">
              <a:rPr lang="ja-JP" altLang="en-US" smtClean="0">
                <a:latin typeface="HGPｺﾞｼｯｸM" panose="020B0600000000000000" pitchFamily="50" charset="-128"/>
              </a:rPr>
              <a:pPr/>
              <a:t>2022/10/23</a:t>
            </a:fld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5999" y="720000"/>
            <a:ext cx="1440000" cy="4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24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インデックス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/>
            </a:lvl1pPr>
          </a:lstStyle>
          <a:p>
            <a:fld id="{79AB4D3F-2AE4-467C-9678-D47D57DA8B15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/>
          <p:cNvGrpSpPr/>
          <p:nvPr userDrawn="1"/>
        </p:nvGrpSpPr>
        <p:grpSpPr>
          <a:xfrm>
            <a:off x="251295" y="197326"/>
            <a:ext cx="11688705" cy="531096"/>
            <a:chOff x="251295" y="197326"/>
            <a:chExt cx="11688705" cy="531096"/>
          </a:xfrm>
        </p:grpSpPr>
        <p:cxnSp>
          <p:nvCxnSpPr>
            <p:cNvPr id="6" name="直線コネクタ 5"/>
            <p:cNvCxnSpPr/>
            <p:nvPr/>
          </p:nvCxnSpPr>
          <p:spPr>
            <a:xfrm>
              <a:off x="251295" y="728422"/>
              <a:ext cx="11688705" cy="0"/>
            </a:xfrm>
            <a:prstGeom prst="line">
              <a:avLst/>
            </a:prstGeom>
            <a:ln w="19050">
              <a:solidFill>
                <a:srgbClr val="DBD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0000" y="197326"/>
              <a:ext cx="1080000" cy="374982"/>
            </a:xfrm>
            <a:prstGeom prst="rect">
              <a:avLst/>
            </a:prstGeom>
          </p:spPr>
        </p:pic>
      </p:grp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255600" y="291600"/>
            <a:ext cx="10342800" cy="277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ja-JP" altLang="en-US" sz="1800"/>
            </a:lvl1pPr>
          </a:lstStyle>
          <a:p>
            <a:pPr lvl="0"/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3"/>
          </p:nvPr>
        </p:nvSpPr>
        <p:spPr>
          <a:xfrm>
            <a:off x="4899600" y="1843200"/>
            <a:ext cx="5188297" cy="3171600"/>
          </a:xfrm>
        </p:spPr>
        <p:txBody>
          <a:bodyPr anchor="ctr" anchorCtr="0"/>
          <a:lstStyle>
            <a:lvl1pPr marL="514350" indent="-514350">
              <a:buFont typeface="+mj-lt"/>
              <a:buAutoNum type="arabicPeriod"/>
              <a:defRPr baseline="0">
                <a:solidFill>
                  <a:srgbClr val="59574C"/>
                </a:solidFill>
              </a:defRPr>
            </a:lvl1pPr>
            <a:lvl2pPr marL="914400" indent="-457200">
              <a:buFont typeface="+mj-lt"/>
              <a:buAutoNum type="arabicPeriod"/>
              <a:defRPr baseline="0">
                <a:solidFill>
                  <a:srgbClr val="59574C"/>
                </a:solidFill>
              </a:defRPr>
            </a:lvl2pPr>
            <a:lvl3pPr marL="1371600" indent="-457200">
              <a:buFont typeface="+mj-lt"/>
              <a:buAutoNum type="arabicPeriod"/>
              <a:defRPr baseline="0">
                <a:solidFill>
                  <a:srgbClr val="59574C"/>
                </a:solidFill>
              </a:defRPr>
            </a:lvl3pPr>
            <a:lvl4pPr marL="1714500" indent="-342900">
              <a:buFont typeface="+mj-lt"/>
              <a:buAutoNum type="arabicPeriod"/>
              <a:defRPr baseline="0">
                <a:solidFill>
                  <a:srgbClr val="59574C"/>
                </a:solidFill>
              </a:defRPr>
            </a:lvl4pPr>
            <a:lvl5pPr marL="2171700" indent="-342900">
              <a:buFont typeface="+mj-lt"/>
              <a:buAutoNum type="arabicPeriod"/>
              <a:defRPr baseline="0">
                <a:solidFill>
                  <a:srgbClr val="59574C"/>
                </a:solidFill>
              </a:defRPr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10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2767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コンテンツ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600" y="291600"/>
            <a:ext cx="10342800" cy="277200"/>
          </a:xfrm>
        </p:spPr>
        <p:txBody>
          <a:bodyPr lIns="0" tIns="0" rIns="0" bIns="0">
            <a:normAutofit/>
          </a:bodyPr>
          <a:lstStyle>
            <a:lvl1pPr>
              <a:defRPr sz="1800" baseline="0">
                <a:solidFill>
                  <a:srgbClr val="59574C"/>
                </a:solidFill>
                <a:latin typeface="(日本語用のフォントを使用)"/>
                <a:ea typeface="HGPｺﾞｼｯｸM" panose="020B0600000000000000" pitchFamily="50" charset="-128"/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251295" y="197326"/>
            <a:ext cx="11688705" cy="531096"/>
            <a:chOff x="251295" y="197326"/>
            <a:chExt cx="11688705" cy="531096"/>
          </a:xfrm>
        </p:grpSpPr>
        <p:cxnSp>
          <p:nvCxnSpPr>
            <p:cNvPr id="7" name="直線コネクタ 6"/>
            <p:cNvCxnSpPr/>
            <p:nvPr/>
          </p:nvCxnSpPr>
          <p:spPr>
            <a:xfrm>
              <a:off x="251295" y="728422"/>
              <a:ext cx="11688705" cy="0"/>
            </a:xfrm>
            <a:prstGeom prst="line">
              <a:avLst/>
            </a:prstGeom>
            <a:ln w="19050">
              <a:solidFill>
                <a:srgbClr val="DBD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0000" y="197326"/>
              <a:ext cx="1080000" cy="374982"/>
            </a:xfrm>
            <a:prstGeom prst="rect">
              <a:avLst/>
            </a:prstGeom>
          </p:spPr>
        </p:pic>
      </p:grpSp>
      <p:sp>
        <p:nvSpPr>
          <p:cNvPr id="10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34031DBB-3291-48BB-BC28-17084E3E4F7C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>
            <a:lvl1pPr>
              <a:defRPr baseline="0"/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2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309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コンテンツ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600" y="291600"/>
            <a:ext cx="10342800" cy="277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ja-JP" altLang="en-US" sz="1800"/>
            </a:lvl1pPr>
          </a:lstStyle>
          <a:p>
            <a:pPr lvl="0"/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294" y="828000"/>
            <a:ext cx="11668305" cy="5770800"/>
          </a:xfrm>
        </p:spPr>
        <p:txBody>
          <a:bodyPr lIns="0" tIns="0" rIns="0" bIns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grpSp>
        <p:nvGrpSpPr>
          <p:cNvPr id="10" name="グループ化 9"/>
          <p:cNvGrpSpPr/>
          <p:nvPr userDrawn="1"/>
        </p:nvGrpSpPr>
        <p:grpSpPr>
          <a:xfrm>
            <a:off x="251295" y="197326"/>
            <a:ext cx="11688705" cy="531096"/>
            <a:chOff x="251295" y="197326"/>
            <a:chExt cx="11688705" cy="531096"/>
          </a:xfrm>
        </p:grpSpPr>
        <p:cxnSp>
          <p:nvCxnSpPr>
            <p:cNvPr id="11" name="直線コネクタ 10"/>
            <p:cNvCxnSpPr/>
            <p:nvPr/>
          </p:nvCxnSpPr>
          <p:spPr>
            <a:xfrm>
              <a:off x="251295" y="728422"/>
              <a:ext cx="11688705" cy="0"/>
            </a:xfrm>
            <a:prstGeom prst="line">
              <a:avLst/>
            </a:prstGeom>
            <a:ln w="19050">
              <a:solidFill>
                <a:srgbClr val="DBD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0000" y="197326"/>
              <a:ext cx="1080000" cy="374982"/>
            </a:xfrm>
            <a:prstGeom prst="rect">
              <a:avLst/>
            </a:prstGeom>
          </p:spPr>
        </p:pic>
      </p:grp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9F6429C1-8E62-4761-9877-E62B2DA92B1C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/>
          <a:p>
            <a:fld id="{2A9E37A5-A917-4235-ABF6-8CD72E89491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505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コンテンツ_03(2 つのコンテンツ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600" y="291600"/>
            <a:ext cx="10342800" cy="277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ja-JP" altLang="en-US" sz="1800"/>
            </a:lvl1pPr>
          </a:lstStyle>
          <a:p>
            <a:pPr lvl="0"/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2000" y="828000"/>
            <a:ext cx="5724000" cy="575738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5600" y="828000"/>
            <a:ext cx="5724000" cy="5756400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grpSp>
        <p:nvGrpSpPr>
          <p:cNvPr id="8" name="グループ化 7"/>
          <p:cNvGrpSpPr/>
          <p:nvPr userDrawn="1"/>
        </p:nvGrpSpPr>
        <p:grpSpPr>
          <a:xfrm>
            <a:off x="251295" y="197326"/>
            <a:ext cx="11688705" cy="531096"/>
            <a:chOff x="251295" y="197326"/>
            <a:chExt cx="11688705" cy="531096"/>
          </a:xfrm>
        </p:grpSpPr>
        <p:cxnSp>
          <p:nvCxnSpPr>
            <p:cNvPr id="9" name="直線コネクタ 8"/>
            <p:cNvCxnSpPr/>
            <p:nvPr/>
          </p:nvCxnSpPr>
          <p:spPr>
            <a:xfrm>
              <a:off x="251295" y="728422"/>
              <a:ext cx="11688705" cy="0"/>
            </a:xfrm>
            <a:prstGeom prst="line">
              <a:avLst/>
            </a:prstGeom>
            <a:ln w="19050">
              <a:solidFill>
                <a:srgbClr val="DBD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0000" y="197326"/>
              <a:ext cx="1080000" cy="374982"/>
            </a:xfrm>
            <a:prstGeom prst="rect">
              <a:avLst/>
            </a:prstGeom>
          </p:spPr>
        </p:pic>
      </p:grp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1F8B608F-4DEC-4D1D-B141-E614FF5669E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2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>
            <a:lvl1pPr>
              <a:defRPr baseline="0"/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3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49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コンテンツ_04(比較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600" y="291600"/>
            <a:ext cx="10342800" cy="2772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ja-JP" altLang="en-US" sz="1800"/>
            </a:lvl1pPr>
          </a:lstStyle>
          <a:p>
            <a:pPr lvl="0"/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51294" y="857251"/>
            <a:ext cx="5724000" cy="82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51295" y="1685250"/>
            <a:ext cx="5724000" cy="4877781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857251"/>
            <a:ext cx="5724000" cy="82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198" y="1685249"/>
            <a:ext cx="5747402" cy="4877781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grpSp>
        <p:nvGrpSpPr>
          <p:cNvPr id="10" name="グループ化 9"/>
          <p:cNvGrpSpPr/>
          <p:nvPr userDrawn="1"/>
        </p:nvGrpSpPr>
        <p:grpSpPr>
          <a:xfrm>
            <a:off x="251295" y="197326"/>
            <a:ext cx="11688705" cy="531096"/>
            <a:chOff x="251295" y="197326"/>
            <a:chExt cx="11688705" cy="531096"/>
          </a:xfrm>
        </p:grpSpPr>
        <p:cxnSp>
          <p:nvCxnSpPr>
            <p:cNvPr id="11" name="直線コネクタ 10"/>
            <p:cNvCxnSpPr/>
            <p:nvPr/>
          </p:nvCxnSpPr>
          <p:spPr>
            <a:xfrm>
              <a:off x="251295" y="728422"/>
              <a:ext cx="11688705" cy="0"/>
            </a:xfrm>
            <a:prstGeom prst="line">
              <a:avLst/>
            </a:prstGeom>
            <a:ln w="19050">
              <a:solidFill>
                <a:srgbClr val="DBD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60000" y="197326"/>
              <a:ext cx="1080000" cy="374982"/>
            </a:xfrm>
            <a:prstGeom prst="rect">
              <a:avLst/>
            </a:prstGeom>
          </p:spPr>
        </p:pic>
      </p:grpSp>
      <p:sp>
        <p:nvSpPr>
          <p:cNvPr id="16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F1A58DF4-246C-48C1-B3B6-DF06CB441F9A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>
            <a:lvl1pPr>
              <a:defRPr baseline="0"/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8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401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エンド画面（基本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00" y="684000"/>
            <a:ext cx="9795228" cy="55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4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エンド画面（ロボホンありNew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00" y="684000"/>
            <a:ext cx="9795228" cy="55116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56" y="2772000"/>
            <a:ext cx="2361334" cy="356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0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エンド画面（ロボホン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6" y="685562"/>
            <a:ext cx="9801246" cy="55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2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144D8984-AA42-45E4-8983-9A2054881900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0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>
            <a:lvl1pPr>
              <a:defRPr baseline="0"/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1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8615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F68BAD66-5485-4BF5-88CF-01CF8CEDDAD3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2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>
            <a:lvl1pPr>
              <a:defRPr baseline="0"/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13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3433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8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252000" y="6624000"/>
            <a:ext cx="2743200" cy="216000"/>
          </a:xfrm>
        </p:spPr>
        <p:txBody>
          <a:bodyPr/>
          <a:lstStyle>
            <a:lvl1pPr>
              <a:defRPr baseline="0"/>
            </a:lvl1pPr>
          </a:lstStyle>
          <a:p>
            <a:fld id="{A6B0F656-4EE4-4163-B9C3-DDD4915C9549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9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9600" y="6624000"/>
            <a:ext cx="540000" cy="216000"/>
          </a:xfrm>
        </p:spPr>
        <p:txBody>
          <a:bodyPr/>
          <a:lstStyle/>
          <a:p>
            <a:fld id="{2A9E37A5-A917-4235-ABF6-8CD72E89491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9529820" y="6602210"/>
            <a:ext cx="1746503" cy="252000"/>
          </a:xfrm>
        </p:spPr>
        <p:txBody>
          <a:bodyPr/>
          <a:lstStyle/>
          <a:p>
            <a:r>
              <a:rPr kumimoji="1" lang="en-US" altLang="ja-JP" dirty="0" smtClean="0"/>
              <a:t>Confidential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650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252000" y="662400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C05EB7AA-217B-4EAE-BEC9-43341D9BD9B2}" type="datetime1">
              <a:rPr lang="ja-JP" altLang="en-US" smtClean="0"/>
              <a:pPr/>
              <a:t>2022/10/23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0299600" y="6624000"/>
            <a:ext cx="10800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lang="en-US" altLang="ja-JP" sz="1000" baseline="0" smtClean="0">
                <a:solidFill>
                  <a:schemeClr val="tx1">
                    <a:tint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r>
              <a:rPr lang="en-US" dirty="0" smtClean="0"/>
              <a:t>Confidential 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379600" y="6624000"/>
            <a:ext cx="5400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ja-JP" altLang="en-US" sz="1000" baseline="0" smtClean="0">
                <a:solidFill>
                  <a:schemeClr val="tx1">
                    <a:tint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2A9E37A5-A917-4235-ABF6-8CD72E894915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  <p:sp>
        <p:nvSpPr>
          <p:cNvPr id="7" name="フッター プレースホルダー 4"/>
          <p:cNvSpPr txBox="1">
            <a:spLocks/>
          </p:cNvSpPr>
          <p:nvPr userDrawn="1"/>
        </p:nvSpPr>
        <p:spPr>
          <a:xfrm>
            <a:off x="6184800" y="6624000"/>
            <a:ext cx="4114800" cy="252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dirty="0">
              <a:latin typeface="HGｺﾞｼｯｸM" panose="020B0609000000000000" pitchFamily="49" charset="-128"/>
              <a:ea typeface="HGｺﾞｼｯｸM" panose="020B06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79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5" r:id="rId3"/>
    <p:sldLayoutId id="2147483654" r:id="rId4"/>
    <p:sldLayoutId id="2147483650" r:id="rId5"/>
    <p:sldLayoutId id="2147483652" r:id="rId6"/>
    <p:sldLayoutId id="2147483653" r:id="rId7"/>
    <p:sldLayoutId id="2147483658" r:id="rId8"/>
    <p:sldLayoutId id="2147483667" r:id="rId9"/>
    <p:sldLayoutId id="2147483659" r:id="rId10"/>
    <p:sldLayoutId id="2147483660" r:id="rId11"/>
    <p:sldLayoutId id="2147483656" r:id="rId12"/>
    <p:sldLayoutId id="2147483657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400" kern="1200" baseline="0">
          <a:solidFill>
            <a:srgbClr val="59574C"/>
          </a:solidFill>
          <a:latin typeface="(日本語用のフォントを使用)"/>
          <a:ea typeface="HGPｺﾞｼｯｸM" panose="020B06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 baseline="0">
          <a:solidFill>
            <a:schemeClr val="tx1"/>
          </a:solidFill>
          <a:latin typeface="(日本語用のフォントを使用)"/>
          <a:ea typeface="HGPｺﾞｼｯｸM" panose="020B06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 baseline="0">
          <a:solidFill>
            <a:schemeClr val="tx1"/>
          </a:solidFill>
          <a:latin typeface="(日本語用のフォントを使用)"/>
          <a:ea typeface="HGPｺﾞｼｯｸM" panose="020B06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 baseline="0">
          <a:solidFill>
            <a:schemeClr val="tx1"/>
          </a:solidFill>
          <a:latin typeface="(日本語用のフォントを使用)"/>
          <a:ea typeface="HGPｺﾞｼｯｸM" panose="020B06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 baseline="0">
          <a:solidFill>
            <a:schemeClr val="tx1"/>
          </a:solidFill>
          <a:latin typeface="(日本語用のフォントを使用)"/>
          <a:ea typeface="HGPｺﾞｼｯｸM" panose="020B06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 baseline="0">
          <a:solidFill>
            <a:schemeClr val="tx1"/>
          </a:solidFill>
          <a:latin typeface="(日本語用のフォントを使用)"/>
          <a:ea typeface="HGPｺﾞｼｯｸM" panose="020B0600000000000000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1596788"/>
            <a:ext cx="12192000" cy="2057212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JVET-AB0065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Non-EE2: Adaptive reference region DIMD</a:t>
            </a:r>
            <a:endParaRPr kumimoji="1" lang="ja-JP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1"/>
          </p:nvPr>
        </p:nvSpPr>
        <p:spPr>
          <a:xfrm>
            <a:off x="3215999" y="4307370"/>
            <a:ext cx="5760000" cy="1674376"/>
          </a:xfrm>
        </p:spPr>
        <p:txBody>
          <a:bodyPr/>
          <a:lstStyle/>
          <a:p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SHARP</a:t>
            </a:r>
            <a:r>
              <a:rPr lang="ja-JP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Corporation</a:t>
            </a: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Zheming Fan</a:t>
            </a:r>
            <a:b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Yukinobu </a:t>
            </a:r>
            <a:r>
              <a:rPr lang="en-US" altLang="ja-JP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Yasugi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Tomohiro </a:t>
            </a:r>
            <a:r>
              <a:rPr lang="en-US" altLang="ja-JP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Ikai</a:t>
            </a:r>
            <a:endParaRPr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082DA5B-CFED-4EA9-A9CF-51D6B7194673}" type="datetime1">
              <a:rPr lang="ja-JP" altLang="en-US" smtClean="0">
                <a:latin typeface="HGPｺﾞｼｯｸM" panose="020B0600000000000000" pitchFamily="50" charset="-128"/>
              </a:rPr>
              <a:pPr/>
              <a:t>2022/10/23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23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DIMD_T and DIMD_L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1846" y="1085827"/>
            <a:ext cx="11668305" cy="2038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　　　</a:t>
            </a:r>
            <a:r>
              <a:rPr lang="en-CA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CA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this contribution, we add two new modes DIMD_T and DIMD_L to select different neighborhoods (reference region). In the DIMD_T we use top-left, top, and top-right neighborhoods as reference region, and in DIMD_L mode we use top-left, left, and left-bottom neighborhoods as reference region. Moreover, we set the number of lines in the reference area in DIMD_T and DIMD_L modes to 4. 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8" name="図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85" y="2614650"/>
            <a:ext cx="10395629" cy="38816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67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DIMD_T and DIMD_L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295" y="1195380"/>
            <a:ext cx="11668305" cy="2038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　　　</a:t>
            </a:r>
            <a:r>
              <a:rPr lang="en-CA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CA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proposed DIMD consists of DIMD_TL (top and left), DIMD_L (left) and DIMD_T (top) where a new syntax element is signalled to select neighboring reconstructed pixels (reference region) used to derive a prediction direction (DIMD intra mode).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In each CU, a new flag named 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cu_dimd_mode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signalled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after the DIMD enabled flag (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cu_dimd_flag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) to determine which DIMD mode is used. </a:t>
            </a:r>
            <a:endParaRPr lang="ja-JP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3</a:t>
            </a:fld>
            <a:endParaRPr kumimoji="1" lang="ja-JP" altLang="en-US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227201"/>
              </p:ext>
            </p:extLst>
          </p:nvPr>
        </p:nvGraphicFramePr>
        <p:xfrm>
          <a:off x="2028787" y="3283865"/>
          <a:ext cx="7916062" cy="2878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9600"/>
                <a:gridCol w="2653231"/>
                <a:gridCol w="2653231"/>
              </a:tblGrid>
              <a:tr h="651758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cu_dimd_mode</a:t>
                      </a:r>
                      <a:endParaRPr lang="ja-JP" sz="2400" b="1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Binarization</a:t>
                      </a:r>
                      <a:endParaRPr lang="ja-JP" sz="2400" b="1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21861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DIMD_TL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64559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DIMD_T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40542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ja-JP" sz="2400" b="1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DIMD_L</a:t>
                      </a:r>
                      <a:endParaRPr lang="ja-JP" sz="2400" b="1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00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4</a:t>
            </a:fld>
            <a:endParaRPr kumimoji="1" lang="ja-JP" altLang="en-US"/>
          </a:p>
        </p:txBody>
      </p:sp>
      <p:graphicFrame>
        <p:nvGraphicFramePr>
          <p:cNvPr id="10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072370"/>
              </p:ext>
            </p:extLst>
          </p:nvPr>
        </p:nvGraphicFramePr>
        <p:xfrm>
          <a:off x="2541966" y="1690688"/>
          <a:ext cx="7108068" cy="4323748"/>
        </p:xfrm>
        <a:graphic>
          <a:graphicData uri="http://schemas.openxmlformats.org/drawingml/2006/table">
            <a:tbl>
              <a:tblPr/>
              <a:tblGrid>
                <a:gridCol w="1184678"/>
                <a:gridCol w="1184678"/>
                <a:gridCol w="1184678"/>
                <a:gridCol w="1184678"/>
                <a:gridCol w="1184678"/>
                <a:gridCol w="1184678"/>
              </a:tblGrid>
              <a:tr h="334331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All Intra Main10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Over ECM-6.0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Overall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4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61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#DIV/0!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#DIV/0!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8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93900"/>
              </p:ext>
            </p:extLst>
          </p:nvPr>
        </p:nvGraphicFramePr>
        <p:xfrm>
          <a:off x="2541966" y="1690688"/>
          <a:ext cx="7108068" cy="4323744"/>
        </p:xfrm>
        <a:graphic>
          <a:graphicData uri="http://schemas.openxmlformats.org/drawingml/2006/table">
            <a:tbl>
              <a:tblPr/>
              <a:tblGrid>
                <a:gridCol w="1184678"/>
                <a:gridCol w="1184678"/>
                <a:gridCol w="1184678"/>
                <a:gridCol w="1184678"/>
                <a:gridCol w="1184678"/>
                <a:gridCol w="1184678"/>
              </a:tblGrid>
              <a:tr h="360312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Random Access Main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Over ECM-6.0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94%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-0.41%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79%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#DIV/0!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#DIV/0!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09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295" y="1209028"/>
            <a:ext cx="11668305" cy="2038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　　　</a:t>
            </a:r>
            <a:r>
              <a:rPr lang="en-CA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experiment proves that the new DIMD proposed modes shows 0.1% </a:t>
            </a:r>
            <a:r>
              <a:rPr lang="en-CA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Bd</a:t>
            </a:r>
            <a:r>
              <a:rPr lang="en-CA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-rate gain on </a:t>
            </a:r>
            <a:r>
              <a:rPr lang="en-CA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luma</a:t>
            </a:r>
            <a:r>
              <a:rPr lang="en-CA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compared with the original DIMD mode. It is recommended to study this technique in EE. </a:t>
            </a:r>
            <a:endParaRPr lang="ja-JP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6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CA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ja-JP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295" y="1209028"/>
            <a:ext cx="11668305" cy="2038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Thanks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Alibaba for crosschecking. This is very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helpful.</a:t>
            </a:r>
            <a:endParaRPr lang="ja-JP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59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295" y="2970699"/>
            <a:ext cx="11668305" cy="7824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48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listening</a:t>
            </a:r>
            <a:endParaRPr lang="ja-JP" altLang="ja-JP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プレースホルダー 11"/>
          <p:cNvSpPr txBox="1">
            <a:spLocks/>
          </p:cNvSpPr>
          <p:nvPr/>
        </p:nvSpPr>
        <p:spPr>
          <a:xfrm>
            <a:off x="3728533" y="6624000"/>
            <a:ext cx="4734934" cy="216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050" kern="1200" baseline="0">
                <a:solidFill>
                  <a:srgbClr val="9A9A96"/>
                </a:solidFill>
                <a:latin typeface="+mj-lt"/>
                <a:ea typeface="源ノ角ゴシック JP Regular" panose="020B0500000000000000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源ノ角ゴシック JP Regular" panose="020B05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Copyright © All rights reserved, SHARP CORPORATION</a:t>
            </a:r>
            <a:endParaRPr lang="ja-JP" altLang="en-US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5D3A5-5211-4B3A-8E45-D26DAB3661C8}" type="datetime1">
              <a:rPr lang="ja-JP" altLang="en-US" smtClean="0"/>
              <a:t>2022/10/23</a:t>
            </a:fld>
            <a:endParaRPr lang="ja-JP" altLang="en-US"/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Confidential </a:t>
            </a:r>
            <a:endParaRPr kumimoji="1"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37A5-A917-4235-ABF6-8CD72E89491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64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68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 Original.テーマ">
  <a:themeElements>
    <a:clrScheme name="スタイルガイドライン">
      <a:dk1>
        <a:srgbClr val="59574C"/>
      </a:dk1>
      <a:lt1>
        <a:srgbClr val="FBFAF1"/>
      </a:lt1>
      <a:dk2>
        <a:srgbClr val="44546A"/>
      </a:dk2>
      <a:lt2>
        <a:srgbClr val="E7E6E6"/>
      </a:lt2>
      <a:accent1>
        <a:srgbClr val="7BA6DE"/>
      </a:accent1>
      <a:accent2>
        <a:srgbClr val="D45D00"/>
      </a:accent2>
      <a:accent3>
        <a:srgbClr val="DBDACB"/>
      </a:accent3>
      <a:accent4>
        <a:srgbClr val="FFA300"/>
      </a:accent4>
      <a:accent5>
        <a:srgbClr val="236192"/>
      </a:accent5>
      <a:accent6>
        <a:srgbClr val="035F1D"/>
      </a:accent6>
      <a:hlink>
        <a:srgbClr val="0563C1"/>
      </a:hlink>
      <a:folHlink>
        <a:srgbClr val="954F72"/>
      </a:folHlink>
    </a:clrScheme>
    <a:fontScheme name="スタイルガイドライン準拠">
      <a:majorFont>
        <a:latin typeface="Source Sans Pro"/>
        <a:ea typeface="源ノ角ゴシック JP Medium"/>
        <a:cs typeface=""/>
      </a:majorFont>
      <a:minorFont>
        <a:latin typeface="Source Sans Pro Black"/>
        <a:ea typeface="源ノ角ゴシック JP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59574C"/>
          </a:solidFill>
        </a:ln>
      </a:spPr>
      <a:bodyPr rtlCol="0" anchor="ctr"/>
      <a:lstStyle>
        <a:defPPr algn="ctr">
          <a:defRPr kumimoji="1" dirty="0" smtClean="0">
            <a:solidFill>
              <a:srgbClr val="59574C"/>
            </a:solidFill>
            <a:latin typeface="HGSｺﾞｼｯｸM" panose="020B0600000000000000" pitchFamily="50" charset="-128"/>
            <a:ea typeface="HGSｺﾞｼｯｸM" panose="020B0600000000000000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HGPｺﾞｼｯｸM" panose="020B0600000000000000" pitchFamily="50" charset="-128"/>
            <a:ea typeface="HGPｺﾞｼｯｸM" panose="020B0600000000000000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</TotalTime>
  <Words>392</Words>
  <Application>Microsoft Office PowerPoint</Application>
  <PresentationFormat>ワイド画面</PresentationFormat>
  <Paragraphs>183</Paragraphs>
  <Slides>9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9" baseType="lpstr">
      <vt:lpstr>(日本語用のフォントを使用)</vt:lpstr>
      <vt:lpstr>HGPｺﾞｼｯｸE</vt:lpstr>
      <vt:lpstr>HGPｺﾞｼｯｸM</vt:lpstr>
      <vt:lpstr>HGｺﾞｼｯｸM</vt:lpstr>
      <vt:lpstr>ＭＳ Ｐゴシック</vt:lpstr>
      <vt:lpstr>源ノ角ゴシック JP Normal</vt:lpstr>
      <vt:lpstr>游明朝</vt:lpstr>
      <vt:lpstr>Arial</vt:lpstr>
      <vt:lpstr>Calibri</vt:lpstr>
      <vt:lpstr>Be Original.テーマ</vt:lpstr>
      <vt:lpstr>JVET-AB0065 Non-EE2: Adaptive reference region DIMD</vt:lpstr>
      <vt:lpstr>DIMD_T and DIMD_L</vt:lpstr>
      <vt:lpstr>DIMD_T and DIMD_L</vt:lpstr>
      <vt:lpstr>Results</vt:lpstr>
      <vt:lpstr>Results</vt:lpstr>
      <vt:lpstr>Conclusion</vt:lpstr>
      <vt:lpstr>Acknowledgements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米津研太/参事</dc:creator>
  <cp:lastModifiedBy>范哲銘</cp:lastModifiedBy>
  <cp:revision>102</cp:revision>
  <dcterms:created xsi:type="dcterms:W3CDTF">2017-02-21T01:46:25Z</dcterms:created>
  <dcterms:modified xsi:type="dcterms:W3CDTF">2022-10-22T15:35:00Z</dcterms:modified>
</cp:coreProperties>
</file>